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27" r:id="rId2"/>
    <p:sldId id="429" r:id="rId3"/>
    <p:sldId id="428" r:id="rId4"/>
    <p:sldId id="433" r:id="rId5"/>
    <p:sldId id="434" r:id="rId6"/>
    <p:sldId id="441" r:id="rId7"/>
    <p:sldId id="442" r:id="rId8"/>
    <p:sldId id="443" r:id="rId9"/>
    <p:sldId id="448" r:id="rId10"/>
    <p:sldId id="449" r:id="rId11"/>
    <p:sldId id="444" r:id="rId12"/>
    <p:sldId id="445" r:id="rId13"/>
    <p:sldId id="446" r:id="rId14"/>
    <p:sldId id="447" r:id="rId15"/>
    <p:sldId id="451" r:id="rId16"/>
    <p:sldId id="452" r:id="rId17"/>
    <p:sldId id="435" r:id="rId18"/>
    <p:sldId id="436" r:id="rId19"/>
    <p:sldId id="393" r:id="rId20"/>
    <p:sldId id="450" r:id="rId21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ADB6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3310" autoAdjust="0"/>
  </p:normalViewPr>
  <p:slideViewPr>
    <p:cSldViewPr>
      <p:cViewPr varScale="1">
        <p:scale>
          <a:sx n="74" d="100"/>
          <a:sy n="74" d="100"/>
        </p:scale>
        <p:origin x="1158" y="72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830D7F5-4973-4A0A-9916-2659C2B92993}" type="datetimeFigureOut">
              <a:rPr lang="es-ES"/>
              <a:pPr>
                <a:defRPr/>
              </a:pPr>
              <a:t>24/06/2022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9BE405-3ACA-4157-9BDB-EE32126D5F93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4387828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BE405-3ACA-4157-9BDB-EE32126D5F93}" type="slidenum">
              <a:rPr lang="es-ES" altLang="es-AR" smtClean="0"/>
              <a:pPr/>
              <a:t>17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39226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CA4FB-FD7B-4A56-98C6-74EEB3F99147}" type="datetime1">
              <a:rPr lang="es-ES"/>
              <a:pPr>
                <a:defRPr/>
              </a:pPr>
              <a:t>24/06/2022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Ing. Marcelo Trujillo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F70D7F-260D-4F0D-93C4-576F00D9F793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10339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49C000-B2C1-44AB-9AF0-742A97C0E3E5}" type="datetime1">
              <a:rPr lang="es-ES"/>
              <a:pPr>
                <a:defRPr/>
              </a:pPr>
              <a:t>24/06/2022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Ing. Marcelo Trujillo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B25099-7303-4ECE-8420-2FC9210E2B8F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527192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EC24C-88E8-4339-BECE-E2752C133BAD}" type="datetime1">
              <a:rPr lang="es-ES"/>
              <a:pPr>
                <a:defRPr/>
              </a:pPr>
              <a:t>24/06/2022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Ing. Marcelo Trujillo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F51454-7895-4F68-9CA7-15362576BADD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846649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B12D3-9271-4E49-8BD5-AFCA022464F1}" type="datetime1">
              <a:rPr lang="es-ES"/>
              <a:pPr>
                <a:defRPr/>
              </a:pPr>
              <a:t>24/06/2022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Ing. Marcelo Trujillo</a:t>
            </a: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3CEA52-0BB9-49FE-B2E4-E6A2706473F9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431373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90CF02-AB83-47E8-B7FD-7DE9932E27B9}" type="datetime1">
              <a:rPr lang="es-ES"/>
              <a:pPr>
                <a:defRPr/>
              </a:pPr>
              <a:t>24/06/2022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Ing. Marcelo Trujillo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450968-9DBF-4768-B7DF-5EAC269069EB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55005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0A401-3A3D-4FC9-AD0F-C2A552BAFB60}" type="datetime1">
              <a:rPr lang="es-ES"/>
              <a:pPr>
                <a:defRPr/>
              </a:pPr>
              <a:t>24/06/2022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Ing. Marcelo Trujillo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95333E-D295-4D5E-9822-392C6C811B11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411845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A69AE-BA97-4EA0-A807-897A3D491A6C}" type="datetime1">
              <a:rPr lang="es-ES"/>
              <a:pPr>
                <a:defRPr/>
              </a:pPr>
              <a:t>24/06/2022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Ing. Marcelo Trujillo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1687D9-3552-4474-9AB4-2786F61E2081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272437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A99C53-264F-464B-AAD0-B8CCB025B8A9}" type="datetime1">
              <a:rPr lang="es-ES"/>
              <a:pPr>
                <a:defRPr/>
              </a:pPr>
              <a:t>24/06/2022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Ing. Marcelo Trujillo</a:t>
            </a:r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CB6471-8A17-4025-A7BD-D198FAAADED1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330515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C4D357-DEA0-42E6-8367-4C4225723CB1}" type="datetime1">
              <a:rPr lang="es-ES"/>
              <a:pPr>
                <a:defRPr/>
              </a:pPr>
              <a:t>24/06/2022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Ing. Marcelo Trujillo</a:t>
            </a: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1ECCB6-71F7-4BF4-925D-A3DEB3965024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419118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2295A0-DB78-4613-8044-AD137BAAF75C}" type="datetime1">
              <a:rPr lang="es-ES"/>
              <a:pPr>
                <a:defRPr/>
              </a:pPr>
              <a:t>24/06/2022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Ing. Marcelo Trujillo</a:t>
            </a:r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459D59-11AD-4AB4-920E-B4F7672463F4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3815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26EE5-568A-4012-98E9-5B6E225615BD}" type="datetime1">
              <a:rPr lang="es-ES"/>
              <a:pPr>
                <a:defRPr/>
              </a:pPr>
              <a:t>24/06/2022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Ing. Marcelo Trujillo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6DA148-645B-4DAF-8C3E-0F70BDE4CAAA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768511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CFBF6F-D9E7-42DE-B0C5-F28F8C5167DE}" type="datetime1">
              <a:rPr lang="es-ES"/>
              <a:pPr>
                <a:defRPr/>
              </a:pPr>
              <a:t>24/06/2022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Ing. Marcelo Trujillo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111D85-2D4E-414A-A4CE-380A979680FD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49104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 smtClean="0"/>
              <a:t>Haga clic para modificar el estilo de texto del patrón</a:t>
            </a:r>
          </a:p>
          <a:p>
            <a:pPr lvl="1"/>
            <a:r>
              <a:rPr lang="es-ES" altLang="es-AR" smtClean="0"/>
              <a:t>Segundo nivel</a:t>
            </a:r>
          </a:p>
          <a:p>
            <a:pPr lvl="2"/>
            <a:r>
              <a:rPr lang="es-ES" altLang="es-AR" smtClean="0"/>
              <a:t>Tercer nivel</a:t>
            </a:r>
          </a:p>
          <a:p>
            <a:pPr lvl="3"/>
            <a:r>
              <a:rPr lang="es-ES" altLang="es-AR" smtClean="0"/>
              <a:t>Cuarto nivel</a:t>
            </a:r>
          </a:p>
          <a:p>
            <a:pPr lvl="4"/>
            <a:r>
              <a:rPr lang="es-ES" altLang="es-AR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69732C6-AA94-497A-A5B3-04E725E85265}" type="datetime1">
              <a:rPr lang="es-ES"/>
              <a:pPr>
                <a:defRPr/>
              </a:pPr>
              <a:t>24/06/2022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s-ES"/>
              <a:t>Ing. Marcelo Trujillo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096F2636-81B3-49C9-A052-94BA3786010C}" type="slidenum">
              <a:rPr lang="es-ES" altLang="es-AR"/>
              <a:pPr/>
              <a:t>‹Nº›</a:t>
            </a:fld>
            <a:endParaRPr lang="es-ES" alt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7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2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51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5E02A32-B823-436C-97E0-A9790A37FC8F}" type="slidenum">
              <a:rPr lang="es-ES" altLang="es-AR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s-ES" altLang="es-AR" sz="1200">
              <a:solidFill>
                <a:srgbClr val="898989"/>
              </a:solidFill>
            </a:endParaRPr>
          </a:p>
        </p:txBody>
      </p:sp>
      <p:sp>
        <p:nvSpPr>
          <p:cNvPr id="2052" name="Title 2"/>
          <p:cNvSpPr txBox="1">
            <a:spLocks/>
          </p:cNvSpPr>
          <p:nvPr/>
        </p:nvSpPr>
        <p:spPr bwMode="auto">
          <a:xfrm>
            <a:off x="971600" y="1566054"/>
            <a:ext cx="6983413" cy="1427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es-AR" altLang="es-AR" sz="4800" b="1" dirty="0" smtClean="0">
              <a:solidFill>
                <a:srgbClr val="0070C0"/>
              </a:solidFill>
              <a:latin typeface="Caflisch Script Pro Light"/>
            </a:endParaRP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s-AR" altLang="es-AR" sz="4800" b="1" dirty="0" smtClean="0">
                <a:solidFill>
                  <a:srgbClr val="0070C0"/>
                </a:solidFill>
                <a:latin typeface="Caflisch Script Pro Light"/>
              </a:rPr>
              <a:t>T.P.O.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s-AR" altLang="es-AR" sz="1600" b="1" dirty="0" smtClean="0">
                <a:solidFill>
                  <a:srgbClr val="0070C0"/>
                </a:solidFill>
                <a:latin typeface="Caflisch Script Pro Light"/>
              </a:rPr>
              <a:t>Trabajo Práctico Obligatorio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es-AR" altLang="es-AR" sz="4000" b="1" dirty="0" smtClean="0">
              <a:solidFill>
                <a:srgbClr val="0070C0"/>
              </a:solidFill>
              <a:latin typeface="Caflisch Script Pro Light"/>
            </a:endParaRP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s-AR" altLang="es-AR" sz="4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INFOTRONIC</a:t>
            </a:r>
            <a:endParaRPr lang="es-AR" altLang="es-AR" sz="4400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2 Subtítulo"/>
          <p:cNvSpPr txBox="1">
            <a:spLocks/>
          </p:cNvSpPr>
          <p:nvPr/>
        </p:nvSpPr>
        <p:spPr bwMode="auto">
          <a:xfrm>
            <a:off x="683568" y="4221054"/>
            <a:ext cx="7776864" cy="831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>
              <a:spcBef>
                <a:spcPct val="20000"/>
              </a:spcBef>
              <a:buFont typeface="Arial" charset="0"/>
              <a:buNone/>
              <a:defRPr/>
            </a:pPr>
            <a:r>
              <a:rPr lang="es-E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+mn-cs"/>
              </a:rPr>
              <a:t>Prof</a:t>
            </a:r>
            <a:r>
              <a:rPr lang="es-E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+mn-cs"/>
              </a:rPr>
              <a:t>: Ing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+mn-cs"/>
              </a:rPr>
              <a:t>. N</a:t>
            </a:r>
            <a:r>
              <a:rPr lang="es-E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+mn-cs"/>
              </a:rPr>
              <a:t>ahuel </a:t>
            </a:r>
            <a:r>
              <a:rPr lang="es-E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+mn-cs"/>
              </a:rPr>
              <a:t>Gonzalez</a:t>
            </a:r>
            <a:endParaRPr lang="es-E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cs typeface="+mn-cs"/>
            </a:endParaRPr>
          </a:p>
          <a:p>
            <a:pPr algn="ctr">
              <a:spcBef>
                <a:spcPct val="20000"/>
              </a:spcBef>
              <a:buFont typeface="Arial" charset="0"/>
              <a:buNone/>
              <a:defRPr/>
            </a:pPr>
            <a:r>
              <a:rPr lang="es-E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+mn-cs"/>
              </a:rPr>
              <a:t>Jtp</a:t>
            </a:r>
            <a:r>
              <a:rPr lang="es-E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+mn-cs"/>
              </a:rPr>
              <a:t>: Ing. Hernán Goin - </a:t>
            </a:r>
            <a:r>
              <a:rPr lang="es-E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+mn-cs"/>
              </a:rPr>
              <a:t>Aux</a:t>
            </a:r>
            <a:r>
              <a:rPr lang="es-E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+mn-cs"/>
              </a:rPr>
              <a:t>: Ing. Augusto </a:t>
            </a:r>
            <a:r>
              <a:rPr lang="es-E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+mn-cs"/>
              </a:rPr>
              <a:t>Santini</a:t>
            </a:r>
            <a:endParaRPr lang="es-ES" sz="20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cs typeface="+mn-cs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265371" y="271487"/>
            <a:ext cx="3835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INFORMATICA II</a:t>
            </a:r>
            <a:endParaRPr lang="es-ES" sz="3600" dirty="0">
              <a:solidFill>
                <a:srgbClr val="00206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2" name="2 Subtítulo"/>
          <p:cNvSpPr txBox="1">
            <a:spLocks/>
          </p:cNvSpPr>
          <p:nvPr/>
        </p:nvSpPr>
        <p:spPr bwMode="auto">
          <a:xfrm>
            <a:off x="908231" y="6123390"/>
            <a:ext cx="7776864" cy="831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>
              <a:spcBef>
                <a:spcPct val="20000"/>
              </a:spcBef>
              <a:buFont typeface="Arial" charset="0"/>
              <a:buNone/>
              <a:defRPr/>
            </a:pPr>
            <a:r>
              <a:rPr lang="es-ES" sz="2800" dirty="0" smtClean="0">
                <a:latin typeface="Arial Narrow" panose="020B0606020202030204" pitchFamily="34" charset="0"/>
                <a:cs typeface="+mn-cs"/>
              </a:rPr>
              <a:t>2022</a:t>
            </a:r>
            <a:endParaRPr lang="es-ES" sz="2800" dirty="0">
              <a:latin typeface="Arial Narrow" panose="020B060602020203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621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51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5E02A32-B823-436C-97E0-A9790A37FC8F}" type="slidenum">
              <a:rPr lang="es-ES" altLang="es-AR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s-ES" altLang="es-AR" sz="1200">
              <a:solidFill>
                <a:srgbClr val="898989"/>
              </a:solidFill>
            </a:endParaRPr>
          </a:p>
        </p:txBody>
      </p:sp>
      <p:sp>
        <p:nvSpPr>
          <p:cNvPr id="9" name="AutoShape 22" descr="Resultado de imagen para pc"/>
          <p:cNvSpPr>
            <a:spLocks noChangeAspect="1" noChangeArrowheads="1"/>
          </p:cNvSpPr>
          <p:nvPr/>
        </p:nvSpPr>
        <p:spPr bwMode="auto">
          <a:xfrm>
            <a:off x="4561115" y="43767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AR" altLang="es-AR" sz="1800">
              <a:latin typeface="Arial" panose="020B0604020202020204" pitchFamily="34" charset="0"/>
            </a:endParaRPr>
          </a:p>
        </p:txBody>
      </p:sp>
      <p:sp>
        <p:nvSpPr>
          <p:cNvPr id="12" name="AutoShape 24" descr="Resultado de imagen para pc"/>
          <p:cNvSpPr>
            <a:spLocks noChangeAspect="1" noChangeArrowheads="1"/>
          </p:cNvSpPr>
          <p:nvPr/>
        </p:nvSpPr>
        <p:spPr bwMode="auto">
          <a:xfrm>
            <a:off x="4561115" y="43767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AR" altLang="es-AR" sz="1800">
              <a:latin typeface="Arial" panose="020B0604020202020204" pitchFamily="34" charset="0"/>
            </a:endParaRPr>
          </a:p>
        </p:txBody>
      </p:sp>
      <p:sp>
        <p:nvSpPr>
          <p:cNvPr id="24" name="7 CuadroTexto"/>
          <p:cNvSpPr txBox="1">
            <a:spLocks noChangeArrowheads="1"/>
          </p:cNvSpPr>
          <p:nvPr/>
        </p:nvSpPr>
        <p:spPr bwMode="auto">
          <a:xfrm>
            <a:off x="216753" y="1302386"/>
            <a:ext cx="56847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  <a:defRPr/>
            </a:pPr>
            <a:r>
              <a:rPr lang="es-ES" altLang="es-AR" sz="24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MODO CONFIGURACION General de GPIO </a:t>
            </a:r>
            <a:endParaRPr lang="es-ES" altLang="es-AR" sz="20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5" name="7 CuadroTexto"/>
          <p:cNvSpPr txBox="1">
            <a:spLocks noChangeArrowheads="1"/>
          </p:cNvSpPr>
          <p:nvPr/>
        </p:nvSpPr>
        <p:spPr bwMode="auto">
          <a:xfrm>
            <a:off x="2987824" y="289556"/>
            <a:ext cx="633670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r>
              <a:rPr lang="es-ES" altLang="es-AR" sz="2800" b="1" dirty="0" smtClean="0">
                <a:latin typeface="Arial Black" panose="020B0A04020102020204" pitchFamily="34" charset="0"/>
                <a:cs typeface="Times New Roman" pitchFamily="18" charset="0"/>
              </a:rPr>
              <a:t> </a:t>
            </a:r>
            <a:r>
              <a:rPr lang="es-ES" altLang="es-AR" sz="2800" dirty="0">
                <a:solidFill>
                  <a:schemeClr val="bg1"/>
                </a:solidFill>
                <a:latin typeface="Arial Black" panose="020B0A04020102020204" pitchFamily="34" charset="0"/>
              </a:rPr>
              <a:t>INFOTRONIC II</a:t>
            </a:r>
            <a:endParaRPr lang="es-ES" altLang="es-AR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>
              <a:spcBef>
                <a:spcPct val="0"/>
              </a:spcBef>
              <a:buFont typeface="Arial" pitchFamily="34" charset="0"/>
              <a:buNone/>
              <a:defRPr/>
            </a:pPr>
            <a:endParaRPr lang="es-ES" altLang="es-AR" sz="2800" b="1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7 CuadroTexto"/>
          <p:cNvSpPr txBox="1">
            <a:spLocks noChangeArrowheads="1"/>
          </p:cNvSpPr>
          <p:nvPr/>
        </p:nvSpPr>
        <p:spPr bwMode="auto">
          <a:xfrm>
            <a:off x="216753" y="1949621"/>
            <a:ext cx="56847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  <a:defRPr/>
            </a:pPr>
            <a:r>
              <a:rPr lang="es-ES" altLang="es-AR" sz="28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SALIDA GPIO </a:t>
            </a:r>
            <a:endParaRPr lang="es-ES" altLang="es-AR" sz="24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026" name="Picture 2" descr="05salida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59" y="2561347"/>
            <a:ext cx="5900551" cy="354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73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51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5E02A32-B823-436C-97E0-A9790A37FC8F}" type="slidenum">
              <a:rPr lang="es-ES" altLang="es-AR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s-ES" altLang="es-AR" sz="1200">
              <a:solidFill>
                <a:srgbClr val="898989"/>
              </a:solidFill>
            </a:endParaRPr>
          </a:p>
        </p:txBody>
      </p:sp>
      <p:sp>
        <p:nvSpPr>
          <p:cNvPr id="9" name="AutoShape 22" descr="Resultado de imagen para pc"/>
          <p:cNvSpPr>
            <a:spLocks noChangeAspect="1" noChangeArrowheads="1"/>
          </p:cNvSpPr>
          <p:nvPr/>
        </p:nvSpPr>
        <p:spPr bwMode="auto">
          <a:xfrm>
            <a:off x="4561115" y="43767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AR" altLang="es-AR" sz="1800">
              <a:latin typeface="Arial" panose="020B0604020202020204" pitchFamily="34" charset="0"/>
            </a:endParaRPr>
          </a:p>
        </p:txBody>
      </p:sp>
      <p:sp>
        <p:nvSpPr>
          <p:cNvPr id="12" name="AutoShape 24" descr="Resultado de imagen para pc"/>
          <p:cNvSpPr>
            <a:spLocks noChangeAspect="1" noChangeArrowheads="1"/>
          </p:cNvSpPr>
          <p:nvPr/>
        </p:nvSpPr>
        <p:spPr bwMode="auto">
          <a:xfrm>
            <a:off x="4561115" y="43767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AR" altLang="es-AR" sz="1800">
              <a:latin typeface="Arial" panose="020B0604020202020204" pitchFamily="34" charset="0"/>
            </a:endParaRPr>
          </a:p>
        </p:txBody>
      </p:sp>
      <p:sp>
        <p:nvSpPr>
          <p:cNvPr id="24" name="7 CuadroTexto"/>
          <p:cNvSpPr txBox="1">
            <a:spLocks noChangeArrowheads="1"/>
          </p:cNvSpPr>
          <p:nvPr/>
        </p:nvSpPr>
        <p:spPr bwMode="auto">
          <a:xfrm>
            <a:off x="33187" y="3735802"/>
            <a:ext cx="5684787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r>
              <a:rPr lang="es-ES" altLang="es-AR" sz="2400" b="1" dirty="0"/>
              <a:t>ENTRADA/SALIDA ANALÓGICA</a:t>
            </a:r>
            <a:r>
              <a:rPr lang="es-ES" altLang="es-AR" sz="2400" b="1" dirty="0">
                <a:solidFill>
                  <a:schemeClr val="bg1">
                    <a:lumMod val="50000"/>
                  </a:schemeClr>
                </a:solidFill>
              </a:rPr>
              <a:t>: </a:t>
            </a:r>
            <a:endParaRPr lang="es-ES" altLang="es-AR" sz="2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ct val="0"/>
              </a:spcBef>
              <a:buNone/>
              <a:defRPr/>
            </a:pPr>
            <a:r>
              <a:rPr lang="es-ES" altLang="es-AR" sz="2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altLang="es-AR" sz="2400" b="1" dirty="0" smtClean="0">
                <a:solidFill>
                  <a:schemeClr val="bg1">
                    <a:lumMod val="50000"/>
                  </a:schemeClr>
                </a:solidFill>
              </a:rPr>
              <a:t>   (CN8 -CN11 / CN7)</a:t>
            </a:r>
            <a:endParaRPr lang="es-ES" altLang="es-AR" sz="2400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ct val="0"/>
              </a:spcBef>
              <a:buNone/>
              <a:defRPr/>
            </a:pPr>
            <a:r>
              <a:rPr lang="es-ES" altLang="es-AR" sz="2400" b="1" dirty="0">
                <a:solidFill>
                  <a:schemeClr val="bg1">
                    <a:lumMod val="50000"/>
                  </a:schemeClr>
                </a:solidFill>
              </a:rPr>
              <a:t>	- ADC: Asociada </a:t>
            </a:r>
            <a:r>
              <a:rPr lang="es-ES" altLang="es-AR" sz="2400" b="1" dirty="0"/>
              <a:t>Termistor</a:t>
            </a:r>
            <a:r>
              <a:rPr lang="es-ES" altLang="es-AR" sz="2400" b="1" dirty="0">
                <a:solidFill>
                  <a:schemeClr val="bg1">
                    <a:lumMod val="50000"/>
                  </a:schemeClr>
                </a:solidFill>
              </a:rPr>
              <a:t> Ain0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s-ES" altLang="es-AR" sz="2400" b="1" dirty="0">
                <a:solidFill>
                  <a:schemeClr val="bg1">
                    <a:lumMod val="50000"/>
                  </a:schemeClr>
                </a:solidFill>
              </a:rPr>
              <a:t>	- DAC: Asociado a </a:t>
            </a:r>
            <a:r>
              <a:rPr lang="es-ES" altLang="es-AR" sz="2400" b="1" dirty="0" err="1"/>
              <a:t>Buzzer</a:t>
            </a:r>
            <a:r>
              <a:rPr lang="es-ES" altLang="es-AR" sz="2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altLang="es-AR" sz="2400" b="1" dirty="0" err="1">
                <a:solidFill>
                  <a:schemeClr val="bg1">
                    <a:lumMod val="50000"/>
                  </a:schemeClr>
                </a:solidFill>
              </a:rPr>
              <a:t>Aout</a:t>
            </a:r>
            <a:endParaRPr lang="es-ES" altLang="es-AR" sz="2400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ct val="0"/>
              </a:spcBef>
              <a:buFont typeface="Arial" pitchFamily="34" charset="0"/>
              <a:buNone/>
              <a:defRPr/>
            </a:pPr>
            <a:endParaRPr lang="es-ES" altLang="es-AR" sz="20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5" name="7 CuadroTexto"/>
          <p:cNvSpPr txBox="1">
            <a:spLocks noChangeArrowheads="1"/>
          </p:cNvSpPr>
          <p:nvPr/>
        </p:nvSpPr>
        <p:spPr bwMode="auto">
          <a:xfrm>
            <a:off x="2987824" y="289556"/>
            <a:ext cx="633670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r>
              <a:rPr lang="es-ES" altLang="es-AR" sz="2800" b="1" dirty="0" smtClean="0">
                <a:latin typeface="Arial Black" panose="020B0A04020102020204" pitchFamily="34" charset="0"/>
                <a:cs typeface="Times New Roman" pitchFamily="18" charset="0"/>
              </a:rPr>
              <a:t> </a:t>
            </a:r>
            <a:r>
              <a:rPr lang="es-ES" altLang="es-AR" sz="2800" dirty="0">
                <a:solidFill>
                  <a:schemeClr val="bg1"/>
                </a:solidFill>
                <a:latin typeface="Arial Black" panose="020B0A04020102020204" pitchFamily="34" charset="0"/>
              </a:rPr>
              <a:t>INFOTRONIC II</a:t>
            </a:r>
            <a:endParaRPr lang="es-ES" altLang="es-AR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>
              <a:spcBef>
                <a:spcPct val="0"/>
              </a:spcBef>
              <a:buFont typeface="Arial" pitchFamily="34" charset="0"/>
              <a:buNone/>
              <a:defRPr/>
            </a:pPr>
            <a:endParaRPr lang="es-ES" altLang="es-AR" sz="2800" b="1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179512" y="6103972"/>
            <a:ext cx="3835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INFORMATICA II</a:t>
            </a:r>
            <a:endParaRPr lang="es-ES" sz="2400" dirty="0">
              <a:solidFill>
                <a:srgbClr val="00206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" name="7 CuadroTexto"/>
          <p:cNvSpPr txBox="1">
            <a:spLocks noChangeArrowheads="1"/>
          </p:cNvSpPr>
          <p:nvPr/>
        </p:nvSpPr>
        <p:spPr bwMode="auto">
          <a:xfrm>
            <a:off x="5864299" y="4830251"/>
            <a:ext cx="325070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  <a:defRPr/>
            </a:pPr>
            <a:r>
              <a:rPr lang="es-ES" altLang="es-AR" sz="24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GPIO : 4 salidas (CN6)</a:t>
            </a:r>
          </a:p>
          <a:p>
            <a:pPr>
              <a:spcBef>
                <a:spcPct val="0"/>
              </a:spcBef>
              <a:buFont typeface="Arial" pitchFamily="34" charset="0"/>
              <a:buNone/>
              <a:defRPr/>
            </a:pPr>
            <a:r>
              <a:rPr lang="es-ES" altLang="es-AR" sz="24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	</a:t>
            </a:r>
            <a:endParaRPr lang="es-ES" altLang="es-AR" sz="20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Elipse 2"/>
          <p:cNvSpPr/>
          <p:nvPr/>
        </p:nvSpPr>
        <p:spPr>
          <a:xfrm>
            <a:off x="8527210" y="3284985"/>
            <a:ext cx="395213" cy="1039726"/>
          </a:xfrm>
          <a:prstGeom prst="ellipse">
            <a:avLst/>
          </a:prstGeom>
          <a:solidFill>
            <a:schemeClr val="accent1">
              <a:lumMod val="40000"/>
              <a:lumOff val="60000"/>
              <a:alpha val="19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" name="Conector recto de flecha 7"/>
          <p:cNvCxnSpPr/>
          <p:nvPr/>
        </p:nvCxnSpPr>
        <p:spPr>
          <a:xfrm flipV="1">
            <a:off x="7949554" y="4213467"/>
            <a:ext cx="561934" cy="631342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 rot="5400000">
            <a:off x="6186556" y="3086356"/>
            <a:ext cx="395213" cy="903678"/>
          </a:xfrm>
          <a:prstGeom prst="ellipse">
            <a:avLst/>
          </a:prstGeom>
          <a:solidFill>
            <a:schemeClr val="accent1">
              <a:lumMod val="40000"/>
              <a:lumOff val="60000"/>
              <a:alpha val="19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3"/>
          <a:srcRect l="40324" t="17862" r="27576" b="7990"/>
          <a:stretch/>
        </p:blipFill>
        <p:spPr>
          <a:xfrm>
            <a:off x="5406571" y="1217046"/>
            <a:ext cx="3574549" cy="4642295"/>
          </a:xfrm>
          <a:prstGeom prst="rect">
            <a:avLst/>
          </a:prstGeom>
        </p:spPr>
      </p:pic>
      <p:cxnSp>
        <p:nvCxnSpPr>
          <p:cNvPr id="22" name="Conector recto de flecha 21"/>
          <p:cNvCxnSpPr/>
          <p:nvPr/>
        </p:nvCxnSpPr>
        <p:spPr>
          <a:xfrm>
            <a:off x="5027870" y="4785871"/>
            <a:ext cx="3496060" cy="20522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28416" t="25391" r="31410" b="43109"/>
          <a:stretch/>
        </p:blipFill>
        <p:spPr>
          <a:xfrm>
            <a:off x="65037" y="1233938"/>
            <a:ext cx="5227044" cy="2452126"/>
          </a:xfrm>
          <a:prstGeom prst="rect">
            <a:avLst/>
          </a:prstGeom>
        </p:spPr>
      </p:pic>
      <p:cxnSp>
        <p:nvCxnSpPr>
          <p:cNvPr id="11" name="Conector recto de flecha 10"/>
          <p:cNvCxnSpPr/>
          <p:nvPr/>
        </p:nvCxnSpPr>
        <p:spPr>
          <a:xfrm flipV="1">
            <a:off x="4961206" y="3716354"/>
            <a:ext cx="3646722" cy="1427146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8657813" y="4472329"/>
            <a:ext cx="286097" cy="689102"/>
          </a:xfrm>
          <a:prstGeom prst="ellipse">
            <a:avLst/>
          </a:prstGeom>
          <a:solidFill>
            <a:schemeClr val="accent1">
              <a:lumMod val="40000"/>
              <a:lumOff val="60000"/>
              <a:alpha val="19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Elipse 18"/>
          <p:cNvSpPr/>
          <p:nvPr/>
        </p:nvSpPr>
        <p:spPr>
          <a:xfrm rot="5400000">
            <a:off x="7728101" y="1085280"/>
            <a:ext cx="384539" cy="648071"/>
          </a:xfrm>
          <a:prstGeom prst="ellipse">
            <a:avLst/>
          </a:prstGeom>
          <a:solidFill>
            <a:schemeClr val="accent1">
              <a:lumMod val="40000"/>
              <a:lumOff val="60000"/>
              <a:alpha val="19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Elipse 22"/>
          <p:cNvSpPr/>
          <p:nvPr/>
        </p:nvSpPr>
        <p:spPr>
          <a:xfrm>
            <a:off x="8828906" y="2513445"/>
            <a:ext cx="286097" cy="689102"/>
          </a:xfrm>
          <a:prstGeom prst="ellipse">
            <a:avLst/>
          </a:prstGeom>
          <a:solidFill>
            <a:schemeClr val="accent1">
              <a:lumMod val="40000"/>
              <a:lumOff val="60000"/>
              <a:alpha val="19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7" name="Conector recto de flecha 26"/>
          <p:cNvCxnSpPr/>
          <p:nvPr/>
        </p:nvCxnSpPr>
        <p:spPr>
          <a:xfrm flipV="1">
            <a:off x="5027870" y="2982317"/>
            <a:ext cx="3801036" cy="1808966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/>
          <p:nvPr/>
        </p:nvCxnSpPr>
        <p:spPr>
          <a:xfrm flipV="1">
            <a:off x="4934185" y="1675032"/>
            <a:ext cx="2986185" cy="341873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55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0" y="0"/>
            <a:ext cx="9144000" cy="5143500"/>
          </a:xfrm>
          <a:prstGeom prst="rect">
            <a:avLst/>
          </a:prstGeom>
        </p:spPr>
      </p:pic>
      <p:sp>
        <p:nvSpPr>
          <p:cNvPr id="2051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5E02A32-B823-436C-97E0-A9790A37FC8F}" type="slidenum">
              <a:rPr lang="es-ES" altLang="es-AR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s-ES" altLang="es-AR" sz="1200">
              <a:solidFill>
                <a:srgbClr val="898989"/>
              </a:solidFill>
            </a:endParaRPr>
          </a:p>
        </p:txBody>
      </p:sp>
      <p:sp>
        <p:nvSpPr>
          <p:cNvPr id="9" name="AutoShape 22" descr="Resultado de imagen para pc"/>
          <p:cNvSpPr>
            <a:spLocks noChangeAspect="1" noChangeArrowheads="1"/>
          </p:cNvSpPr>
          <p:nvPr/>
        </p:nvSpPr>
        <p:spPr bwMode="auto">
          <a:xfrm>
            <a:off x="4278313" y="43767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AR" altLang="es-AR" sz="1800">
              <a:latin typeface="Arial" panose="020B0604020202020204" pitchFamily="34" charset="0"/>
            </a:endParaRPr>
          </a:p>
        </p:txBody>
      </p:sp>
      <p:sp>
        <p:nvSpPr>
          <p:cNvPr id="12" name="AutoShape 24" descr="Resultado de imagen para pc"/>
          <p:cNvSpPr>
            <a:spLocks noChangeAspect="1" noChangeArrowheads="1"/>
          </p:cNvSpPr>
          <p:nvPr/>
        </p:nvSpPr>
        <p:spPr bwMode="auto">
          <a:xfrm>
            <a:off x="4278313" y="43767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AR" altLang="es-AR" sz="1800">
              <a:latin typeface="Arial" panose="020B0604020202020204" pitchFamily="34" charset="0"/>
            </a:endParaRPr>
          </a:p>
        </p:txBody>
      </p:sp>
      <p:sp>
        <p:nvSpPr>
          <p:cNvPr id="13" name="2 CuadroTexto"/>
          <p:cNvSpPr txBox="1">
            <a:spLocks noChangeArrowheads="1"/>
          </p:cNvSpPr>
          <p:nvPr/>
        </p:nvSpPr>
        <p:spPr bwMode="auto">
          <a:xfrm>
            <a:off x="2555875" y="4787900"/>
            <a:ext cx="2147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AR" altLang="es-AR" sz="1800">
              <a:latin typeface="Arial" panose="020B0604020202020204" pitchFamily="34" charset="0"/>
            </a:endParaRPr>
          </a:p>
        </p:txBody>
      </p:sp>
      <p:sp>
        <p:nvSpPr>
          <p:cNvPr id="24" name="7 CuadroTexto"/>
          <p:cNvSpPr txBox="1">
            <a:spLocks noChangeArrowheads="1"/>
          </p:cNvSpPr>
          <p:nvPr/>
        </p:nvSpPr>
        <p:spPr bwMode="auto">
          <a:xfrm>
            <a:off x="89756" y="2706275"/>
            <a:ext cx="570638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r>
              <a:rPr lang="es-ES" altLang="es-AR" sz="2000" b="1" dirty="0" err="1" smtClean="0">
                <a:solidFill>
                  <a:srgbClr val="00B050"/>
                </a:solidFill>
                <a:latin typeface="Arial" panose="020B0604020202020204" pitchFamily="34" charset="0"/>
              </a:rPr>
              <a:t>Display</a:t>
            </a:r>
            <a:r>
              <a:rPr lang="es-ES" altLang="es-AR" sz="20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 LCD 2x </a:t>
            </a:r>
            <a:r>
              <a:rPr lang="es-ES" altLang="es-AR" sz="2000" b="1" dirty="0">
                <a:solidFill>
                  <a:srgbClr val="00B050"/>
                </a:solidFill>
                <a:latin typeface="Arial" panose="020B0604020202020204" pitchFamily="34" charset="0"/>
              </a:rPr>
              <a:t>16 </a:t>
            </a:r>
            <a:r>
              <a:rPr lang="es-ES" altLang="es-AR" sz="20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c/</a:t>
            </a:r>
            <a:r>
              <a:rPr lang="es-ES" altLang="es-AR" sz="2000" b="1" dirty="0" err="1" smtClean="0">
                <a:solidFill>
                  <a:srgbClr val="00B050"/>
                </a:solidFill>
                <a:latin typeface="Arial" panose="020B0604020202020204" pitchFamily="34" charset="0"/>
              </a:rPr>
              <a:t>backlight</a:t>
            </a:r>
            <a:endParaRPr lang="es-ES" altLang="es-AR" sz="2000" b="1" dirty="0" smtClean="0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endParaRPr lang="es-ES" altLang="es-AR" sz="2000" b="1" dirty="0" smtClean="0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r>
              <a:rPr lang="es-ES" altLang="es-AR" sz="2000" b="1" dirty="0" err="1">
                <a:solidFill>
                  <a:srgbClr val="C00000"/>
                </a:solidFill>
                <a:latin typeface="Arial" panose="020B0604020202020204" pitchFamily="34" charset="0"/>
              </a:rPr>
              <a:t>Display</a:t>
            </a:r>
            <a:r>
              <a:rPr lang="es-ES" altLang="es-AR" sz="2000" b="1" dirty="0">
                <a:solidFill>
                  <a:srgbClr val="C00000"/>
                </a:solidFill>
                <a:latin typeface="Arial" panose="020B0604020202020204" pitchFamily="34" charset="0"/>
              </a:rPr>
              <a:t> de 6 dígitos – 7 </a:t>
            </a:r>
            <a:r>
              <a:rPr lang="es-ES" altLang="es-AR" sz="20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segmentos 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s-ES" altLang="es-AR" sz="20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       con codificador BCD a 7seg</a:t>
            </a:r>
          </a:p>
          <a:p>
            <a:pPr>
              <a:spcBef>
                <a:spcPct val="0"/>
              </a:spcBef>
              <a:buNone/>
              <a:defRPr/>
            </a:pPr>
            <a:endParaRPr lang="es-ES" altLang="es-AR" sz="2000" b="1" dirty="0" smtClean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r>
              <a:rPr lang="es-ES" altLang="es-AR" sz="2000" b="1" dirty="0">
                <a:solidFill>
                  <a:srgbClr val="00B0F0"/>
                </a:solidFill>
                <a:latin typeface="Arial" panose="020B0604020202020204" pitchFamily="34" charset="0"/>
              </a:rPr>
              <a:t>Teclado Matricial 3x2</a:t>
            </a:r>
          </a:p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endParaRPr lang="es-ES" altLang="es-AR" sz="2000" b="1" dirty="0" smtClean="0">
              <a:latin typeface="Arial" panose="020B0604020202020204" pitchFamily="34" charset="0"/>
            </a:endParaRPr>
          </a:p>
        </p:txBody>
      </p:sp>
      <p:sp>
        <p:nvSpPr>
          <p:cNvPr id="25" name="7 CuadroTexto"/>
          <p:cNvSpPr txBox="1">
            <a:spLocks noChangeArrowheads="1"/>
          </p:cNvSpPr>
          <p:nvPr/>
        </p:nvSpPr>
        <p:spPr bwMode="auto">
          <a:xfrm>
            <a:off x="2987824" y="289556"/>
            <a:ext cx="633670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r>
              <a:rPr lang="es-ES" altLang="es-AR" sz="2800" b="1" dirty="0" smtClean="0">
                <a:latin typeface="Arial Black" panose="020B0A04020102020204" pitchFamily="34" charset="0"/>
                <a:cs typeface="Times New Roman" pitchFamily="18" charset="0"/>
              </a:rPr>
              <a:t> </a:t>
            </a:r>
            <a:r>
              <a:rPr lang="es-ES" altLang="es-AR" sz="2800" dirty="0">
                <a:solidFill>
                  <a:schemeClr val="bg1"/>
                </a:solidFill>
                <a:latin typeface="Arial Black" panose="020B0A04020102020204" pitchFamily="34" charset="0"/>
              </a:rPr>
              <a:t>INFOTRONIC II</a:t>
            </a:r>
            <a:endParaRPr lang="es-ES" altLang="es-AR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>
              <a:spcBef>
                <a:spcPct val="0"/>
              </a:spcBef>
              <a:buFont typeface="Arial" pitchFamily="34" charset="0"/>
              <a:buNone/>
              <a:defRPr/>
            </a:pPr>
            <a:endParaRPr lang="es-ES" altLang="es-AR" sz="2800" b="1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40590" t="18015" r="27310" b="6688"/>
          <a:stretch/>
        </p:blipFill>
        <p:spPr>
          <a:xfrm>
            <a:off x="5173915" y="1451001"/>
            <a:ext cx="3574549" cy="4714303"/>
          </a:xfrm>
          <a:prstGeom prst="rect">
            <a:avLst/>
          </a:prstGeom>
        </p:spPr>
      </p:pic>
      <p:sp>
        <p:nvSpPr>
          <p:cNvPr id="10" name="Elipse 9"/>
          <p:cNvSpPr/>
          <p:nvPr/>
        </p:nvSpPr>
        <p:spPr>
          <a:xfrm>
            <a:off x="5005085" y="2060848"/>
            <a:ext cx="4129841" cy="1294085"/>
          </a:xfrm>
          <a:prstGeom prst="ellipse">
            <a:avLst/>
          </a:prstGeom>
          <a:solidFill>
            <a:schemeClr val="accent1">
              <a:lumMod val="40000"/>
              <a:lumOff val="60000"/>
              <a:alpha val="19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/>
          <p:cNvSpPr/>
          <p:nvPr/>
        </p:nvSpPr>
        <p:spPr>
          <a:xfrm>
            <a:off x="5173915" y="3356992"/>
            <a:ext cx="1558325" cy="1224136"/>
          </a:xfrm>
          <a:prstGeom prst="ellipse">
            <a:avLst/>
          </a:prstGeom>
          <a:solidFill>
            <a:schemeClr val="accent1">
              <a:lumMod val="40000"/>
              <a:lumOff val="60000"/>
              <a:alpha val="19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Elipse 13"/>
          <p:cNvSpPr/>
          <p:nvPr/>
        </p:nvSpPr>
        <p:spPr>
          <a:xfrm>
            <a:off x="5353427" y="4581127"/>
            <a:ext cx="1199774" cy="851929"/>
          </a:xfrm>
          <a:prstGeom prst="ellipse">
            <a:avLst/>
          </a:prstGeom>
          <a:solidFill>
            <a:schemeClr val="accent1">
              <a:lumMod val="40000"/>
              <a:lumOff val="60000"/>
              <a:alpha val="19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147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0" y="0"/>
            <a:ext cx="9144000" cy="5143500"/>
          </a:xfrm>
          <a:prstGeom prst="rect">
            <a:avLst/>
          </a:prstGeom>
        </p:spPr>
      </p:pic>
      <p:sp>
        <p:nvSpPr>
          <p:cNvPr id="2051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5E02A32-B823-436C-97E0-A9790A37FC8F}" type="slidenum">
              <a:rPr lang="es-ES" altLang="es-AR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s-ES" altLang="es-AR" sz="1200">
              <a:solidFill>
                <a:srgbClr val="898989"/>
              </a:solidFill>
            </a:endParaRPr>
          </a:p>
        </p:txBody>
      </p:sp>
      <p:sp>
        <p:nvSpPr>
          <p:cNvPr id="9" name="AutoShape 22" descr="Resultado de imagen para pc"/>
          <p:cNvSpPr>
            <a:spLocks noChangeAspect="1" noChangeArrowheads="1"/>
          </p:cNvSpPr>
          <p:nvPr/>
        </p:nvSpPr>
        <p:spPr bwMode="auto">
          <a:xfrm>
            <a:off x="4278313" y="43767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AR" altLang="es-AR" sz="1800">
              <a:latin typeface="Arial" panose="020B0604020202020204" pitchFamily="34" charset="0"/>
            </a:endParaRPr>
          </a:p>
        </p:txBody>
      </p:sp>
      <p:sp>
        <p:nvSpPr>
          <p:cNvPr id="12" name="AutoShape 24" descr="Resultado de imagen para pc"/>
          <p:cNvSpPr>
            <a:spLocks noChangeAspect="1" noChangeArrowheads="1"/>
          </p:cNvSpPr>
          <p:nvPr/>
        </p:nvSpPr>
        <p:spPr bwMode="auto">
          <a:xfrm>
            <a:off x="4278313" y="43767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AR" altLang="es-AR" sz="1800">
              <a:latin typeface="Arial" panose="020B0604020202020204" pitchFamily="34" charset="0"/>
            </a:endParaRPr>
          </a:p>
        </p:txBody>
      </p:sp>
      <p:sp>
        <p:nvSpPr>
          <p:cNvPr id="13" name="2 CuadroTexto"/>
          <p:cNvSpPr txBox="1">
            <a:spLocks noChangeArrowheads="1"/>
          </p:cNvSpPr>
          <p:nvPr/>
        </p:nvSpPr>
        <p:spPr bwMode="auto">
          <a:xfrm>
            <a:off x="2555875" y="4787900"/>
            <a:ext cx="2147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AR" altLang="es-AR" sz="1800">
              <a:latin typeface="Arial" panose="020B0604020202020204" pitchFamily="34" charset="0"/>
            </a:endParaRPr>
          </a:p>
        </p:txBody>
      </p:sp>
      <p:sp>
        <p:nvSpPr>
          <p:cNvPr id="25" name="7 CuadroTexto"/>
          <p:cNvSpPr txBox="1">
            <a:spLocks noChangeArrowheads="1"/>
          </p:cNvSpPr>
          <p:nvPr/>
        </p:nvSpPr>
        <p:spPr bwMode="auto">
          <a:xfrm>
            <a:off x="2987824" y="289556"/>
            <a:ext cx="633670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r>
              <a:rPr lang="es-ES" altLang="es-AR" sz="2800" b="1" dirty="0" smtClean="0">
                <a:latin typeface="Arial Black" panose="020B0A04020102020204" pitchFamily="34" charset="0"/>
                <a:cs typeface="Times New Roman" pitchFamily="18" charset="0"/>
              </a:rPr>
              <a:t> </a:t>
            </a:r>
            <a:r>
              <a:rPr lang="es-ES" altLang="es-AR" sz="2800" dirty="0">
                <a:solidFill>
                  <a:schemeClr val="bg1"/>
                </a:solidFill>
                <a:latin typeface="Arial Black" panose="020B0A04020102020204" pitchFamily="34" charset="0"/>
              </a:rPr>
              <a:t>INFOTRONIC II</a:t>
            </a:r>
            <a:endParaRPr lang="es-ES" altLang="es-AR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>
              <a:spcBef>
                <a:spcPct val="0"/>
              </a:spcBef>
              <a:buFont typeface="Arial" pitchFamily="34" charset="0"/>
              <a:buNone/>
              <a:defRPr/>
            </a:pPr>
            <a:endParaRPr lang="es-ES" altLang="es-AR" sz="2800" b="1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40590" t="18015" r="27310" b="52693"/>
          <a:stretch/>
        </p:blipFill>
        <p:spPr>
          <a:xfrm>
            <a:off x="5292080" y="3683249"/>
            <a:ext cx="3574549" cy="1833983"/>
          </a:xfrm>
          <a:prstGeom prst="rect">
            <a:avLst/>
          </a:prstGeom>
        </p:spPr>
      </p:pic>
      <p:sp>
        <p:nvSpPr>
          <p:cNvPr id="10" name="Elipse 9"/>
          <p:cNvSpPr/>
          <p:nvPr/>
        </p:nvSpPr>
        <p:spPr>
          <a:xfrm>
            <a:off x="5554261" y="3547919"/>
            <a:ext cx="1613313" cy="557635"/>
          </a:xfrm>
          <a:prstGeom prst="ellipse">
            <a:avLst/>
          </a:prstGeom>
          <a:solidFill>
            <a:schemeClr val="accent1">
              <a:lumMod val="40000"/>
              <a:lumOff val="60000"/>
              <a:alpha val="19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/>
          <p:cNvSpPr/>
          <p:nvPr/>
        </p:nvSpPr>
        <p:spPr>
          <a:xfrm>
            <a:off x="7884368" y="3611241"/>
            <a:ext cx="920597" cy="557635"/>
          </a:xfrm>
          <a:prstGeom prst="ellipse">
            <a:avLst/>
          </a:prstGeom>
          <a:solidFill>
            <a:schemeClr val="accent1">
              <a:lumMod val="40000"/>
              <a:lumOff val="60000"/>
              <a:alpha val="19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/>
          <a:srcRect l="25096" t="58860" r="25649" b="13579"/>
          <a:stretch/>
        </p:blipFill>
        <p:spPr>
          <a:xfrm>
            <a:off x="-180528" y="4974748"/>
            <a:ext cx="5386446" cy="1694612"/>
          </a:xfrm>
          <a:prstGeom prst="rect">
            <a:avLst/>
          </a:prstGeom>
        </p:spPr>
      </p:pic>
      <p:sp>
        <p:nvSpPr>
          <p:cNvPr id="24" name="7 CuadroTexto"/>
          <p:cNvSpPr txBox="1">
            <a:spLocks noChangeArrowheads="1"/>
          </p:cNvSpPr>
          <p:nvPr/>
        </p:nvSpPr>
        <p:spPr bwMode="auto">
          <a:xfrm>
            <a:off x="4366637" y="1377767"/>
            <a:ext cx="5173915" cy="227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r>
              <a:rPr lang="es-ES" altLang="es-AR" sz="2000" b="1" dirty="0">
                <a:latin typeface="Arial" panose="020B0604020202020204" pitchFamily="34" charset="0"/>
              </a:rPr>
              <a:t>Pines seleccionables en:</a:t>
            </a:r>
          </a:p>
          <a:p>
            <a:pPr marL="1085850" lvl="1" indent="-342900">
              <a:spcBef>
                <a:spcPct val="0"/>
              </a:spcBef>
              <a:buFont typeface="Wingdings" panose="05000000000000000000" pitchFamily="2" charset="2"/>
              <a:buChar char="q"/>
              <a:defRPr/>
            </a:pPr>
            <a:r>
              <a:rPr lang="es-ES" altLang="es-AR" sz="1800" b="1" dirty="0">
                <a:solidFill>
                  <a:srgbClr val="00B050"/>
                </a:solidFill>
                <a:latin typeface="Arial" panose="020B0604020202020204" pitchFamily="34" charset="0"/>
              </a:rPr>
              <a:t>Conector (CN4) (CN3) </a:t>
            </a:r>
            <a:r>
              <a:rPr lang="es-ES" altLang="es-AR" sz="1800" dirty="0">
                <a:solidFill>
                  <a:srgbClr val="00B050"/>
                </a:solidFill>
                <a:latin typeface="Arial" panose="020B0604020202020204" pitchFamily="34" charset="0"/>
              </a:rPr>
              <a:t>disponible para conexión serie (UART) para módulo inteligente </a:t>
            </a:r>
            <a:r>
              <a:rPr lang="es-ES" altLang="es-AR" sz="1200" dirty="0">
                <a:solidFill>
                  <a:srgbClr val="00B050"/>
                </a:solidFill>
                <a:latin typeface="Arial" panose="020B0604020202020204" pitchFamily="34" charset="0"/>
              </a:rPr>
              <a:t>(Bluetooth, </a:t>
            </a:r>
            <a:r>
              <a:rPr lang="es-ES" altLang="es-AR" sz="1200" dirty="0" err="1">
                <a:solidFill>
                  <a:srgbClr val="00B050"/>
                </a:solidFill>
                <a:latin typeface="Arial" panose="020B0604020202020204" pitchFamily="34" charset="0"/>
              </a:rPr>
              <a:t>wi</a:t>
            </a:r>
            <a:r>
              <a:rPr lang="es-ES" altLang="es-AR" sz="1200" dirty="0">
                <a:solidFill>
                  <a:srgbClr val="00B050"/>
                </a:solidFill>
                <a:latin typeface="Arial" panose="020B0604020202020204" pitchFamily="34" charset="0"/>
              </a:rPr>
              <a:t>-fi esp8266) </a:t>
            </a:r>
          </a:p>
          <a:p>
            <a:pPr lvl="1" indent="0">
              <a:spcBef>
                <a:spcPct val="0"/>
              </a:spcBef>
              <a:buNone/>
              <a:defRPr/>
            </a:pPr>
            <a:r>
              <a:rPr lang="es-ES" altLang="es-AR" sz="1200" dirty="0">
                <a:solidFill>
                  <a:srgbClr val="00B050"/>
                </a:solidFill>
                <a:latin typeface="Arial" panose="020B0604020202020204" pitchFamily="34" charset="0"/>
              </a:rPr>
              <a:t> </a:t>
            </a:r>
          </a:p>
          <a:p>
            <a:pPr marL="1085850" lvl="1" indent="-342900">
              <a:spcBef>
                <a:spcPct val="0"/>
              </a:spcBef>
              <a:buFont typeface="Wingdings" panose="05000000000000000000" pitchFamily="2" charset="2"/>
              <a:buChar char="q"/>
              <a:defRPr/>
            </a:pPr>
            <a:r>
              <a:rPr lang="es-ES" altLang="es-AR" sz="1800" b="1" dirty="0">
                <a:solidFill>
                  <a:srgbClr val="C00000"/>
                </a:solidFill>
                <a:latin typeface="Arial" panose="020B0604020202020204" pitchFamily="34" charset="0"/>
              </a:rPr>
              <a:t>Bornera (BR1) - Comunicación Rs485</a:t>
            </a:r>
            <a:endParaRPr lang="es-ES" altLang="es-AR" sz="2000" b="1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endParaRPr lang="es-ES" altLang="es-AR" sz="2000" b="1" dirty="0" smtClean="0">
              <a:latin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5"/>
          <a:srcRect l="36164" t="13578" r="31183" b="32282"/>
          <a:stretch/>
        </p:blipFill>
        <p:spPr>
          <a:xfrm>
            <a:off x="182240" y="1124744"/>
            <a:ext cx="4248473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44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0" y="0"/>
            <a:ext cx="9144000" cy="5143500"/>
          </a:xfrm>
          <a:prstGeom prst="rect">
            <a:avLst/>
          </a:prstGeom>
        </p:spPr>
      </p:pic>
      <p:sp>
        <p:nvSpPr>
          <p:cNvPr id="2051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5E02A32-B823-436C-97E0-A9790A37FC8F}" type="slidenum">
              <a:rPr lang="es-ES" altLang="es-AR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s-ES" altLang="es-AR" sz="1200">
              <a:solidFill>
                <a:srgbClr val="898989"/>
              </a:solidFill>
            </a:endParaRPr>
          </a:p>
        </p:txBody>
      </p:sp>
      <p:sp>
        <p:nvSpPr>
          <p:cNvPr id="9" name="AutoShape 22" descr="Resultado de imagen para pc"/>
          <p:cNvSpPr>
            <a:spLocks noChangeAspect="1" noChangeArrowheads="1"/>
          </p:cNvSpPr>
          <p:nvPr/>
        </p:nvSpPr>
        <p:spPr bwMode="auto">
          <a:xfrm>
            <a:off x="4278313" y="43767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AR" altLang="es-AR" sz="1800">
              <a:latin typeface="Arial" panose="020B0604020202020204" pitchFamily="34" charset="0"/>
            </a:endParaRPr>
          </a:p>
        </p:txBody>
      </p:sp>
      <p:sp>
        <p:nvSpPr>
          <p:cNvPr id="12" name="AutoShape 24" descr="Resultado de imagen para pc"/>
          <p:cNvSpPr>
            <a:spLocks noChangeAspect="1" noChangeArrowheads="1"/>
          </p:cNvSpPr>
          <p:nvPr/>
        </p:nvSpPr>
        <p:spPr bwMode="auto">
          <a:xfrm>
            <a:off x="4278313" y="43767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AR" altLang="es-AR" sz="1800">
              <a:latin typeface="Arial" panose="020B0604020202020204" pitchFamily="34" charset="0"/>
            </a:endParaRPr>
          </a:p>
        </p:txBody>
      </p:sp>
      <p:sp>
        <p:nvSpPr>
          <p:cNvPr id="13" name="2 CuadroTexto"/>
          <p:cNvSpPr txBox="1">
            <a:spLocks noChangeArrowheads="1"/>
          </p:cNvSpPr>
          <p:nvPr/>
        </p:nvSpPr>
        <p:spPr bwMode="auto">
          <a:xfrm>
            <a:off x="2555875" y="4787900"/>
            <a:ext cx="2147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AR" altLang="es-AR" sz="1800">
              <a:latin typeface="Arial" panose="020B0604020202020204" pitchFamily="34" charset="0"/>
            </a:endParaRPr>
          </a:p>
        </p:txBody>
      </p:sp>
      <p:sp>
        <p:nvSpPr>
          <p:cNvPr id="24" name="7 CuadroTexto"/>
          <p:cNvSpPr txBox="1">
            <a:spLocks noChangeArrowheads="1"/>
          </p:cNvSpPr>
          <p:nvPr/>
        </p:nvSpPr>
        <p:spPr bwMode="auto">
          <a:xfrm>
            <a:off x="305052" y="3086156"/>
            <a:ext cx="517391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r>
              <a:rPr lang="es-ES" altLang="es-AR" sz="2000" b="1" dirty="0" err="1" smtClean="0">
                <a:solidFill>
                  <a:srgbClr val="00B050"/>
                </a:solidFill>
                <a:latin typeface="Arial" panose="020B0604020202020204" pitchFamily="34" charset="0"/>
              </a:rPr>
              <a:t>Display</a:t>
            </a:r>
            <a:r>
              <a:rPr lang="es-ES" altLang="es-AR" sz="20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 LCD 2x </a:t>
            </a:r>
            <a:r>
              <a:rPr lang="es-ES" altLang="es-AR" sz="2000" b="1" dirty="0">
                <a:solidFill>
                  <a:srgbClr val="00B050"/>
                </a:solidFill>
                <a:latin typeface="Arial" panose="020B0604020202020204" pitchFamily="34" charset="0"/>
              </a:rPr>
              <a:t>16 </a:t>
            </a:r>
            <a:r>
              <a:rPr lang="es-ES" altLang="es-AR" sz="20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c/</a:t>
            </a:r>
            <a:r>
              <a:rPr lang="es-ES" altLang="es-AR" sz="2000" b="1" dirty="0" err="1" smtClean="0">
                <a:solidFill>
                  <a:srgbClr val="00B050"/>
                </a:solidFill>
                <a:latin typeface="Arial" panose="020B0604020202020204" pitchFamily="34" charset="0"/>
              </a:rPr>
              <a:t>backlight</a:t>
            </a:r>
            <a:endParaRPr lang="es-ES" altLang="es-AR" sz="2000" b="1" dirty="0" smtClean="0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endParaRPr lang="es-ES" altLang="es-AR" sz="2000" b="1" dirty="0" smtClean="0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r>
              <a:rPr lang="es-ES" altLang="es-AR" sz="2000" b="1" dirty="0" err="1">
                <a:solidFill>
                  <a:srgbClr val="C00000"/>
                </a:solidFill>
              </a:rPr>
              <a:t>Display</a:t>
            </a:r>
            <a:r>
              <a:rPr lang="es-ES" altLang="es-AR" sz="2000" b="1" dirty="0">
                <a:solidFill>
                  <a:srgbClr val="C00000"/>
                </a:solidFill>
              </a:rPr>
              <a:t> de 6 dígitos – 7 </a:t>
            </a:r>
            <a:r>
              <a:rPr lang="es-ES" altLang="es-AR" sz="2000" b="1" dirty="0" smtClean="0">
                <a:solidFill>
                  <a:srgbClr val="C00000"/>
                </a:solidFill>
              </a:rPr>
              <a:t>segmentos</a:t>
            </a:r>
          </a:p>
          <a:p>
            <a:pPr>
              <a:spcBef>
                <a:spcPct val="0"/>
              </a:spcBef>
              <a:buNone/>
              <a:defRPr/>
            </a:pPr>
            <a:endParaRPr lang="es-ES" altLang="es-AR" sz="2000" b="1" dirty="0" smtClean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r>
              <a:rPr lang="es-ES" altLang="es-AR" sz="2000" b="1" dirty="0">
                <a:solidFill>
                  <a:srgbClr val="00B0F0"/>
                </a:solidFill>
              </a:rPr>
              <a:t>Teclado Matricial 3x2</a:t>
            </a:r>
          </a:p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endParaRPr lang="es-ES" altLang="es-AR" sz="2000" b="1" dirty="0" smtClean="0">
              <a:latin typeface="Arial" panose="020B0604020202020204" pitchFamily="34" charset="0"/>
            </a:endParaRPr>
          </a:p>
        </p:txBody>
      </p:sp>
      <p:sp>
        <p:nvSpPr>
          <p:cNvPr id="25" name="7 CuadroTexto"/>
          <p:cNvSpPr txBox="1">
            <a:spLocks noChangeArrowheads="1"/>
          </p:cNvSpPr>
          <p:nvPr/>
        </p:nvSpPr>
        <p:spPr bwMode="auto">
          <a:xfrm>
            <a:off x="2987824" y="289556"/>
            <a:ext cx="633670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r>
              <a:rPr lang="es-ES" altLang="es-AR" sz="2800" b="1" dirty="0" smtClean="0">
                <a:latin typeface="Arial Black" panose="020B0A04020102020204" pitchFamily="34" charset="0"/>
                <a:cs typeface="Times New Roman" pitchFamily="18" charset="0"/>
              </a:rPr>
              <a:t> </a:t>
            </a:r>
            <a:r>
              <a:rPr lang="es-ES" altLang="es-AR" sz="2800" dirty="0">
                <a:solidFill>
                  <a:schemeClr val="bg1"/>
                </a:solidFill>
                <a:latin typeface="Arial Black" panose="020B0A04020102020204" pitchFamily="34" charset="0"/>
              </a:rPr>
              <a:t>INFOTRONIC II</a:t>
            </a:r>
            <a:endParaRPr lang="es-ES" altLang="es-AR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>
              <a:spcBef>
                <a:spcPct val="0"/>
              </a:spcBef>
              <a:buFont typeface="Arial" pitchFamily="34" charset="0"/>
              <a:buNone/>
              <a:defRPr/>
            </a:pPr>
            <a:endParaRPr lang="es-ES" altLang="es-AR" sz="2800" b="1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40590" t="18015" r="27310" b="6688"/>
          <a:stretch/>
        </p:blipFill>
        <p:spPr>
          <a:xfrm>
            <a:off x="5173915" y="1451001"/>
            <a:ext cx="3574549" cy="4714303"/>
          </a:xfrm>
          <a:prstGeom prst="rect">
            <a:avLst/>
          </a:prstGeom>
        </p:spPr>
      </p:pic>
      <p:sp>
        <p:nvSpPr>
          <p:cNvPr id="10" name="Elipse 9"/>
          <p:cNvSpPr/>
          <p:nvPr/>
        </p:nvSpPr>
        <p:spPr>
          <a:xfrm>
            <a:off x="5005085" y="2060848"/>
            <a:ext cx="4129841" cy="1294085"/>
          </a:xfrm>
          <a:prstGeom prst="ellipse">
            <a:avLst/>
          </a:prstGeom>
          <a:solidFill>
            <a:schemeClr val="accent1">
              <a:lumMod val="40000"/>
              <a:lumOff val="60000"/>
              <a:alpha val="19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/>
          <p:cNvSpPr/>
          <p:nvPr/>
        </p:nvSpPr>
        <p:spPr>
          <a:xfrm>
            <a:off x="5173915" y="3356992"/>
            <a:ext cx="1558325" cy="1224136"/>
          </a:xfrm>
          <a:prstGeom prst="ellipse">
            <a:avLst/>
          </a:prstGeom>
          <a:solidFill>
            <a:schemeClr val="accent1">
              <a:lumMod val="40000"/>
              <a:lumOff val="60000"/>
              <a:alpha val="19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Elipse 13"/>
          <p:cNvSpPr/>
          <p:nvPr/>
        </p:nvSpPr>
        <p:spPr>
          <a:xfrm>
            <a:off x="5353427" y="4581127"/>
            <a:ext cx="1199774" cy="851929"/>
          </a:xfrm>
          <a:prstGeom prst="ellipse">
            <a:avLst/>
          </a:prstGeom>
          <a:solidFill>
            <a:schemeClr val="accent1">
              <a:lumMod val="40000"/>
              <a:lumOff val="60000"/>
              <a:alpha val="19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135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0" y="0"/>
            <a:ext cx="9144000" cy="5143500"/>
          </a:xfrm>
          <a:prstGeom prst="rect">
            <a:avLst/>
          </a:prstGeom>
        </p:spPr>
      </p:pic>
      <p:sp>
        <p:nvSpPr>
          <p:cNvPr id="2051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5E02A32-B823-436C-97E0-A9790A37FC8F}" type="slidenum">
              <a:rPr lang="es-ES" altLang="es-AR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s-ES" altLang="es-AR" sz="1200">
              <a:solidFill>
                <a:srgbClr val="898989"/>
              </a:solidFill>
            </a:endParaRPr>
          </a:p>
        </p:txBody>
      </p:sp>
      <p:sp>
        <p:nvSpPr>
          <p:cNvPr id="13" name="2 CuadroTexto"/>
          <p:cNvSpPr txBox="1">
            <a:spLocks noChangeArrowheads="1"/>
          </p:cNvSpPr>
          <p:nvPr/>
        </p:nvSpPr>
        <p:spPr bwMode="auto">
          <a:xfrm>
            <a:off x="2555875" y="4787900"/>
            <a:ext cx="2147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AR" altLang="es-AR" sz="1800">
              <a:latin typeface="Arial" panose="020B0604020202020204" pitchFamily="34" charset="0"/>
            </a:endParaRPr>
          </a:p>
        </p:txBody>
      </p:sp>
      <p:sp>
        <p:nvSpPr>
          <p:cNvPr id="24" name="7 CuadroTexto"/>
          <p:cNvSpPr txBox="1">
            <a:spLocks noChangeArrowheads="1"/>
          </p:cNvSpPr>
          <p:nvPr/>
        </p:nvSpPr>
        <p:spPr bwMode="auto">
          <a:xfrm>
            <a:off x="179512" y="1340792"/>
            <a:ext cx="9145016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endParaRPr lang="es-ES" altLang="es-AR" sz="2000" b="1" dirty="0" smtClean="0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r>
              <a:rPr lang="es-ES" altLang="es-AR" sz="2400" b="1" dirty="0" err="1">
                <a:solidFill>
                  <a:srgbClr val="C00000"/>
                </a:solidFill>
              </a:rPr>
              <a:t>Display</a:t>
            </a:r>
            <a:r>
              <a:rPr lang="es-ES" altLang="es-AR" sz="2400" b="1" dirty="0">
                <a:solidFill>
                  <a:srgbClr val="C00000"/>
                </a:solidFill>
              </a:rPr>
              <a:t> de 6 dígitos – 7 </a:t>
            </a:r>
            <a:r>
              <a:rPr lang="es-ES" altLang="es-AR" sz="2400" b="1" dirty="0" smtClean="0">
                <a:solidFill>
                  <a:srgbClr val="C00000"/>
                </a:solidFill>
              </a:rPr>
              <a:t>segmentos </a:t>
            </a:r>
            <a:r>
              <a:rPr lang="es-ES" altLang="es-AR" sz="2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con codificador BCD a 7seg</a:t>
            </a:r>
            <a:endParaRPr lang="es-ES" altLang="es-AR" sz="2400" b="1" dirty="0" smtClean="0">
              <a:solidFill>
                <a:srgbClr val="C00000"/>
              </a:solidFill>
            </a:endParaRPr>
          </a:p>
          <a:p>
            <a:pPr>
              <a:spcBef>
                <a:spcPct val="0"/>
              </a:spcBef>
              <a:buNone/>
              <a:defRPr/>
            </a:pPr>
            <a:endParaRPr lang="es-ES" altLang="es-AR" sz="2400" b="1" dirty="0" smtClean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  <a:defRPr/>
            </a:pPr>
            <a:endParaRPr lang="es-ES" altLang="es-AR" sz="2000" b="1" dirty="0" smtClean="0">
              <a:latin typeface="Arial" panose="020B0604020202020204" pitchFamily="34" charset="0"/>
            </a:endParaRPr>
          </a:p>
        </p:txBody>
      </p:sp>
      <p:sp>
        <p:nvSpPr>
          <p:cNvPr id="25" name="7 CuadroTexto"/>
          <p:cNvSpPr txBox="1">
            <a:spLocks noChangeArrowheads="1"/>
          </p:cNvSpPr>
          <p:nvPr/>
        </p:nvSpPr>
        <p:spPr bwMode="auto">
          <a:xfrm>
            <a:off x="2987824" y="289556"/>
            <a:ext cx="633670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r>
              <a:rPr lang="es-ES" altLang="es-AR" sz="2800" b="1" dirty="0" smtClean="0">
                <a:latin typeface="Arial Black" panose="020B0A04020102020204" pitchFamily="34" charset="0"/>
                <a:cs typeface="Times New Roman" pitchFamily="18" charset="0"/>
              </a:rPr>
              <a:t> </a:t>
            </a:r>
            <a:r>
              <a:rPr lang="es-ES" altLang="es-AR" sz="2800" dirty="0">
                <a:solidFill>
                  <a:schemeClr val="bg1"/>
                </a:solidFill>
                <a:latin typeface="Arial Black" panose="020B0A04020102020204" pitchFamily="34" charset="0"/>
              </a:rPr>
              <a:t>INFOTRONIC II</a:t>
            </a:r>
            <a:endParaRPr lang="es-ES" altLang="es-AR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>
              <a:spcBef>
                <a:spcPct val="0"/>
              </a:spcBef>
              <a:buFont typeface="Arial" pitchFamily="34" charset="0"/>
              <a:buNone/>
              <a:defRPr/>
            </a:pPr>
            <a:endParaRPr lang="es-ES" altLang="es-AR" sz="2800" b="1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2510480" y="2753114"/>
            <a:ext cx="4869832" cy="1954208"/>
          </a:xfrm>
          <a:prstGeom prst="roundRect">
            <a:avLst>
              <a:gd name="adj" fmla="val 56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" name="Grupo 5"/>
          <p:cNvGrpSpPr/>
          <p:nvPr/>
        </p:nvGrpSpPr>
        <p:grpSpPr>
          <a:xfrm>
            <a:off x="2859569" y="3190158"/>
            <a:ext cx="4228640" cy="1252538"/>
            <a:chOff x="3534215" y="3429000"/>
            <a:chExt cx="4228640" cy="1252538"/>
          </a:xfrm>
        </p:grpSpPr>
        <p:sp>
          <p:nvSpPr>
            <p:cNvPr id="9" name="AutoShape 22" descr="Resultado de imagen para pc"/>
            <p:cNvSpPr>
              <a:spLocks noChangeAspect="1" noChangeArrowheads="1"/>
            </p:cNvSpPr>
            <p:nvPr/>
          </p:nvSpPr>
          <p:spPr bwMode="auto">
            <a:xfrm>
              <a:off x="4278313" y="4376738"/>
              <a:ext cx="304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AR" altLang="es-AR" sz="1800">
                <a:latin typeface="Arial" panose="020B0604020202020204" pitchFamily="34" charset="0"/>
              </a:endParaRPr>
            </a:p>
          </p:txBody>
        </p:sp>
        <p:sp>
          <p:nvSpPr>
            <p:cNvPr id="12" name="AutoShape 24" descr="Resultado de imagen para pc"/>
            <p:cNvSpPr>
              <a:spLocks noChangeAspect="1" noChangeArrowheads="1"/>
            </p:cNvSpPr>
            <p:nvPr/>
          </p:nvSpPr>
          <p:spPr bwMode="auto">
            <a:xfrm>
              <a:off x="4278313" y="4376738"/>
              <a:ext cx="304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AR" altLang="es-AR" sz="1800">
                <a:latin typeface="Arial" panose="020B0604020202020204" pitchFamily="34" charset="0"/>
              </a:endParaRPr>
            </a:p>
          </p:txBody>
        </p:sp>
        <p:grpSp>
          <p:nvGrpSpPr>
            <p:cNvPr id="5" name="Grupo 4"/>
            <p:cNvGrpSpPr/>
            <p:nvPr/>
          </p:nvGrpSpPr>
          <p:grpSpPr>
            <a:xfrm>
              <a:off x="5652120" y="3429000"/>
              <a:ext cx="2110735" cy="1080120"/>
              <a:chOff x="5652120" y="3429000"/>
              <a:chExt cx="2110735" cy="1080120"/>
            </a:xfrm>
          </p:grpSpPr>
          <p:pic>
            <p:nvPicPr>
              <p:cNvPr id="3074" name="Picture 2" descr="Dispaly 7 segmentos Anodo Comun 0.56''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60" t="17628" r="51289" b="21892"/>
              <a:stretch/>
            </p:blipFill>
            <p:spPr bwMode="auto">
              <a:xfrm>
                <a:off x="6349696" y="3429000"/>
                <a:ext cx="742583" cy="10801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2" descr="Dispaly 7 segmentos Anodo Comun 0.56''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60" t="17628" r="51289" b="21892"/>
              <a:stretch/>
            </p:blipFill>
            <p:spPr bwMode="auto">
              <a:xfrm>
                <a:off x="5652120" y="3429000"/>
                <a:ext cx="742583" cy="10801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" descr="Dispaly 7 segmentos Anodo Comun 0.56''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60" t="17628" r="51289" b="21892"/>
              <a:stretch/>
            </p:blipFill>
            <p:spPr bwMode="auto">
              <a:xfrm>
                <a:off x="7020272" y="3429000"/>
                <a:ext cx="742583" cy="10801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9" name="Grupo 18"/>
            <p:cNvGrpSpPr/>
            <p:nvPr/>
          </p:nvGrpSpPr>
          <p:grpSpPr>
            <a:xfrm>
              <a:off x="3534215" y="3429000"/>
              <a:ext cx="2110735" cy="1080120"/>
              <a:chOff x="5652120" y="3429000"/>
              <a:chExt cx="2110735" cy="1080120"/>
            </a:xfrm>
          </p:grpSpPr>
          <p:pic>
            <p:nvPicPr>
              <p:cNvPr id="20" name="Picture 2" descr="Dispaly 7 segmentos Anodo Comun 0.56''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60" t="17628" r="51289" b="21892"/>
              <a:stretch/>
            </p:blipFill>
            <p:spPr bwMode="auto">
              <a:xfrm>
                <a:off x="6349696" y="3429000"/>
                <a:ext cx="742583" cy="10801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Dispaly 7 segmentos Anodo Comun 0.56''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60" t="17628" r="51289" b="21892"/>
              <a:stretch/>
            </p:blipFill>
            <p:spPr bwMode="auto">
              <a:xfrm>
                <a:off x="5652120" y="3429000"/>
                <a:ext cx="742583" cy="10801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Dispaly 7 segmentos Anodo Comun 0.56''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60" t="17628" r="51289" b="21892"/>
              <a:stretch/>
            </p:blipFill>
            <p:spPr bwMode="auto">
              <a:xfrm>
                <a:off x="7020272" y="3429000"/>
                <a:ext cx="742583" cy="10801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17" name="Imagen 16"/>
          <p:cNvPicPr>
            <a:picLocks noChangeAspect="1"/>
          </p:cNvPicPr>
          <p:nvPr/>
        </p:nvPicPr>
        <p:blipFill rotWithShape="1">
          <a:blip r:embed="rId4"/>
          <a:srcRect r="16641"/>
          <a:stretch/>
        </p:blipFill>
        <p:spPr>
          <a:xfrm>
            <a:off x="893534" y="3780746"/>
            <a:ext cx="1584176" cy="52211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852" y="3061831"/>
            <a:ext cx="1741754" cy="948517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 rotWithShape="1">
          <a:blip r:embed="rId6"/>
          <a:srcRect l="23550" b="22140"/>
          <a:stretch/>
        </p:blipFill>
        <p:spPr>
          <a:xfrm>
            <a:off x="7357785" y="3305779"/>
            <a:ext cx="1753446" cy="659642"/>
          </a:xfrm>
          <a:prstGeom prst="rect">
            <a:avLst/>
          </a:prstGeom>
        </p:spPr>
      </p:pic>
      <p:sp>
        <p:nvSpPr>
          <p:cNvPr id="28" name="7 CuadroTexto"/>
          <p:cNvSpPr txBox="1">
            <a:spLocks noChangeArrowheads="1"/>
          </p:cNvSpPr>
          <p:nvPr/>
        </p:nvSpPr>
        <p:spPr bwMode="auto">
          <a:xfrm>
            <a:off x="285974" y="2421138"/>
            <a:ext cx="1678832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endParaRPr lang="es-ES" altLang="es-AR" sz="2000" b="1" dirty="0" smtClean="0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  <a:defRPr/>
            </a:pPr>
            <a:r>
              <a:rPr lang="es-ES" altLang="es-AR" sz="2400" b="1" dirty="0" err="1" smtClean="0">
                <a:solidFill>
                  <a:srgbClr val="C00000"/>
                </a:solidFill>
              </a:rPr>
              <a:t>Codigo</a:t>
            </a:r>
            <a:r>
              <a:rPr lang="es-ES" altLang="es-AR" sz="2400" b="1" dirty="0" smtClean="0">
                <a:solidFill>
                  <a:srgbClr val="C00000"/>
                </a:solidFill>
              </a:rPr>
              <a:t> BCD</a:t>
            </a:r>
          </a:p>
          <a:p>
            <a:pPr>
              <a:spcBef>
                <a:spcPct val="0"/>
              </a:spcBef>
              <a:buNone/>
              <a:defRPr/>
            </a:pPr>
            <a:endParaRPr lang="es-ES" altLang="es-AR" sz="2400" b="1" dirty="0" smtClean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  <a:defRPr/>
            </a:pPr>
            <a:endParaRPr lang="es-ES" altLang="es-AR" sz="2000" b="1" dirty="0" smtClean="0">
              <a:latin typeface="Arial" panose="020B0604020202020204" pitchFamily="34" charset="0"/>
            </a:endParaRPr>
          </a:p>
        </p:txBody>
      </p:sp>
      <p:sp>
        <p:nvSpPr>
          <p:cNvPr id="29" name="7 CuadroTexto"/>
          <p:cNvSpPr txBox="1">
            <a:spLocks noChangeArrowheads="1"/>
          </p:cNvSpPr>
          <p:nvPr/>
        </p:nvSpPr>
        <p:spPr bwMode="auto">
          <a:xfrm>
            <a:off x="299467" y="3853649"/>
            <a:ext cx="1678832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endParaRPr lang="es-ES" altLang="es-AR" sz="2000" b="1" dirty="0" smtClean="0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  <a:defRPr/>
            </a:pPr>
            <a:r>
              <a:rPr lang="es-ES" altLang="es-AR" sz="2400" b="1" dirty="0" err="1" smtClean="0">
                <a:solidFill>
                  <a:srgbClr val="C00000"/>
                </a:solidFill>
              </a:rPr>
              <a:t>Dot</a:t>
            </a:r>
            <a:r>
              <a:rPr lang="es-ES" altLang="es-AR" sz="2400" b="1" dirty="0" smtClean="0">
                <a:solidFill>
                  <a:srgbClr val="C00000"/>
                </a:solidFill>
              </a:rPr>
              <a:t> Point</a:t>
            </a:r>
          </a:p>
          <a:p>
            <a:pPr>
              <a:spcBef>
                <a:spcPct val="0"/>
              </a:spcBef>
              <a:buNone/>
              <a:defRPr/>
            </a:pPr>
            <a:endParaRPr lang="es-ES" altLang="es-AR" sz="2400" b="1" dirty="0" smtClean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  <a:defRPr/>
            </a:pPr>
            <a:endParaRPr lang="es-ES" altLang="es-AR" sz="2000" b="1" dirty="0" smtClean="0">
              <a:latin typeface="Arial" panose="020B0604020202020204" pitchFamily="34" charset="0"/>
            </a:endParaRPr>
          </a:p>
        </p:txBody>
      </p:sp>
      <p:sp>
        <p:nvSpPr>
          <p:cNvPr id="30" name="7 CuadroTexto"/>
          <p:cNvSpPr txBox="1">
            <a:spLocks noChangeArrowheads="1"/>
          </p:cNvSpPr>
          <p:nvPr/>
        </p:nvSpPr>
        <p:spPr bwMode="auto">
          <a:xfrm>
            <a:off x="8167527" y="2753114"/>
            <a:ext cx="1678832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endParaRPr lang="es-ES" altLang="es-AR" sz="2000" b="1" dirty="0" smtClean="0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  <a:defRPr/>
            </a:pPr>
            <a:r>
              <a:rPr lang="es-ES" altLang="es-AR" sz="2400" b="1" dirty="0" err="1" smtClean="0">
                <a:solidFill>
                  <a:srgbClr val="C00000"/>
                </a:solidFill>
              </a:rPr>
              <a:t>Reset</a:t>
            </a:r>
            <a:endParaRPr lang="es-ES" altLang="es-AR" sz="2400" b="1" dirty="0" smtClean="0">
              <a:solidFill>
                <a:srgbClr val="C00000"/>
              </a:solidFill>
            </a:endParaRPr>
          </a:p>
          <a:p>
            <a:pPr>
              <a:spcBef>
                <a:spcPct val="0"/>
              </a:spcBef>
              <a:buNone/>
              <a:defRPr/>
            </a:pPr>
            <a:endParaRPr lang="es-ES" altLang="es-AR" sz="2400" b="1" dirty="0" smtClean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  <a:defRPr/>
            </a:pPr>
            <a:endParaRPr lang="es-ES" altLang="es-AR" sz="2000" b="1" dirty="0" smtClean="0">
              <a:latin typeface="Arial" panose="020B0604020202020204" pitchFamily="34" charset="0"/>
            </a:endParaRPr>
          </a:p>
        </p:txBody>
      </p:sp>
      <p:sp>
        <p:nvSpPr>
          <p:cNvPr id="32" name="Llamada con línea 1 (borde y barra de énfasis) 31"/>
          <p:cNvSpPr/>
          <p:nvPr/>
        </p:nvSpPr>
        <p:spPr>
          <a:xfrm flipH="1">
            <a:off x="4499324" y="5228064"/>
            <a:ext cx="2880988" cy="657605"/>
          </a:xfrm>
          <a:prstGeom prst="accentBorderCallout1">
            <a:avLst>
              <a:gd name="adj1" fmla="val 45057"/>
              <a:gd name="adj2" fmla="val -4044"/>
              <a:gd name="adj3" fmla="val -195664"/>
              <a:gd name="adj4" fmla="val -379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s-ES" altLang="es-AR" b="1" dirty="0">
                <a:solidFill>
                  <a:srgbClr val="C00000"/>
                </a:solidFill>
              </a:rPr>
              <a:t>Por cada pulso de </a:t>
            </a:r>
            <a:r>
              <a:rPr lang="es-ES" altLang="es-AR" b="1" dirty="0" err="1">
                <a:solidFill>
                  <a:srgbClr val="C00000"/>
                </a:solidFill>
              </a:rPr>
              <a:t>clk</a:t>
            </a:r>
            <a:r>
              <a:rPr lang="es-ES" altLang="es-AR" b="1" dirty="0">
                <a:solidFill>
                  <a:srgbClr val="C00000"/>
                </a:solidFill>
              </a:rPr>
              <a:t> habilito el siguiente digito</a:t>
            </a:r>
          </a:p>
        </p:txBody>
      </p:sp>
      <p:sp>
        <p:nvSpPr>
          <p:cNvPr id="35" name="7 CuadroTexto"/>
          <p:cNvSpPr txBox="1">
            <a:spLocks noChangeArrowheads="1"/>
          </p:cNvSpPr>
          <p:nvPr/>
        </p:nvSpPr>
        <p:spPr bwMode="auto">
          <a:xfrm>
            <a:off x="4400464" y="2029839"/>
            <a:ext cx="1678832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endParaRPr lang="es-ES" altLang="es-AR" sz="2000" b="1" dirty="0" smtClean="0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  <a:defRPr/>
            </a:pPr>
            <a:r>
              <a:rPr lang="es-ES" altLang="es-AR" sz="2400" b="1" dirty="0" err="1" smtClean="0">
                <a:solidFill>
                  <a:srgbClr val="C00000"/>
                </a:solidFill>
              </a:rPr>
              <a:t>Display</a:t>
            </a:r>
            <a:endParaRPr lang="es-ES" altLang="es-AR" sz="2400" b="1" dirty="0" smtClean="0">
              <a:solidFill>
                <a:srgbClr val="C00000"/>
              </a:solidFill>
            </a:endParaRPr>
          </a:p>
          <a:p>
            <a:pPr>
              <a:spcBef>
                <a:spcPct val="0"/>
              </a:spcBef>
              <a:buNone/>
              <a:defRPr/>
            </a:pPr>
            <a:endParaRPr lang="es-ES" altLang="es-AR" sz="2400" b="1" dirty="0" smtClean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  <a:defRPr/>
            </a:pPr>
            <a:endParaRPr lang="es-ES" altLang="es-AR" sz="2000" b="1" dirty="0" smtClean="0">
              <a:latin typeface="Arial" panose="020B0604020202020204" pitchFamily="34" charset="0"/>
            </a:endParaRPr>
          </a:p>
        </p:txBody>
      </p:sp>
      <p:sp>
        <p:nvSpPr>
          <p:cNvPr id="36" name="7 CuadroTexto"/>
          <p:cNvSpPr txBox="1">
            <a:spLocks noChangeArrowheads="1"/>
          </p:cNvSpPr>
          <p:nvPr/>
        </p:nvSpPr>
        <p:spPr bwMode="auto">
          <a:xfrm>
            <a:off x="2843808" y="3879205"/>
            <a:ext cx="420603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endParaRPr lang="es-ES" altLang="es-AR" sz="2000" b="1" dirty="0" smtClean="0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  <a:defRPr/>
            </a:pPr>
            <a:r>
              <a:rPr lang="es-ES" altLang="es-AR" sz="2200" b="1" dirty="0" smtClean="0">
                <a:solidFill>
                  <a:srgbClr val="C00000"/>
                </a:solidFill>
              </a:rPr>
              <a:t>Dig5------------------ Dig2  Dig1  Dig0</a:t>
            </a:r>
          </a:p>
          <a:p>
            <a:pPr>
              <a:spcBef>
                <a:spcPct val="0"/>
              </a:spcBef>
              <a:buNone/>
              <a:defRPr/>
            </a:pPr>
            <a:endParaRPr lang="es-ES" altLang="es-AR" sz="2200" b="1" dirty="0" smtClean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  <a:defRPr/>
            </a:pPr>
            <a:endParaRPr lang="es-ES" altLang="es-AR" sz="2000" b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38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0" y="0"/>
            <a:ext cx="9144000" cy="5143500"/>
          </a:xfrm>
          <a:prstGeom prst="rect">
            <a:avLst/>
          </a:prstGeom>
        </p:spPr>
      </p:pic>
      <p:sp>
        <p:nvSpPr>
          <p:cNvPr id="2051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5E02A32-B823-436C-97E0-A9790A37FC8F}" type="slidenum">
              <a:rPr lang="es-ES" altLang="es-AR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s-ES" altLang="es-AR" sz="1200">
              <a:solidFill>
                <a:srgbClr val="898989"/>
              </a:solidFill>
            </a:endParaRPr>
          </a:p>
        </p:txBody>
      </p:sp>
      <p:sp>
        <p:nvSpPr>
          <p:cNvPr id="24" name="7 CuadroTexto"/>
          <p:cNvSpPr txBox="1">
            <a:spLocks noChangeArrowheads="1"/>
          </p:cNvSpPr>
          <p:nvPr/>
        </p:nvSpPr>
        <p:spPr bwMode="auto">
          <a:xfrm>
            <a:off x="179512" y="1340792"/>
            <a:ext cx="914501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endParaRPr lang="es-ES" altLang="es-AR" sz="2000" b="1" dirty="0" smtClean="0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r>
              <a:rPr lang="es-ES" altLang="es-AR" sz="2400" b="1" dirty="0">
                <a:solidFill>
                  <a:srgbClr val="00B0F0"/>
                </a:solidFill>
              </a:rPr>
              <a:t>Teclado Matricial 3x2</a:t>
            </a:r>
          </a:p>
          <a:p>
            <a:pPr>
              <a:spcBef>
                <a:spcPct val="0"/>
              </a:spcBef>
              <a:buNone/>
              <a:defRPr/>
            </a:pPr>
            <a:endParaRPr lang="es-ES" altLang="es-AR" sz="2000" b="1" dirty="0" smtClean="0">
              <a:latin typeface="Arial" panose="020B0604020202020204" pitchFamily="34" charset="0"/>
            </a:endParaRPr>
          </a:p>
        </p:txBody>
      </p:sp>
      <p:sp>
        <p:nvSpPr>
          <p:cNvPr id="25" name="7 CuadroTexto"/>
          <p:cNvSpPr txBox="1">
            <a:spLocks noChangeArrowheads="1"/>
          </p:cNvSpPr>
          <p:nvPr/>
        </p:nvSpPr>
        <p:spPr bwMode="auto">
          <a:xfrm>
            <a:off x="2987824" y="289556"/>
            <a:ext cx="633670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r>
              <a:rPr lang="es-ES" altLang="es-AR" sz="2800" b="1" dirty="0" smtClean="0">
                <a:latin typeface="Arial Black" panose="020B0A04020102020204" pitchFamily="34" charset="0"/>
                <a:cs typeface="Times New Roman" pitchFamily="18" charset="0"/>
              </a:rPr>
              <a:t> </a:t>
            </a:r>
            <a:r>
              <a:rPr lang="es-ES" altLang="es-AR" sz="2800" dirty="0">
                <a:solidFill>
                  <a:schemeClr val="bg1"/>
                </a:solidFill>
                <a:latin typeface="Arial Black" panose="020B0A04020102020204" pitchFamily="34" charset="0"/>
              </a:rPr>
              <a:t>INFOTRONIC II</a:t>
            </a:r>
            <a:endParaRPr lang="es-ES" altLang="es-AR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>
              <a:spcBef>
                <a:spcPct val="0"/>
              </a:spcBef>
              <a:buFont typeface="Arial" pitchFamily="34" charset="0"/>
              <a:buNone/>
              <a:defRPr/>
            </a:pPr>
            <a:endParaRPr lang="es-ES" altLang="es-AR" sz="2800" b="1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40823" t="40157" r="26201" b="37203"/>
          <a:stretch/>
        </p:blipFill>
        <p:spPr>
          <a:xfrm>
            <a:off x="251520" y="2376466"/>
            <a:ext cx="8738947" cy="337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4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51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5E02A32-B823-436C-97E0-A9790A37FC8F}" type="slidenum">
              <a:rPr lang="es-ES" altLang="es-AR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s-ES" altLang="es-AR" sz="1200">
              <a:solidFill>
                <a:srgbClr val="898989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79512" y="6103972"/>
            <a:ext cx="3835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INFORMATICA II</a:t>
            </a:r>
            <a:endParaRPr lang="es-ES" sz="2400" dirty="0">
              <a:solidFill>
                <a:srgbClr val="00206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3" name="Imagen 12" descr="Tablero LPC845-BRK 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7" t="30495" r="15882" b="34260"/>
          <a:stretch/>
        </p:blipFill>
        <p:spPr bwMode="auto">
          <a:xfrm rot="16200000">
            <a:off x="2630667" y="3156407"/>
            <a:ext cx="3849542" cy="111226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7 CuadroTexto"/>
          <p:cNvSpPr txBox="1">
            <a:spLocks noChangeArrowheads="1"/>
          </p:cNvSpPr>
          <p:nvPr/>
        </p:nvSpPr>
        <p:spPr bwMode="auto">
          <a:xfrm>
            <a:off x="2915816" y="326962"/>
            <a:ext cx="61926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  <a:defRPr/>
            </a:pPr>
            <a:r>
              <a:rPr lang="es-ES" altLang="es-AR" sz="2800" b="1" dirty="0" smtClean="0">
                <a:latin typeface="Arial Black" panose="020B0A04020102020204" pitchFamily="34" charset="0"/>
                <a:cs typeface="Times New Roman" pitchFamily="18" charset="0"/>
              </a:rPr>
              <a:t> </a:t>
            </a:r>
            <a:r>
              <a:rPr lang="es-ES" altLang="es-AR" sz="2400" dirty="0" smtClean="0">
                <a:latin typeface="Arial Black" panose="020B0A04020102020204" pitchFamily="34" charset="0"/>
              </a:rPr>
              <a:t>RECURSOS DE MPLEMENTACIÓN  </a:t>
            </a:r>
            <a:r>
              <a:rPr lang="es-ES" altLang="es-AR" sz="2800" dirty="0" smtClean="0">
                <a:latin typeface="Arial Black" panose="020B0A04020102020204" pitchFamily="34" charset="0"/>
              </a:rPr>
              <a:t>I</a:t>
            </a:r>
            <a:endParaRPr lang="es-ES" altLang="es-AR" sz="2800" b="1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12" name="Picture 4" descr="https://www.geekfactory.mx/wp-content/uploads/2018/07/Kit-de-Sensores-Arduino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789"/>
          <a:stretch/>
        </p:blipFill>
        <p:spPr bwMode="auto">
          <a:xfrm>
            <a:off x="608457" y="1799244"/>
            <a:ext cx="2971073" cy="363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ÓDULOS PARA ARDUINO, PIC, AVR - Makerelectronics Cayamb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892" y="3225678"/>
            <a:ext cx="3681612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7"/>
          <a:srcRect t="16858" b="14171"/>
          <a:stretch/>
        </p:blipFill>
        <p:spPr>
          <a:xfrm>
            <a:off x="5244405" y="1438180"/>
            <a:ext cx="2177143" cy="1584176"/>
          </a:xfrm>
          <a:prstGeom prst="rect">
            <a:avLst/>
          </a:prstGeom>
        </p:spPr>
      </p:pic>
      <p:pic>
        <p:nvPicPr>
          <p:cNvPr id="1040" name="Picture 16" descr="0.96&quot; Inch 128x64 Oled LCD Display for Arduino - Elektor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54" t="10548" r="8022" b="7619"/>
          <a:stretch/>
        </p:blipFill>
        <p:spPr bwMode="auto">
          <a:xfrm>
            <a:off x="7479746" y="1787768"/>
            <a:ext cx="1224136" cy="120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7 CuadroTexto"/>
          <p:cNvSpPr txBox="1">
            <a:spLocks noChangeArrowheads="1"/>
          </p:cNvSpPr>
          <p:nvPr/>
        </p:nvSpPr>
        <p:spPr bwMode="auto">
          <a:xfrm>
            <a:off x="773465" y="1161936"/>
            <a:ext cx="75639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  <a:defRPr/>
            </a:pPr>
            <a:r>
              <a:rPr lang="es-ES" altLang="es-AR" sz="2800" b="1" dirty="0" smtClean="0">
                <a:latin typeface="Arial Black" panose="020B0A04020102020204" pitchFamily="34" charset="0"/>
                <a:cs typeface="Times New Roman" pitchFamily="18" charset="0"/>
              </a:rPr>
              <a:t> </a:t>
            </a:r>
            <a:r>
              <a:rPr lang="es-ES" altLang="es-AR" sz="2400" dirty="0" smtClean="0">
                <a:latin typeface="Arial Black" panose="020B0A04020102020204" pitchFamily="34" charset="0"/>
              </a:rPr>
              <a:t>Kit de desarrollo + Periféricos externos</a:t>
            </a:r>
            <a:endParaRPr lang="es-ES" altLang="es-AR" sz="2800" b="1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57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51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5E02A32-B823-436C-97E0-A9790A37FC8F}" type="slidenum">
              <a:rPr lang="es-ES" altLang="es-AR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s-ES" altLang="es-AR" sz="1200">
              <a:solidFill>
                <a:srgbClr val="898989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79512" y="6103972"/>
            <a:ext cx="3835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INFORMATICA II</a:t>
            </a:r>
            <a:endParaRPr lang="es-ES" sz="2400" dirty="0">
              <a:solidFill>
                <a:srgbClr val="00206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" name="7 CuadroTexto"/>
          <p:cNvSpPr txBox="1">
            <a:spLocks noChangeArrowheads="1"/>
          </p:cNvSpPr>
          <p:nvPr/>
        </p:nvSpPr>
        <p:spPr bwMode="auto">
          <a:xfrm>
            <a:off x="2915816" y="326962"/>
            <a:ext cx="63367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  <a:defRPr/>
            </a:pPr>
            <a:r>
              <a:rPr lang="es-ES" altLang="es-AR" sz="2800" b="1" dirty="0" smtClean="0">
                <a:latin typeface="Arial Black" panose="020B0A04020102020204" pitchFamily="34" charset="0"/>
                <a:cs typeface="Times New Roman" pitchFamily="18" charset="0"/>
              </a:rPr>
              <a:t> </a:t>
            </a:r>
            <a:r>
              <a:rPr lang="es-ES" altLang="es-AR" sz="2400" dirty="0" smtClean="0">
                <a:latin typeface="Arial Black" panose="020B0A04020102020204" pitchFamily="34" charset="0"/>
              </a:rPr>
              <a:t>RECURSOS DE IMPLEMENTACIÓN </a:t>
            </a:r>
            <a:r>
              <a:rPr lang="es-ES" altLang="es-AR" sz="2800" dirty="0" smtClean="0">
                <a:latin typeface="Arial Black" panose="020B0A04020102020204" pitchFamily="34" charset="0"/>
              </a:rPr>
              <a:t>II</a:t>
            </a:r>
            <a:endParaRPr lang="es-ES" altLang="es-AR" sz="2800" b="1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15" name="Grupo 14"/>
          <p:cNvGrpSpPr/>
          <p:nvPr/>
        </p:nvGrpSpPr>
        <p:grpSpPr>
          <a:xfrm>
            <a:off x="4677929" y="3239672"/>
            <a:ext cx="3283449" cy="2137606"/>
            <a:chOff x="4677929" y="3239672"/>
            <a:chExt cx="3283449" cy="2137606"/>
          </a:xfrm>
        </p:grpSpPr>
        <p:pic>
          <p:nvPicPr>
            <p:cNvPr id="16" name="Imagen 1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889"/>
            <a:stretch/>
          </p:blipFill>
          <p:spPr>
            <a:xfrm>
              <a:off x="4677929" y="3239672"/>
              <a:ext cx="3283449" cy="2137606"/>
            </a:xfrm>
            <a:prstGeom prst="rect">
              <a:avLst/>
            </a:prstGeom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925" t="28486" r="43700" b="50000"/>
            <a:stretch/>
          </p:blipFill>
          <p:spPr>
            <a:xfrm rot="5400000" flipV="1">
              <a:off x="5744349" y="4378281"/>
              <a:ext cx="1104981" cy="452841"/>
            </a:xfrm>
            <a:prstGeom prst="rect">
              <a:avLst/>
            </a:prstGeom>
          </p:spPr>
        </p:pic>
      </p:grpSp>
      <p:sp>
        <p:nvSpPr>
          <p:cNvPr id="18" name="AutoShape 22" descr="Resultado de imagen para pc"/>
          <p:cNvSpPr>
            <a:spLocks noChangeAspect="1" noChangeArrowheads="1"/>
          </p:cNvSpPr>
          <p:nvPr/>
        </p:nvSpPr>
        <p:spPr bwMode="auto">
          <a:xfrm>
            <a:off x="4278313" y="43767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AR" altLang="es-AR" sz="1800">
              <a:latin typeface="Arial" panose="020B0604020202020204" pitchFamily="34" charset="0"/>
            </a:endParaRPr>
          </a:p>
        </p:txBody>
      </p:sp>
      <p:sp>
        <p:nvSpPr>
          <p:cNvPr id="19" name="AutoShape 24" descr="Resultado de imagen para pc"/>
          <p:cNvSpPr>
            <a:spLocks noChangeAspect="1" noChangeArrowheads="1"/>
          </p:cNvSpPr>
          <p:nvPr/>
        </p:nvSpPr>
        <p:spPr bwMode="auto">
          <a:xfrm>
            <a:off x="4278313" y="43767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AR" altLang="es-AR" sz="1800">
              <a:latin typeface="Arial" panose="020B0604020202020204" pitchFamily="34" charset="0"/>
            </a:endParaRPr>
          </a:p>
        </p:txBody>
      </p:sp>
      <p:sp>
        <p:nvSpPr>
          <p:cNvPr id="20" name="2 CuadroTexto"/>
          <p:cNvSpPr txBox="1">
            <a:spLocks noChangeArrowheads="1"/>
          </p:cNvSpPr>
          <p:nvPr/>
        </p:nvSpPr>
        <p:spPr bwMode="auto">
          <a:xfrm>
            <a:off x="2555875" y="4787900"/>
            <a:ext cx="2147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AR" altLang="es-AR" sz="1800">
              <a:latin typeface="Arial" panose="020B0604020202020204" pitchFamily="34" charset="0"/>
            </a:endParaRPr>
          </a:p>
        </p:txBody>
      </p:sp>
      <p:grpSp>
        <p:nvGrpSpPr>
          <p:cNvPr id="21" name="3 Grupo"/>
          <p:cNvGrpSpPr>
            <a:grpSpLocks/>
          </p:cNvGrpSpPr>
          <p:nvPr/>
        </p:nvGrpSpPr>
        <p:grpSpPr bwMode="auto">
          <a:xfrm>
            <a:off x="611188" y="3673475"/>
            <a:ext cx="2571750" cy="1763713"/>
            <a:chOff x="1388196" y="2605143"/>
            <a:chExt cx="2217725" cy="1521969"/>
          </a:xfrm>
        </p:grpSpPr>
        <p:pic>
          <p:nvPicPr>
            <p:cNvPr id="22" name="Picture 24" descr="Resultado de imagen para pc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8196" y="2605143"/>
              <a:ext cx="2217725" cy="1521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2" descr="http://tse4.mm.bing.net/th?id=OIP.M9463b4dca4c914649eb7df8ae65a51e7o0&amp;pid=15.1&amp;H=111&amp;W=16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4497" y="2758659"/>
              <a:ext cx="1656184" cy="913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" name="4 Llamada rectangular"/>
          <p:cNvSpPr/>
          <p:nvPr/>
        </p:nvSpPr>
        <p:spPr>
          <a:xfrm>
            <a:off x="941388" y="1916113"/>
            <a:ext cx="2022475" cy="1349375"/>
          </a:xfrm>
          <a:prstGeom prst="wedgeRectCallout">
            <a:avLst>
              <a:gd name="adj1" fmla="val -12024"/>
              <a:gd name="adj2" fmla="val 1117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s-AR" b="1" dirty="0" err="1">
                <a:solidFill>
                  <a:srgbClr val="92D050"/>
                </a:solidFill>
                <a:latin typeface="Arial Black" panose="020B0A04020102020204" pitchFamily="34" charset="0"/>
              </a:rPr>
              <a:t>Qt</a:t>
            </a:r>
            <a:endParaRPr lang="es-AR" b="1" dirty="0">
              <a:solidFill>
                <a:srgbClr val="92D050"/>
              </a:solidFill>
              <a:latin typeface="Arial Black" panose="020B0A04020102020204" pitchFamily="34" charset="0"/>
            </a:endParaRPr>
          </a:p>
          <a:p>
            <a:pPr algn="ctr" eaLnBrk="0" hangingPunct="0">
              <a:defRPr/>
            </a:pPr>
            <a:r>
              <a:rPr lang="es-AR" dirty="0"/>
              <a:t>IDE: Herramienta de desarrollo para interfaces Gráficas. </a:t>
            </a:r>
            <a:r>
              <a:rPr lang="es-AR" dirty="0">
                <a:solidFill>
                  <a:srgbClr val="FF0000"/>
                </a:solidFill>
                <a:latin typeface="Arial Black" panose="020B0A04020102020204" pitchFamily="34" charset="0"/>
              </a:rPr>
              <a:t>C++ </a:t>
            </a:r>
            <a:r>
              <a:rPr lang="es-AR" dirty="0"/>
              <a:t>/ P.O.O</a:t>
            </a:r>
            <a:r>
              <a:rPr lang="es-AR" dirty="0" smtClean="0"/>
              <a:t>./</a:t>
            </a:r>
            <a:r>
              <a:rPr lang="es-AR" dirty="0" err="1" smtClean="0"/>
              <a:t>ipc</a:t>
            </a:r>
            <a:endParaRPr lang="es-AR" dirty="0"/>
          </a:p>
        </p:txBody>
      </p:sp>
      <p:cxnSp>
        <p:nvCxnSpPr>
          <p:cNvPr id="25" name="11 Conector angular"/>
          <p:cNvCxnSpPr/>
          <p:nvPr/>
        </p:nvCxnSpPr>
        <p:spPr>
          <a:xfrm rot="10800000" flipV="1">
            <a:off x="3011488" y="3367088"/>
            <a:ext cx="1739900" cy="1708150"/>
          </a:xfrm>
          <a:prstGeom prst="bentConnector3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31 CuadroTexto"/>
          <p:cNvSpPr txBox="1">
            <a:spLocks noChangeArrowheads="1"/>
          </p:cNvSpPr>
          <p:nvPr/>
        </p:nvSpPr>
        <p:spPr bwMode="auto">
          <a:xfrm>
            <a:off x="2771775" y="5075238"/>
            <a:ext cx="1752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36000"/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algn="ctr">
              <a:spcBef>
                <a:spcPct val="0"/>
              </a:spcBef>
              <a:buFontTx/>
              <a:buNone/>
            </a:pPr>
            <a:r>
              <a:rPr lang="es-AR" altLang="es-AR" sz="1000" b="1" dirty="0">
                <a:latin typeface="Arial" panose="020B0604020202020204" pitchFamily="34" charset="0"/>
              </a:rPr>
              <a:t>Comunicación serie</a:t>
            </a:r>
            <a:endParaRPr lang="es-AR" altLang="es-AR" sz="1000" dirty="0">
              <a:latin typeface="Arial" panose="020B0604020202020204" pitchFamily="34" charset="0"/>
            </a:endParaRPr>
          </a:p>
        </p:txBody>
      </p:sp>
      <p:sp>
        <p:nvSpPr>
          <p:cNvPr id="27" name="18 Llamada rectangular"/>
          <p:cNvSpPr/>
          <p:nvPr/>
        </p:nvSpPr>
        <p:spPr>
          <a:xfrm>
            <a:off x="3196536" y="1896485"/>
            <a:ext cx="3605388" cy="1322388"/>
          </a:xfrm>
          <a:prstGeom prst="wedgeRectCallout">
            <a:avLst>
              <a:gd name="adj1" fmla="val 33272"/>
              <a:gd name="adj2" fmla="val 114437"/>
            </a:avLst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s-AR" b="1" dirty="0">
                <a:solidFill>
                  <a:srgbClr val="FF0000"/>
                </a:solidFill>
              </a:rPr>
              <a:t>INFOTRONIC</a:t>
            </a:r>
          </a:p>
          <a:p>
            <a:pPr algn="ctr" eaLnBrk="0" hangingPunct="0">
              <a:defRPr/>
            </a:pPr>
            <a:r>
              <a:rPr lang="es-AR" dirty="0"/>
              <a:t>Placa base con </a:t>
            </a:r>
            <a:r>
              <a:rPr lang="es-AR" b="1" dirty="0" smtClean="0"/>
              <a:t>periféricos y adaptador</a:t>
            </a:r>
            <a:r>
              <a:rPr lang="es-AR" dirty="0" smtClean="0"/>
              <a:t> </a:t>
            </a:r>
            <a:r>
              <a:rPr lang="es-AR" dirty="0"/>
              <a:t>donde se inserta el </a:t>
            </a:r>
            <a:r>
              <a:rPr lang="es-AR" dirty="0" smtClean="0"/>
              <a:t>embebido LPC845</a:t>
            </a:r>
            <a:endParaRPr lang="es-AR" dirty="0"/>
          </a:p>
        </p:txBody>
      </p:sp>
      <p:sp>
        <p:nvSpPr>
          <p:cNvPr id="28" name="18 Llamada rectangular"/>
          <p:cNvSpPr/>
          <p:nvPr/>
        </p:nvSpPr>
        <p:spPr>
          <a:xfrm>
            <a:off x="6883312" y="1916113"/>
            <a:ext cx="1899022" cy="1010280"/>
          </a:xfrm>
          <a:prstGeom prst="wedgeRectCallout">
            <a:avLst>
              <a:gd name="adj1" fmla="val -43861"/>
              <a:gd name="adj2" fmla="val 223889"/>
            </a:avLst>
          </a:prstGeom>
          <a:solidFill>
            <a:schemeClr val="accent1">
              <a:alpha val="7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s-AR" b="1" dirty="0">
                <a:solidFill>
                  <a:srgbClr val="FF0000"/>
                </a:solidFill>
              </a:rPr>
              <a:t>INFOTRONIC</a:t>
            </a:r>
          </a:p>
          <a:p>
            <a:pPr algn="ctr" eaLnBrk="0" hangingPunct="0">
              <a:defRPr/>
            </a:pPr>
            <a:r>
              <a:rPr lang="es-AR" b="1" dirty="0" smtClean="0">
                <a:solidFill>
                  <a:srgbClr val="FF0000"/>
                </a:solidFill>
              </a:rPr>
              <a:t>Expansiones </a:t>
            </a:r>
          </a:p>
          <a:p>
            <a:pPr algn="ctr" eaLnBrk="0" hangingPunct="0">
              <a:defRPr/>
            </a:pPr>
            <a:r>
              <a:rPr lang="es-AR" sz="1600" dirty="0" smtClean="0"/>
              <a:t>Con mas </a:t>
            </a:r>
            <a:r>
              <a:rPr lang="es-AR" sz="1600" b="1" dirty="0" smtClean="0"/>
              <a:t>periféricos</a:t>
            </a:r>
            <a:endParaRPr lang="es-AR" sz="1600" dirty="0"/>
          </a:p>
        </p:txBody>
      </p:sp>
      <p:sp>
        <p:nvSpPr>
          <p:cNvPr id="29" name="24 CuadroTexto"/>
          <p:cNvSpPr txBox="1">
            <a:spLocks noChangeArrowheads="1"/>
          </p:cNvSpPr>
          <p:nvPr/>
        </p:nvSpPr>
        <p:spPr bwMode="auto">
          <a:xfrm>
            <a:off x="1075238" y="5361418"/>
            <a:ext cx="7352300" cy="318343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36000" rIns="0" bIns="36000"/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algn="just">
              <a:spcBef>
                <a:spcPct val="0"/>
              </a:spcBef>
              <a:buFontTx/>
              <a:buNone/>
            </a:pPr>
            <a:r>
              <a:rPr lang="es-AR" altLang="es-AR" i="1" dirty="0" smtClean="0">
                <a:solidFill>
                  <a:srgbClr val="FF0000"/>
                </a:solidFill>
                <a:latin typeface="Arial" panose="020B0604020202020204" pitchFamily="34" charset="0"/>
              </a:rPr>
              <a:t>INFOTRONIC I : Disponible hasta el 2020</a:t>
            </a:r>
            <a:endParaRPr lang="es-AR" altLang="es-AR" i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pic>
        <p:nvPicPr>
          <p:cNvPr id="13" name="Imagen 12" descr="Tablero LPC845-BRK 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7" t="30495" r="15882" b="34260"/>
          <a:stretch/>
        </p:blipFill>
        <p:spPr bwMode="auto">
          <a:xfrm rot="16200000">
            <a:off x="7693916" y="4364915"/>
            <a:ext cx="1530753" cy="44228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Flecha izquierda 1"/>
          <p:cNvSpPr/>
          <p:nvPr/>
        </p:nvSpPr>
        <p:spPr>
          <a:xfrm>
            <a:off x="6684962" y="4745010"/>
            <a:ext cx="1429970" cy="227834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7 CuadroTexto"/>
          <p:cNvSpPr txBox="1">
            <a:spLocks noChangeArrowheads="1"/>
          </p:cNvSpPr>
          <p:nvPr/>
        </p:nvSpPr>
        <p:spPr bwMode="auto">
          <a:xfrm>
            <a:off x="1670321" y="1160414"/>
            <a:ext cx="75639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  <a:defRPr/>
            </a:pPr>
            <a:r>
              <a:rPr lang="es-ES" altLang="es-AR" sz="2400" dirty="0" smtClean="0">
                <a:latin typeface="Arial Black" panose="020B0A04020102020204" pitchFamily="34" charset="0"/>
                <a:cs typeface="Times New Roman" pitchFamily="18" charset="0"/>
              </a:rPr>
              <a:t>Kit</a:t>
            </a:r>
            <a:r>
              <a:rPr lang="es-ES" altLang="es-AR" sz="2800" b="1" dirty="0" smtClean="0">
                <a:latin typeface="Arial Black" panose="020B0A04020102020204" pitchFamily="34" charset="0"/>
                <a:cs typeface="Times New Roman" pitchFamily="18" charset="0"/>
              </a:rPr>
              <a:t> </a:t>
            </a:r>
            <a:r>
              <a:rPr lang="es-ES" altLang="es-AR" sz="2400" dirty="0" smtClean="0">
                <a:latin typeface="Arial Black" panose="020B0A04020102020204" pitchFamily="34" charset="0"/>
              </a:rPr>
              <a:t>de desarrollo + INFOTRONIC I</a:t>
            </a:r>
            <a:endParaRPr lang="es-ES" altLang="es-AR" sz="2800" b="1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04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7" name="Imagen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8" name="CuadroTexto 47"/>
          <p:cNvSpPr txBox="1"/>
          <p:nvPr/>
        </p:nvSpPr>
        <p:spPr>
          <a:xfrm>
            <a:off x="179512" y="6103972"/>
            <a:ext cx="3835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INFORMATICA II</a:t>
            </a:r>
            <a:endParaRPr lang="es-ES" sz="2400" dirty="0">
              <a:solidFill>
                <a:srgbClr val="00206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170" name="Line 20"/>
          <p:cNvSpPr>
            <a:spLocks noChangeShapeType="1"/>
          </p:cNvSpPr>
          <p:nvPr/>
        </p:nvSpPr>
        <p:spPr bwMode="auto">
          <a:xfrm flipH="1" flipV="1">
            <a:off x="5795963" y="4365625"/>
            <a:ext cx="936625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171" name="AutoShape 22" descr="Resultado de imagen para pc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AR" altLang="es-AR" sz="1800">
              <a:latin typeface="Arial" panose="020B0604020202020204" pitchFamily="34" charset="0"/>
            </a:endParaRPr>
          </a:p>
        </p:txBody>
      </p:sp>
      <p:sp>
        <p:nvSpPr>
          <p:cNvPr id="7172" name="AutoShape 24" descr="Resultado de imagen para pc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AR" altLang="es-AR" sz="1800">
              <a:latin typeface="Arial" panose="020B0604020202020204" pitchFamily="34" charset="0"/>
            </a:endParaRPr>
          </a:p>
        </p:txBody>
      </p:sp>
      <p:sp>
        <p:nvSpPr>
          <p:cNvPr id="4114" name="7 CuadroTexto"/>
          <p:cNvSpPr txBox="1">
            <a:spLocks noChangeArrowheads="1"/>
          </p:cNvSpPr>
          <p:nvPr/>
        </p:nvSpPr>
        <p:spPr bwMode="auto">
          <a:xfrm>
            <a:off x="3285790" y="323850"/>
            <a:ext cx="687546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r>
              <a:rPr lang="es-ES" altLang="es-AR" sz="2000" dirty="0">
                <a:latin typeface="Arial Black" panose="020B0A04020102020204" pitchFamily="34" charset="0"/>
              </a:rPr>
              <a:t>INFOTRONIC </a:t>
            </a:r>
            <a:r>
              <a:rPr lang="es-ES" altLang="es-AR" sz="2000" dirty="0" smtClean="0">
                <a:latin typeface="Arial Black" panose="020B0A04020102020204" pitchFamily="34" charset="0"/>
              </a:rPr>
              <a:t>I - </a:t>
            </a:r>
            <a:r>
              <a:rPr lang="es-AR" sz="2400" b="1" i="1" dirty="0" smtClean="0">
                <a:solidFill>
                  <a:schemeClr val="bg1">
                    <a:lumMod val="50000"/>
                  </a:schemeClr>
                </a:solidFill>
              </a:rPr>
              <a:t>Periféricos y Prestaciones</a:t>
            </a:r>
            <a:endParaRPr lang="es-ES" altLang="es-AR" sz="2000" b="1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pPr>
              <a:spcBef>
                <a:spcPct val="0"/>
              </a:spcBef>
              <a:buFont typeface="Arial" pitchFamily="34" charset="0"/>
              <a:buNone/>
              <a:defRPr/>
            </a:pPr>
            <a:endParaRPr lang="es-ES" altLang="es-AR" sz="2000" b="1" i="1" dirty="0">
              <a:solidFill>
                <a:srgbClr val="005042"/>
              </a:solidFill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7174" name="20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BA0313C-D19E-45BB-AEDB-5682288A59B4}" type="slidenum">
              <a:rPr lang="es-ES" altLang="es-AR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s-ES" altLang="es-AR" sz="1200">
              <a:solidFill>
                <a:srgbClr val="898989"/>
              </a:solidFill>
            </a:endParaRPr>
          </a:p>
        </p:txBody>
      </p:sp>
      <p:pic>
        <p:nvPicPr>
          <p:cNvPr id="7176" name="Picture 2" descr="D:\InfoII_2014\Para Graciela Azzaroni\Kit Infotronic\imagenes Infotronic\Baseboard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41"/>
          <a:stretch>
            <a:fillRect/>
          </a:stretch>
        </p:blipFill>
        <p:spPr bwMode="auto">
          <a:xfrm>
            <a:off x="2211387" y="2040331"/>
            <a:ext cx="5026025" cy="3348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Llamada rectangular"/>
          <p:cNvSpPr/>
          <p:nvPr/>
        </p:nvSpPr>
        <p:spPr>
          <a:xfrm>
            <a:off x="468313" y="1989138"/>
            <a:ext cx="1150937" cy="1439862"/>
          </a:xfrm>
          <a:prstGeom prst="wedgeRectCallout">
            <a:avLst>
              <a:gd name="adj1" fmla="val 66779"/>
              <a:gd name="adj2" fmla="val 501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s-AR" sz="1400" b="1" dirty="0">
                <a:solidFill>
                  <a:srgbClr val="FFFF00"/>
                </a:solidFill>
              </a:rPr>
              <a:t>4 Salidas Digitales </a:t>
            </a:r>
            <a:r>
              <a:rPr lang="es-AR" sz="1400" dirty="0">
                <a:solidFill>
                  <a:schemeClr val="tx1"/>
                </a:solidFill>
              </a:rPr>
              <a:t>opto acopladas con conexión a </a:t>
            </a:r>
            <a:r>
              <a:rPr lang="es-AR" sz="1400" dirty="0" err="1">
                <a:solidFill>
                  <a:schemeClr val="tx1"/>
                </a:solidFill>
              </a:rPr>
              <a:t>Relays</a:t>
            </a:r>
            <a:r>
              <a:rPr lang="es-AR" sz="140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27" name="26 Llamada rectangular"/>
          <p:cNvSpPr/>
          <p:nvPr/>
        </p:nvSpPr>
        <p:spPr>
          <a:xfrm>
            <a:off x="460264" y="3565839"/>
            <a:ext cx="1152525" cy="1700212"/>
          </a:xfrm>
          <a:prstGeom prst="wedgeRectCallout">
            <a:avLst>
              <a:gd name="adj1" fmla="val 70902"/>
              <a:gd name="adj2" fmla="val 72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s-AR" sz="1400" b="1" dirty="0">
                <a:solidFill>
                  <a:srgbClr val="FFFF00"/>
                </a:solidFill>
              </a:rPr>
              <a:t>3 Entradas Digitales </a:t>
            </a:r>
            <a:r>
              <a:rPr lang="es-AR" sz="1400" dirty="0">
                <a:solidFill>
                  <a:schemeClr val="tx1"/>
                </a:solidFill>
              </a:rPr>
              <a:t>opto acopladas. </a:t>
            </a:r>
          </a:p>
          <a:p>
            <a:pPr algn="ctr" eaLnBrk="0" hangingPunct="0">
              <a:defRPr/>
            </a:pPr>
            <a:r>
              <a:rPr lang="es-AR" sz="1400" dirty="0">
                <a:solidFill>
                  <a:schemeClr val="tx1"/>
                </a:solidFill>
              </a:rPr>
              <a:t>Una de ellas asociada a la entrada de un contador</a:t>
            </a:r>
          </a:p>
        </p:txBody>
      </p:sp>
      <p:sp>
        <p:nvSpPr>
          <p:cNvPr id="29" name="28 Llamada rectangular"/>
          <p:cNvSpPr/>
          <p:nvPr/>
        </p:nvSpPr>
        <p:spPr>
          <a:xfrm>
            <a:off x="5362575" y="5438304"/>
            <a:ext cx="1874837" cy="373063"/>
          </a:xfrm>
          <a:prstGeom prst="wedgeRectCallout">
            <a:avLst>
              <a:gd name="adj1" fmla="val 3431"/>
              <a:gd name="adj2" fmla="val -906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defRPr/>
            </a:pPr>
            <a:r>
              <a:rPr lang="es-AR" sz="1400" b="1" dirty="0">
                <a:solidFill>
                  <a:srgbClr val="FFFF00"/>
                </a:solidFill>
              </a:rPr>
              <a:t>5 teclas </a:t>
            </a:r>
            <a:r>
              <a:rPr lang="es-AR" sz="1400" b="1" dirty="0" err="1">
                <a:solidFill>
                  <a:srgbClr val="FFFF00"/>
                </a:solidFill>
              </a:rPr>
              <a:t>touch</a:t>
            </a:r>
            <a:r>
              <a:rPr lang="es-AR" sz="1400" b="1" dirty="0">
                <a:solidFill>
                  <a:srgbClr val="FFFF00"/>
                </a:solidFill>
              </a:rPr>
              <a:t> </a:t>
            </a:r>
            <a:r>
              <a:rPr lang="es-AR" sz="1400" b="1" dirty="0" err="1">
                <a:solidFill>
                  <a:srgbClr val="FFFF00"/>
                </a:solidFill>
              </a:rPr>
              <a:t>switch</a:t>
            </a:r>
            <a:endParaRPr lang="es-AR" sz="1400" b="1" dirty="0">
              <a:solidFill>
                <a:srgbClr val="FFFF00"/>
              </a:solidFill>
            </a:endParaRPr>
          </a:p>
          <a:p>
            <a:pPr algn="ctr" eaLnBrk="0" hangingPunct="0">
              <a:defRPr/>
            </a:pPr>
            <a:r>
              <a:rPr lang="es-AR" sz="1400" dirty="0">
                <a:solidFill>
                  <a:schemeClr val="tx1"/>
                </a:solidFill>
              </a:rPr>
              <a:t>(2 con </a:t>
            </a:r>
            <a:r>
              <a:rPr lang="es-AR" sz="1400" dirty="0" err="1">
                <a:solidFill>
                  <a:schemeClr val="tx1"/>
                </a:solidFill>
              </a:rPr>
              <a:t>antirrebote</a:t>
            </a:r>
            <a:r>
              <a:rPr lang="es-AR" sz="1400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30" name="29 Llamada rectangular"/>
          <p:cNvSpPr/>
          <p:nvPr/>
        </p:nvSpPr>
        <p:spPr>
          <a:xfrm>
            <a:off x="2542382" y="4511677"/>
            <a:ext cx="1373187" cy="630238"/>
          </a:xfrm>
          <a:prstGeom prst="wedgeRectCallout">
            <a:avLst>
              <a:gd name="adj1" fmla="val 53804"/>
              <a:gd name="adj2" fmla="val -1394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defRPr/>
            </a:pPr>
            <a:r>
              <a:rPr lang="es-AR" sz="1400" b="1" dirty="0">
                <a:solidFill>
                  <a:srgbClr val="FFFF00"/>
                </a:solidFill>
              </a:rPr>
              <a:t>Led RGB </a:t>
            </a:r>
            <a:r>
              <a:rPr lang="es-AR" sz="1400" dirty="0"/>
              <a:t>conectado a las salidas de PWM</a:t>
            </a:r>
          </a:p>
        </p:txBody>
      </p:sp>
      <p:sp>
        <p:nvSpPr>
          <p:cNvPr id="31" name="30 Llamada rectangular"/>
          <p:cNvSpPr/>
          <p:nvPr/>
        </p:nvSpPr>
        <p:spPr>
          <a:xfrm>
            <a:off x="7559675" y="3360738"/>
            <a:ext cx="941388" cy="485775"/>
          </a:xfrm>
          <a:prstGeom prst="wedgeRectCallout">
            <a:avLst>
              <a:gd name="adj1" fmla="val -79878"/>
              <a:gd name="adj2" fmla="val 268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defRPr/>
            </a:pPr>
            <a:r>
              <a:rPr lang="es-AR" sz="1400" dirty="0"/>
              <a:t>Ethernet</a:t>
            </a:r>
          </a:p>
        </p:txBody>
      </p:sp>
      <p:sp>
        <p:nvSpPr>
          <p:cNvPr id="32" name="31 Llamada rectangular"/>
          <p:cNvSpPr/>
          <p:nvPr/>
        </p:nvSpPr>
        <p:spPr>
          <a:xfrm>
            <a:off x="489113" y="1142048"/>
            <a:ext cx="2435225" cy="701675"/>
          </a:xfrm>
          <a:prstGeom prst="wedgeRectCallout">
            <a:avLst>
              <a:gd name="adj1" fmla="val 36384"/>
              <a:gd name="adj2" fmla="val 708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defRPr/>
            </a:pPr>
            <a:r>
              <a:rPr lang="es-AR" sz="1400" dirty="0"/>
              <a:t>Puerto de comunicación serie</a:t>
            </a:r>
          </a:p>
          <a:p>
            <a:pPr eaLnBrk="0" hangingPunct="0">
              <a:defRPr/>
            </a:pPr>
            <a:r>
              <a:rPr lang="es-AR" sz="1400" b="1" dirty="0">
                <a:solidFill>
                  <a:srgbClr val="FFFF00"/>
                </a:solidFill>
              </a:rPr>
              <a:t>UART1 </a:t>
            </a:r>
            <a:r>
              <a:rPr lang="es-AR" sz="1400" b="1" dirty="0"/>
              <a:t>+ </a:t>
            </a:r>
            <a:r>
              <a:rPr lang="es-AR" sz="1400" dirty="0"/>
              <a:t>RS232 / RS485 Disponible como GPIO</a:t>
            </a:r>
          </a:p>
        </p:txBody>
      </p:sp>
      <p:sp>
        <p:nvSpPr>
          <p:cNvPr id="33" name="32 Llamada rectangular"/>
          <p:cNvSpPr/>
          <p:nvPr/>
        </p:nvSpPr>
        <p:spPr>
          <a:xfrm>
            <a:off x="3101506" y="1153665"/>
            <a:ext cx="2593975" cy="350837"/>
          </a:xfrm>
          <a:prstGeom prst="wedgeRectCallout">
            <a:avLst>
              <a:gd name="adj1" fmla="val 37300"/>
              <a:gd name="adj2" fmla="val 2029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defRPr/>
            </a:pPr>
            <a:r>
              <a:rPr lang="es-AR" sz="1400" dirty="0"/>
              <a:t>Puerto de comunicación serie</a:t>
            </a:r>
          </a:p>
          <a:p>
            <a:pPr eaLnBrk="0" hangingPunct="0">
              <a:defRPr/>
            </a:pPr>
            <a:r>
              <a:rPr lang="es-AR" sz="1400" b="1" dirty="0">
                <a:solidFill>
                  <a:srgbClr val="FFFF00"/>
                </a:solidFill>
              </a:rPr>
              <a:t>UART0</a:t>
            </a:r>
            <a:r>
              <a:rPr lang="es-AR" sz="1400" b="1" dirty="0"/>
              <a:t> </a:t>
            </a:r>
            <a:r>
              <a:rPr lang="es-AR" sz="1400" dirty="0"/>
              <a:t>con bridge – USB </a:t>
            </a:r>
          </a:p>
        </p:txBody>
      </p:sp>
      <p:sp>
        <p:nvSpPr>
          <p:cNvPr id="34" name="33 Llamada rectangular"/>
          <p:cNvSpPr/>
          <p:nvPr/>
        </p:nvSpPr>
        <p:spPr>
          <a:xfrm>
            <a:off x="3100388" y="1578368"/>
            <a:ext cx="1630363" cy="320675"/>
          </a:xfrm>
          <a:prstGeom prst="wedgeRectCallout">
            <a:avLst>
              <a:gd name="adj1" fmla="val 37476"/>
              <a:gd name="adj2" fmla="val 1005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defRPr/>
            </a:pPr>
            <a:r>
              <a:rPr lang="es-AR" sz="1400" dirty="0"/>
              <a:t>USB Host / </a:t>
            </a:r>
            <a:r>
              <a:rPr lang="es-AR" sz="1400" dirty="0" err="1"/>
              <a:t>Device</a:t>
            </a:r>
            <a:r>
              <a:rPr lang="es-AR" sz="1400" dirty="0"/>
              <a:t> </a:t>
            </a:r>
          </a:p>
        </p:txBody>
      </p:sp>
      <p:sp>
        <p:nvSpPr>
          <p:cNvPr id="35" name="34 Llamada rectangular"/>
          <p:cNvSpPr/>
          <p:nvPr/>
        </p:nvSpPr>
        <p:spPr>
          <a:xfrm>
            <a:off x="1919288" y="2228850"/>
            <a:ext cx="1630362" cy="479425"/>
          </a:xfrm>
          <a:prstGeom prst="wedgeRectCallout">
            <a:avLst>
              <a:gd name="adj1" fmla="val 71721"/>
              <a:gd name="adj2" fmla="val 53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defRPr/>
            </a:pPr>
            <a:r>
              <a:rPr lang="es-AR" sz="1400" dirty="0"/>
              <a:t>Conector Memoria SD o micro SD</a:t>
            </a:r>
          </a:p>
        </p:txBody>
      </p:sp>
      <p:sp>
        <p:nvSpPr>
          <p:cNvPr id="36" name="35 Llamada rectangular"/>
          <p:cNvSpPr/>
          <p:nvPr/>
        </p:nvSpPr>
        <p:spPr>
          <a:xfrm>
            <a:off x="6047581" y="1178856"/>
            <a:ext cx="3024188" cy="846138"/>
          </a:xfrm>
          <a:prstGeom prst="wedgeRectCallout">
            <a:avLst>
              <a:gd name="adj1" fmla="val -43337"/>
              <a:gd name="adj2" fmla="val 689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defRPr/>
            </a:pPr>
            <a:r>
              <a:rPr lang="es-AR" sz="1400" b="1" dirty="0">
                <a:solidFill>
                  <a:srgbClr val="FFFF00"/>
                </a:solidFill>
              </a:rPr>
              <a:t>ADC</a:t>
            </a:r>
          </a:p>
          <a:p>
            <a:pPr eaLnBrk="0" hangingPunct="0">
              <a:defRPr/>
            </a:pPr>
            <a:r>
              <a:rPr lang="es-AR" sz="1400" dirty="0"/>
              <a:t> 1 Entrada directa a un canal del </a:t>
            </a:r>
            <a:r>
              <a:rPr lang="es-AR" sz="1400" dirty="0" err="1"/>
              <a:t>adc</a:t>
            </a:r>
            <a:r>
              <a:rPr lang="es-AR" sz="1400" dirty="0"/>
              <a:t> </a:t>
            </a:r>
          </a:p>
          <a:p>
            <a:pPr eaLnBrk="0" hangingPunct="0">
              <a:defRPr/>
            </a:pPr>
            <a:r>
              <a:rPr lang="es-AR" sz="1400" dirty="0"/>
              <a:t> 1 entrada cableada a una R variable </a:t>
            </a:r>
          </a:p>
          <a:p>
            <a:pPr eaLnBrk="0" hangingPunct="0">
              <a:defRPr/>
            </a:pPr>
            <a:r>
              <a:rPr lang="es-AR" sz="1400" dirty="0"/>
              <a:t> 1 entrada conectada a un termistor </a:t>
            </a:r>
          </a:p>
        </p:txBody>
      </p:sp>
      <p:sp>
        <p:nvSpPr>
          <p:cNvPr id="37" name="36 Llamada rectangular"/>
          <p:cNvSpPr/>
          <p:nvPr/>
        </p:nvSpPr>
        <p:spPr>
          <a:xfrm>
            <a:off x="2581438" y="3714466"/>
            <a:ext cx="685800" cy="484187"/>
          </a:xfrm>
          <a:prstGeom prst="wedgeRectCallout">
            <a:avLst>
              <a:gd name="adj1" fmla="val 93392"/>
              <a:gd name="adj2" fmla="val 439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defRPr/>
            </a:pPr>
            <a:r>
              <a:rPr lang="es-AR" sz="1400" b="1" dirty="0" err="1">
                <a:solidFill>
                  <a:srgbClr val="FFFF00"/>
                </a:solidFill>
              </a:rPr>
              <a:t>Buzzer</a:t>
            </a:r>
            <a:endParaRPr lang="es-AR" sz="1400" b="1" dirty="0">
              <a:solidFill>
                <a:srgbClr val="FFFF00"/>
              </a:solidFill>
            </a:endParaRPr>
          </a:p>
        </p:txBody>
      </p:sp>
      <p:sp>
        <p:nvSpPr>
          <p:cNvPr id="39" name="38 Llamada rectangular"/>
          <p:cNvSpPr/>
          <p:nvPr/>
        </p:nvSpPr>
        <p:spPr>
          <a:xfrm>
            <a:off x="7426325" y="2242859"/>
            <a:ext cx="1373188" cy="828675"/>
          </a:xfrm>
          <a:prstGeom prst="wedgeRectCallout">
            <a:avLst>
              <a:gd name="adj1" fmla="val -61445"/>
              <a:gd name="adj2" fmla="val -61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defRPr/>
            </a:pPr>
            <a:r>
              <a:rPr lang="es-AR" sz="1400" b="1" dirty="0">
                <a:solidFill>
                  <a:srgbClr val="FFFF00"/>
                </a:solidFill>
              </a:rPr>
              <a:t>DAC </a:t>
            </a:r>
          </a:p>
          <a:p>
            <a:pPr eaLnBrk="0" hangingPunct="0">
              <a:defRPr/>
            </a:pPr>
            <a:r>
              <a:rPr lang="es-AR" sz="1400" dirty="0"/>
              <a:t>Salida del </a:t>
            </a:r>
            <a:r>
              <a:rPr lang="es-AR" sz="1400" b="1" dirty="0"/>
              <a:t>DAC</a:t>
            </a:r>
            <a:r>
              <a:rPr lang="es-AR" sz="1400" dirty="0"/>
              <a:t> o a través de un amplificador </a:t>
            </a:r>
          </a:p>
        </p:txBody>
      </p:sp>
      <p:sp>
        <p:nvSpPr>
          <p:cNvPr id="41" name="40 Llamada rectangular"/>
          <p:cNvSpPr/>
          <p:nvPr/>
        </p:nvSpPr>
        <p:spPr>
          <a:xfrm>
            <a:off x="5256213" y="2744788"/>
            <a:ext cx="936625" cy="373062"/>
          </a:xfrm>
          <a:prstGeom prst="wedgeRectCallout">
            <a:avLst>
              <a:gd name="adj1" fmla="val 85782"/>
              <a:gd name="adj2" fmla="val 48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defRPr/>
            </a:pPr>
            <a:r>
              <a:rPr lang="es-AR" sz="1400" b="1" dirty="0">
                <a:solidFill>
                  <a:srgbClr val="FFFF00"/>
                </a:solidFill>
              </a:rPr>
              <a:t>LCD 2x16 </a:t>
            </a:r>
          </a:p>
        </p:txBody>
      </p:sp>
      <p:sp>
        <p:nvSpPr>
          <p:cNvPr id="42" name="41 Llamada rectangular"/>
          <p:cNvSpPr/>
          <p:nvPr/>
        </p:nvSpPr>
        <p:spPr>
          <a:xfrm>
            <a:off x="7426325" y="4567238"/>
            <a:ext cx="1206500" cy="374650"/>
          </a:xfrm>
          <a:prstGeom prst="wedgeRectCallout">
            <a:avLst>
              <a:gd name="adj1" fmla="val -96969"/>
              <a:gd name="adj2" fmla="val -61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defRPr/>
            </a:pPr>
            <a:r>
              <a:rPr lang="es-AR" sz="1400" b="1" dirty="0">
                <a:solidFill>
                  <a:srgbClr val="FFFF00"/>
                </a:solidFill>
              </a:rPr>
              <a:t>Conectores </a:t>
            </a:r>
          </a:p>
          <a:p>
            <a:pPr eaLnBrk="0" hangingPunct="0">
              <a:defRPr/>
            </a:pPr>
            <a:r>
              <a:rPr lang="es-AR" sz="1400" b="1" dirty="0">
                <a:solidFill>
                  <a:srgbClr val="FFFF00"/>
                </a:solidFill>
              </a:rPr>
              <a:t>de Expansión</a:t>
            </a:r>
            <a:endParaRPr lang="es-AR" altLang="es-AR" sz="1400" b="1" dirty="0">
              <a:solidFill>
                <a:srgbClr val="FFFF00"/>
              </a:solidFill>
            </a:endParaRPr>
          </a:p>
        </p:txBody>
      </p:sp>
      <p:sp>
        <p:nvSpPr>
          <p:cNvPr id="3" name="2 Triángulo isósceles"/>
          <p:cNvSpPr/>
          <p:nvPr/>
        </p:nvSpPr>
        <p:spPr>
          <a:xfrm rot="16506631">
            <a:off x="6237287" y="3594101"/>
            <a:ext cx="79375" cy="2254250"/>
          </a:xfrm>
          <a:prstGeom prst="triangle">
            <a:avLst>
              <a:gd name="adj" fmla="val 413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s-AR"/>
          </a:p>
        </p:txBody>
      </p:sp>
      <p:sp>
        <p:nvSpPr>
          <p:cNvPr id="43" name="42 Llamada rectangular"/>
          <p:cNvSpPr/>
          <p:nvPr/>
        </p:nvSpPr>
        <p:spPr>
          <a:xfrm>
            <a:off x="446880" y="5363140"/>
            <a:ext cx="2884488" cy="493713"/>
          </a:xfrm>
          <a:prstGeom prst="wedgeRectCallout">
            <a:avLst>
              <a:gd name="adj1" fmla="val 34161"/>
              <a:gd name="adj2" fmla="val -804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defRPr/>
            </a:pPr>
            <a:r>
              <a:rPr lang="es-AR" sz="1400" dirty="0"/>
              <a:t>Conectores de alimentación externa </a:t>
            </a:r>
            <a:r>
              <a:rPr lang="es-AR" sz="1400" dirty="0" err="1"/>
              <a:t>Infotronic</a:t>
            </a:r>
            <a:endParaRPr lang="es-AR" sz="1400" dirty="0"/>
          </a:p>
        </p:txBody>
      </p:sp>
      <p:sp>
        <p:nvSpPr>
          <p:cNvPr id="44" name="43 Llamada rectangular"/>
          <p:cNvSpPr/>
          <p:nvPr/>
        </p:nvSpPr>
        <p:spPr>
          <a:xfrm>
            <a:off x="3459163" y="5398091"/>
            <a:ext cx="1670050" cy="485775"/>
          </a:xfrm>
          <a:custGeom>
            <a:avLst/>
            <a:gdLst>
              <a:gd name="connsiteX0" fmla="*/ 0 w 4503267"/>
              <a:gd name="connsiteY0" fmla="*/ 0 h 485285"/>
              <a:gd name="connsiteX1" fmla="*/ 2626906 w 4503267"/>
              <a:gd name="connsiteY1" fmla="*/ 0 h 485285"/>
              <a:gd name="connsiteX2" fmla="*/ 2626906 w 4503267"/>
              <a:gd name="connsiteY2" fmla="*/ 0 h 485285"/>
              <a:gd name="connsiteX3" fmla="*/ 3752723 w 4503267"/>
              <a:gd name="connsiteY3" fmla="*/ 0 h 485285"/>
              <a:gd name="connsiteX4" fmla="*/ 4503267 w 4503267"/>
              <a:gd name="connsiteY4" fmla="*/ 0 h 485285"/>
              <a:gd name="connsiteX5" fmla="*/ 4503267 w 4503267"/>
              <a:gd name="connsiteY5" fmla="*/ 283083 h 485285"/>
              <a:gd name="connsiteX6" fmla="*/ 5151017 w 4503267"/>
              <a:gd name="connsiteY6" fmla="*/ 349095 h 485285"/>
              <a:gd name="connsiteX7" fmla="*/ 4503267 w 4503267"/>
              <a:gd name="connsiteY7" fmla="*/ 404404 h 485285"/>
              <a:gd name="connsiteX8" fmla="*/ 4503267 w 4503267"/>
              <a:gd name="connsiteY8" fmla="*/ 485285 h 485285"/>
              <a:gd name="connsiteX9" fmla="*/ 3752723 w 4503267"/>
              <a:gd name="connsiteY9" fmla="*/ 485285 h 485285"/>
              <a:gd name="connsiteX10" fmla="*/ 2626906 w 4503267"/>
              <a:gd name="connsiteY10" fmla="*/ 485285 h 485285"/>
              <a:gd name="connsiteX11" fmla="*/ 2626906 w 4503267"/>
              <a:gd name="connsiteY11" fmla="*/ 485285 h 485285"/>
              <a:gd name="connsiteX12" fmla="*/ 0 w 4503267"/>
              <a:gd name="connsiteY12" fmla="*/ 485285 h 485285"/>
              <a:gd name="connsiteX13" fmla="*/ 0 w 4503267"/>
              <a:gd name="connsiteY13" fmla="*/ 404404 h 485285"/>
              <a:gd name="connsiteX14" fmla="*/ 0 w 4503267"/>
              <a:gd name="connsiteY14" fmla="*/ 283083 h 485285"/>
              <a:gd name="connsiteX15" fmla="*/ 0 w 4503267"/>
              <a:gd name="connsiteY15" fmla="*/ 283083 h 485285"/>
              <a:gd name="connsiteX16" fmla="*/ 0 w 4503267"/>
              <a:gd name="connsiteY16" fmla="*/ 0 h 485285"/>
              <a:gd name="connsiteX0" fmla="*/ 0 w 4503267"/>
              <a:gd name="connsiteY0" fmla="*/ 0 h 485285"/>
              <a:gd name="connsiteX1" fmla="*/ 2626906 w 4503267"/>
              <a:gd name="connsiteY1" fmla="*/ 0 h 485285"/>
              <a:gd name="connsiteX2" fmla="*/ 2626906 w 4503267"/>
              <a:gd name="connsiteY2" fmla="*/ 0 h 485285"/>
              <a:gd name="connsiteX3" fmla="*/ 3752723 w 4503267"/>
              <a:gd name="connsiteY3" fmla="*/ 0 h 485285"/>
              <a:gd name="connsiteX4" fmla="*/ 4503267 w 4503267"/>
              <a:gd name="connsiteY4" fmla="*/ 0 h 485285"/>
              <a:gd name="connsiteX5" fmla="*/ 4503267 w 4503267"/>
              <a:gd name="connsiteY5" fmla="*/ 283083 h 485285"/>
              <a:gd name="connsiteX6" fmla="*/ 4503267 w 4503267"/>
              <a:gd name="connsiteY6" fmla="*/ 404404 h 485285"/>
              <a:gd name="connsiteX7" fmla="*/ 4503267 w 4503267"/>
              <a:gd name="connsiteY7" fmla="*/ 485285 h 485285"/>
              <a:gd name="connsiteX8" fmla="*/ 3752723 w 4503267"/>
              <a:gd name="connsiteY8" fmla="*/ 485285 h 485285"/>
              <a:gd name="connsiteX9" fmla="*/ 2626906 w 4503267"/>
              <a:gd name="connsiteY9" fmla="*/ 485285 h 485285"/>
              <a:gd name="connsiteX10" fmla="*/ 2626906 w 4503267"/>
              <a:gd name="connsiteY10" fmla="*/ 485285 h 485285"/>
              <a:gd name="connsiteX11" fmla="*/ 0 w 4503267"/>
              <a:gd name="connsiteY11" fmla="*/ 485285 h 485285"/>
              <a:gd name="connsiteX12" fmla="*/ 0 w 4503267"/>
              <a:gd name="connsiteY12" fmla="*/ 404404 h 485285"/>
              <a:gd name="connsiteX13" fmla="*/ 0 w 4503267"/>
              <a:gd name="connsiteY13" fmla="*/ 283083 h 485285"/>
              <a:gd name="connsiteX14" fmla="*/ 0 w 4503267"/>
              <a:gd name="connsiteY14" fmla="*/ 283083 h 485285"/>
              <a:gd name="connsiteX15" fmla="*/ 0 w 4503267"/>
              <a:gd name="connsiteY15" fmla="*/ 0 h 485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03267" h="485285">
                <a:moveTo>
                  <a:pt x="0" y="0"/>
                </a:moveTo>
                <a:lnTo>
                  <a:pt x="2626906" y="0"/>
                </a:lnTo>
                <a:lnTo>
                  <a:pt x="2626906" y="0"/>
                </a:lnTo>
                <a:lnTo>
                  <a:pt x="3752723" y="0"/>
                </a:lnTo>
                <a:lnTo>
                  <a:pt x="4503267" y="0"/>
                </a:lnTo>
                <a:lnTo>
                  <a:pt x="4503267" y="283083"/>
                </a:lnTo>
                <a:lnTo>
                  <a:pt x="4503267" y="404404"/>
                </a:lnTo>
                <a:lnTo>
                  <a:pt x="4503267" y="485285"/>
                </a:lnTo>
                <a:lnTo>
                  <a:pt x="3752723" y="485285"/>
                </a:lnTo>
                <a:lnTo>
                  <a:pt x="2626906" y="485285"/>
                </a:lnTo>
                <a:lnTo>
                  <a:pt x="2626906" y="485285"/>
                </a:lnTo>
                <a:lnTo>
                  <a:pt x="0" y="485285"/>
                </a:lnTo>
                <a:lnTo>
                  <a:pt x="0" y="404404"/>
                </a:lnTo>
                <a:lnTo>
                  <a:pt x="0" y="283083"/>
                </a:lnTo>
                <a:lnTo>
                  <a:pt x="0" y="28308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defRPr/>
            </a:pPr>
            <a:r>
              <a:rPr lang="es-A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Salidas Tensión de:</a:t>
            </a:r>
          </a:p>
          <a:p>
            <a:pPr eaLnBrk="0" hangingPunct="0">
              <a:defRPr/>
            </a:pPr>
            <a:r>
              <a:rPr lang="es-A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3.3 , 5 y 12 V</a:t>
            </a:r>
            <a:r>
              <a:rPr lang="es-A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CC</a:t>
            </a:r>
          </a:p>
        </p:txBody>
      </p:sp>
      <p:pic>
        <p:nvPicPr>
          <p:cNvPr id="49" name="Imagen 48" descr="Tablero LPC845-BRK 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7" t="30495" r="15882" b="34260"/>
          <a:stretch/>
        </p:blipFill>
        <p:spPr bwMode="auto">
          <a:xfrm rot="16200000">
            <a:off x="3820652" y="3941133"/>
            <a:ext cx="1701854" cy="55267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0" name="39 Llamada rectangular"/>
          <p:cNvSpPr/>
          <p:nvPr/>
        </p:nvSpPr>
        <p:spPr>
          <a:xfrm>
            <a:off x="3603294" y="3173413"/>
            <a:ext cx="1514475" cy="374650"/>
          </a:xfrm>
          <a:prstGeom prst="wedgeRectCallout">
            <a:avLst>
              <a:gd name="adj1" fmla="val -60034"/>
              <a:gd name="adj2" fmla="val -588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defRPr/>
            </a:pPr>
            <a:r>
              <a:rPr lang="es-AR" sz="1400" dirty="0"/>
              <a:t>Memoria </a:t>
            </a:r>
            <a:r>
              <a:rPr lang="es-AR" sz="1400" dirty="0" err="1"/>
              <a:t>eeprom</a:t>
            </a:r>
            <a:r>
              <a:rPr lang="es-AR" sz="1400" dirty="0"/>
              <a:t> </a:t>
            </a:r>
          </a:p>
          <a:p>
            <a:pPr eaLnBrk="0" hangingPunct="0">
              <a:defRPr/>
            </a:pPr>
            <a:r>
              <a:rPr lang="es-AR" sz="1400" dirty="0"/>
              <a:t>24LC256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51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5E02A32-B823-436C-97E0-A9790A37FC8F}" type="slidenum">
              <a:rPr lang="es-ES" altLang="es-AR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s-ES" altLang="es-AR" sz="1200">
              <a:solidFill>
                <a:srgbClr val="898989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79512" y="6103972"/>
            <a:ext cx="3835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INFORMATICA II  </a:t>
            </a:r>
            <a:endParaRPr lang="es-ES" sz="2400" dirty="0">
              <a:solidFill>
                <a:srgbClr val="00206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" name="7 CuadroTexto"/>
          <p:cNvSpPr txBox="1">
            <a:spLocks noChangeArrowheads="1"/>
          </p:cNvSpPr>
          <p:nvPr/>
        </p:nvSpPr>
        <p:spPr bwMode="auto">
          <a:xfrm>
            <a:off x="3491880" y="268853"/>
            <a:ext cx="504031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lvl="1" indent="0" algn="ctr" eaLnBrk="1" hangingPunct="1">
              <a:spcBef>
                <a:spcPct val="0"/>
              </a:spcBef>
              <a:buNone/>
            </a:pPr>
            <a:r>
              <a:rPr lang="es-AR" altLang="es-AR" sz="3200" b="1" dirty="0" smtClean="0">
                <a:latin typeface="Arial" panose="020B0604020202020204" pitchFamily="34" charset="0"/>
              </a:rPr>
              <a:t>OBJETIVO</a:t>
            </a:r>
            <a:endParaRPr lang="es-AR" altLang="es-AR" sz="32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es-ES" altLang="es-AR" sz="2000" b="1" dirty="0">
              <a:solidFill>
                <a:srgbClr val="0070C0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1 CuadroTexto"/>
          <p:cNvSpPr txBox="1"/>
          <p:nvPr/>
        </p:nvSpPr>
        <p:spPr>
          <a:xfrm>
            <a:off x="397668" y="1386038"/>
            <a:ext cx="8746332" cy="3766022"/>
          </a:xfrm>
          <a:prstGeom prst="rect">
            <a:avLst/>
          </a:prstGeom>
          <a:solidFill>
            <a:schemeClr val="tx2">
              <a:lumMod val="40000"/>
              <a:lumOff val="60000"/>
              <a:alpha val="75000"/>
            </a:schemeClr>
          </a:solidFill>
          <a:effectLst>
            <a:softEdge rad="101600"/>
          </a:effectLst>
        </p:spPr>
        <p:txBody>
          <a:bodyPr wrap="square" lIns="0" tIns="36000" rIns="180000" bIns="36000">
            <a:spAutoFit/>
          </a:bodyPr>
          <a:lstStyle/>
          <a:p>
            <a:pPr marL="800100" lvl="1" indent="-342900" eaLnBrk="0" hangingPunct="0">
              <a:buFont typeface="Wingdings" panose="05000000000000000000" pitchFamily="2" charset="2"/>
              <a:buChar char="Ø"/>
              <a:defRPr/>
            </a:pPr>
            <a:endParaRPr lang="es-AR" sz="2400" b="1" i="1" dirty="0" smtClean="0">
              <a:latin typeface="Calibri"/>
            </a:endParaRPr>
          </a:p>
          <a:p>
            <a:pPr marL="800100" lvl="1" indent="-342900" eaLnBrk="0" hangingPunct="0">
              <a:buFont typeface="Wingdings" panose="05000000000000000000" pitchFamily="2" charset="2"/>
              <a:buChar char="Ø"/>
              <a:defRPr/>
            </a:pPr>
            <a:r>
              <a:rPr lang="es-AR" sz="2400" b="1" i="1" dirty="0" smtClean="0"/>
              <a:t>Poner en conocimiento las </a:t>
            </a:r>
            <a:r>
              <a:rPr lang="es-AR" sz="2400" b="1" i="1" dirty="0" smtClean="0">
                <a:solidFill>
                  <a:srgbClr val="FF0000"/>
                </a:solidFill>
              </a:rPr>
              <a:t>prestaciones</a:t>
            </a:r>
            <a:r>
              <a:rPr lang="es-AR" sz="2400" b="1" i="1" dirty="0" smtClean="0"/>
              <a:t> de los periféricos en el kit </a:t>
            </a:r>
            <a:r>
              <a:rPr lang="es-AR" sz="2400" b="1" i="1" dirty="0" smtClean="0">
                <a:solidFill>
                  <a:srgbClr val="FF0000"/>
                </a:solidFill>
              </a:rPr>
              <a:t>INFOTRONIC</a:t>
            </a:r>
            <a:r>
              <a:rPr lang="es-AR" sz="2400" b="1" i="1" dirty="0" smtClean="0"/>
              <a:t>, con el fin de desarrollar </a:t>
            </a:r>
            <a:r>
              <a:rPr lang="es-AR" sz="2400" b="1" i="1" dirty="0" smtClean="0">
                <a:solidFill>
                  <a:srgbClr val="FF0000"/>
                </a:solidFill>
              </a:rPr>
              <a:t>estrategias de software </a:t>
            </a:r>
            <a:r>
              <a:rPr lang="es-AR" sz="2400" b="1" i="1" dirty="0" smtClean="0"/>
              <a:t>para ser abordados.</a:t>
            </a:r>
          </a:p>
          <a:p>
            <a:pPr lvl="1" eaLnBrk="0" hangingPunct="0">
              <a:defRPr/>
            </a:pPr>
            <a:endParaRPr lang="es-AR" sz="2400" b="1" i="1" dirty="0" smtClean="0">
              <a:latin typeface="Calibri"/>
            </a:endParaRPr>
          </a:p>
          <a:p>
            <a:pPr marL="800100" lvl="1" indent="-342900" eaLnBrk="0" hangingPunct="0">
              <a:buFont typeface="Wingdings" panose="05000000000000000000" pitchFamily="2" charset="2"/>
              <a:buChar char="Ø"/>
              <a:defRPr/>
            </a:pPr>
            <a:r>
              <a:rPr lang="es-AR" sz="2400" b="1" dirty="0" smtClean="0"/>
              <a:t>Brindar de información que permita dar conectividad a otros periféricos, no tratados en la </a:t>
            </a:r>
            <a:r>
              <a:rPr lang="es-AR" sz="2400" b="1" dirty="0" err="1" smtClean="0"/>
              <a:t>curricula</a:t>
            </a:r>
            <a:r>
              <a:rPr lang="es-AR" sz="2400" b="1" dirty="0" smtClean="0"/>
              <a:t>, como desafío a ser implementados en los TPO</a:t>
            </a:r>
          </a:p>
          <a:p>
            <a:pPr marL="800100" lvl="1" indent="-342900" eaLnBrk="0" hangingPunct="0">
              <a:buFont typeface="Wingdings" panose="05000000000000000000" pitchFamily="2" charset="2"/>
              <a:buChar char="Ø"/>
              <a:defRPr/>
            </a:pPr>
            <a:endParaRPr lang="es-AR" sz="2400" b="1" dirty="0"/>
          </a:p>
        </p:txBody>
      </p:sp>
    </p:spTree>
    <p:extLst>
      <p:ext uri="{BB962C8B-B14F-4D97-AF65-F5344CB8AC3E}">
        <p14:creationId xmlns:p14="http://schemas.microsoft.com/office/powerpoint/2010/main" val="413147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7" name="Imagen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8" name="CuadroTexto 47"/>
          <p:cNvSpPr txBox="1"/>
          <p:nvPr/>
        </p:nvSpPr>
        <p:spPr>
          <a:xfrm>
            <a:off x="179512" y="6103972"/>
            <a:ext cx="3835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INFORMATICA II</a:t>
            </a:r>
            <a:endParaRPr lang="es-ES" sz="2400" dirty="0">
              <a:solidFill>
                <a:srgbClr val="00206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14" name="7 CuadroTexto"/>
          <p:cNvSpPr txBox="1">
            <a:spLocks noChangeArrowheads="1"/>
          </p:cNvSpPr>
          <p:nvPr/>
        </p:nvSpPr>
        <p:spPr bwMode="auto">
          <a:xfrm>
            <a:off x="3538538" y="301970"/>
            <a:ext cx="53898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r>
              <a:rPr lang="es-ES" altLang="es-AR" sz="2400" dirty="0">
                <a:latin typeface="Arial Black" panose="020B0A04020102020204" pitchFamily="34" charset="0"/>
              </a:rPr>
              <a:t>INFOTRONIC </a:t>
            </a:r>
            <a:r>
              <a:rPr lang="es-ES" altLang="es-AR" sz="2400" dirty="0" smtClean="0">
                <a:latin typeface="Arial Black" panose="020B0A04020102020204" pitchFamily="34" charset="0"/>
              </a:rPr>
              <a:t>I - </a:t>
            </a:r>
            <a:r>
              <a:rPr lang="es-ES" sz="2800" b="1" i="1" dirty="0" smtClean="0">
                <a:solidFill>
                  <a:schemeClr val="bg1">
                    <a:lumMod val="50000"/>
                  </a:schemeClr>
                </a:solidFill>
              </a:rPr>
              <a:t>EXPANSIONES</a:t>
            </a:r>
            <a:endParaRPr lang="es-ES" altLang="es-AR" sz="2400" b="1" i="1" dirty="0">
              <a:solidFill>
                <a:srgbClr val="005042"/>
              </a:solidFill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7174" name="20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BA0313C-D19E-45BB-AEDB-5682288A59B4}" type="slidenum">
              <a:rPr lang="es-ES" altLang="es-AR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s-ES" altLang="es-AR" sz="1200">
              <a:solidFill>
                <a:srgbClr val="898989"/>
              </a:solidFill>
            </a:endParaRPr>
          </a:p>
        </p:txBody>
      </p:sp>
      <p:grpSp>
        <p:nvGrpSpPr>
          <p:cNvPr id="45" name="2 Grupo"/>
          <p:cNvGrpSpPr>
            <a:grpSpLocks/>
          </p:cNvGrpSpPr>
          <p:nvPr/>
        </p:nvGrpSpPr>
        <p:grpSpPr bwMode="auto">
          <a:xfrm>
            <a:off x="468313" y="1125538"/>
            <a:ext cx="4248150" cy="2044700"/>
            <a:chOff x="467544" y="1124744"/>
            <a:chExt cx="4248472" cy="2046287"/>
          </a:xfrm>
        </p:grpSpPr>
        <p:pic>
          <p:nvPicPr>
            <p:cNvPr id="50" name="Picture 2" descr="D:\InfoII_2014\Para Graciela Azzaroni\Kit Infotronic\imagenes Infotronic\Expansion1.jpe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7" r="61162"/>
            <a:stretch>
              <a:fillRect/>
            </a:stretch>
          </p:blipFill>
          <p:spPr bwMode="auto">
            <a:xfrm>
              <a:off x="467544" y="1124744"/>
              <a:ext cx="1916484" cy="204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1 CuadroTexto"/>
            <p:cNvSpPr txBox="1">
              <a:spLocks noChangeArrowheads="1"/>
            </p:cNvSpPr>
            <p:nvPr/>
          </p:nvSpPr>
          <p:spPr bwMode="auto">
            <a:xfrm>
              <a:off x="2391810" y="1501556"/>
              <a:ext cx="2324206" cy="6463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71450" indent="-17145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s-AR" altLang="es-AR" sz="1200">
                  <a:latin typeface="Arial" panose="020B0604020202020204" pitchFamily="34" charset="0"/>
                </a:rPr>
                <a:t>8 Leds </a:t>
              </a:r>
            </a:p>
            <a:p>
              <a:pPr>
                <a:spcBef>
                  <a:spcPct val="0"/>
                </a:spcBef>
              </a:pPr>
              <a:r>
                <a:rPr lang="es-AR" altLang="es-AR" sz="1200">
                  <a:latin typeface="Arial" panose="020B0604020202020204" pitchFamily="34" charset="0"/>
                </a:rPr>
                <a:t>1 dip switch de 8 contactos </a:t>
              </a:r>
            </a:p>
            <a:p>
              <a:pPr>
                <a:spcBef>
                  <a:spcPct val="0"/>
                </a:spcBef>
              </a:pPr>
              <a:r>
                <a:rPr lang="es-AR" altLang="es-AR" sz="1200">
                  <a:latin typeface="Arial" panose="020B0604020202020204" pitchFamily="34" charset="0"/>
                </a:rPr>
                <a:t>1 dip switch de 3 contactos</a:t>
              </a:r>
            </a:p>
          </p:txBody>
        </p:sp>
      </p:grpSp>
      <p:grpSp>
        <p:nvGrpSpPr>
          <p:cNvPr id="52" name="5 Grupo"/>
          <p:cNvGrpSpPr>
            <a:grpSpLocks/>
          </p:cNvGrpSpPr>
          <p:nvPr/>
        </p:nvGrpSpPr>
        <p:grpSpPr bwMode="auto">
          <a:xfrm>
            <a:off x="3538538" y="1200150"/>
            <a:ext cx="5038725" cy="1941513"/>
            <a:chOff x="3537756" y="1199455"/>
            <a:chExt cx="5039246" cy="1941513"/>
          </a:xfrm>
        </p:grpSpPr>
        <p:pic>
          <p:nvPicPr>
            <p:cNvPr id="53" name="Picture 4" descr="D:\InfoII_2014\Para Graciela Azzaroni\Kit Infotronic\imagenes Infotronic\Expansion2.jpe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724"/>
            <a:stretch>
              <a:fillRect/>
            </a:stretch>
          </p:blipFill>
          <p:spPr bwMode="auto">
            <a:xfrm>
              <a:off x="6542348" y="1199455"/>
              <a:ext cx="2034654" cy="1941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12 CuadroTexto"/>
            <p:cNvSpPr txBox="1"/>
            <p:nvPr/>
          </p:nvSpPr>
          <p:spPr>
            <a:xfrm>
              <a:off x="3537756" y="2356743"/>
              <a:ext cx="3122935" cy="784225"/>
            </a:xfrm>
            <a:prstGeom prst="rect">
              <a:avLst/>
            </a:prstGeom>
            <a:solidFill>
              <a:schemeClr val="bg1"/>
            </a:solidFill>
          </p:spPr>
          <p:txBody>
            <a:bodyPr>
              <a:spAutoFit/>
            </a:bodyPr>
            <a:lstStyle/>
            <a:p>
              <a:pPr marL="171450" indent="-171450" eaLnBrk="0" hangingPunct="0">
                <a:buFont typeface="Arial" panose="020B0604020202020204" pitchFamily="34" charset="0"/>
                <a:buChar char="•"/>
                <a:defRPr/>
              </a:pPr>
              <a:r>
                <a:rPr lang="pt-BR" sz="1200" dirty="0"/>
                <a:t>6 dígitos de 7 segmentos multiplexados </a:t>
              </a:r>
            </a:p>
            <a:p>
              <a:pPr eaLnBrk="0" hangingPunct="0">
                <a:defRPr/>
              </a:pPr>
              <a:endParaRPr lang="pt-BR" sz="1200" dirty="0"/>
            </a:p>
            <a:p>
              <a:pPr eaLnBrk="0" hangingPunct="0">
                <a:defRPr/>
              </a:pPr>
              <a:r>
                <a:rPr lang="es-AR" sz="1050" i="1" dirty="0"/>
                <a:t>Segmentos y comunes conectados en forma individual al conector</a:t>
              </a:r>
            </a:p>
          </p:txBody>
        </p:sp>
      </p:grpSp>
      <p:grpSp>
        <p:nvGrpSpPr>
          <p:cNvPr id="55" name="6 Grupo"/>
          <p:cNvGrpSpPr>
            <a:grpSpLocks/>
          </p:cNvGrpSpPr>
          <p:nvPr/>
        </p:nvGrpSpPr>
        <p:grpSpPr bwMode="auto">
          <a:xfrm>
            <a:off x="366713" y="3686175"/>
            <a:ext cx="5256212" cy="1998663"/>
            <a:chOff x="366016" y="3686335"/>
            <a:chExt cx="5257063" cy="1998663"/>
          </a:xfrm>
        </p:grpSpPr>
        <p:pic>
          <p:nvPicPr>
            <p:cNvPr id="56" name="Picture 5" descr="D:\InfoII_2014\Para Graciela Azzaroni\Kit Infotronic\imagenes Infotronic\Expansion3.jpe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0361"/>
            <a:stretch>
              <a:fillRect/>
            </a:stretch>
          </p:blipFill>
          <p:spPr bwMode="auto">
            <a:xfrm>
              <a:off x="366016" y="3686335"/>
              <a:ext cx="2117752" cy="1998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" name="13 CuadroTexto"/>
            <p:cNvSpPr txBox="1"/>
            <p:nvPr/>
          </p:nvSpPr>
          <p:spPr>
            <a:xfrm>
              <a:off x="2499961" y="3700623"/>
              <a:ext cx="3123118" cy="1384300"/>
            </a:xfrm>
            <a:prstGeom prst="rect">
              <a:avLst/>
            </a:prstGeom>
            <a:solidFill>
              <a:schemeClr val="bg1"/>
            </a:solidFill>
          </p:spPr>
          <p:txBody>
            <a:bodyPr>
              <a:spAutoFit/>
            </a:bodyPr>
            <a:lstStyle/>
            <a:p>
              <a:pPr marL="171450" indent="-171450" eaLnBrk="0" hangingPunct="0">
                <a:buFont typeface="Arial" panose="020B0604020202020204" pitchFamily="34" charset="0"/>
                <a:buChar char="•"/>
                <a:defRPr/>
              </a:pPr>
              <a:r>
                <a:rPr lang="es-AR" sz="1200" dirty="0"/>
                <a:t>Teclado matricial de 2 x 4</a:t>
              </a:r>
              <a:endParaRPr lang="es-AR" sz="1050" i="1" dirty="0"/>
            </a:p>
            <a:p>
              <a:pPr marL="171450" indent="-171450" eaLnBrk="0" hangingPunct="0">
                <a:buFont typeface="Arial" panose="020B0604020202020204" pitchFamily="34" charset="0"/>
                <a:buChar char="•"/>
                <a:defRPr/>
              </a:pPr>
              <a:r>
                <a:rPr lang="es-AR" sz="1200" dirty="0"/>
                <a:t>6 dígitos de 7 segmentos multiplexados </a:t>
              </a:r>
            </a:p>
            <a:p>
              <a:pPr eaLnBrk="0" hangingPunct="0">
                <a:defRPr/>
              </a:pPr>
              <a:endParaRPr lang="es-AR" sz="1200" dirty="0"/>
            </a:p>
            <a:p>
              <a:pPr eaLnBrk="0" hangingPunct="0">
                <a:defRPr/>
              </a:pPr>
              <a:r>
                <a:rPr lang="es-AR" sz="1200" i="1" dirty="0"/>
                <a:t>Con BCD to 7-segment </a:t>
              </a:r>
              <a:r>
                <a:rPr lang="es-AR" sz="1200" i="1" dirty="0" err="1"/>
                <a:t>decoder</a:t>
              </a:r>
              <a:r>
                <a:rPr lang="es-AR" sz="1200" i="1" dirty="0"/>
                <a:t> (4511). y Comunes conectados a un </a:t>
              </a:r>
              <a:r>
                <a:rPr lang="es-AR" sz="1200" i="1" dirty="0" err="1"/>
                <a:t>Decade</a:t>
              </a:r>
              <a:r>
                <a:rPr lang="es-AR" sz="1200" i="1" dirty="0"/>
                <a:t> </a:t>
              </a:r>
              <a:r>
                <a:rPr lang="es-AR" sz="1200" i="1" dirty="0" err="1"/>
                <a:t>Counter</a:t>
              </a:r>
              <a:r>
                <a:rPr lang="es-AR" sz="1200" i="1" dirty="0"/>
                <a:t>/</a:t>
              </a:r>
              <a:r>
                <a:rPr lang="es-AR" sz="1200" i="1" dirty="0" err="1"/>
                <a:t>Divider</a:t>
              </a:r>
              <a:r>
                <a:rPr lang="es-AR" sz="1200" i="1" dirty="0"/>
                <a:t> (4017).</a:t>
              </a:r>
            </a:p>
            <a:p>
              <a:pPr eaLnBrk="0" hangingPunct="0">
                <a:defRPr/>
              </a:pPr>
              <a:r>
                <a:rPr lang="es-AR" sz="1200" dirty="0"/>
                <a:t> </a:t>
              </a:r>
              <a:endParaRPr lang="es-AR" sz="1050" i="1" dirty="0"/>
            </a:p>
          </p:txBody>
        </p:sp>
      </p:grpSp>
      <p:grpSp>
        <p:nvGrpSpPr>
          <p:cNvPr id="58" name="7 Grupo"/>
          <p:cNvGrpSpPr>
            <a:grpSpLocks/>
          </p:cNvGrpSpPr>
          <p:nvPr/>
        </p:nvGrpSpPr>
        <p:grpSpPr bwMode="auto">
          <a:xfrm>
            <a:off x="3132138" y="3725863"/>
            <a:ext cx="5543550" cy="2006600"/>
            <a:chOff x="3131840" y="3725069"/>
            <a:chExt cx="5544616" cy="2008187"/>
          </a:xfrm>
        </p:grpSpPr>
        <p:pic>
          <p:nvPicPr>
            <p:cNvPr id="59" name="Picture 3" descr="D:\InfoII_2014\Para Graciela Azzaroni\Kit Infotronic\imagenes Infotronic\Expansion4.jpe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988"/>
            <a:stretch>
              <a:fillRect/>
            </a:stretch>
          </p:blipFill>
          <p:spPr bwMode="auto">
            <a:xfrm>
              <a:off x="6535652" y="3725069"/>
              <a:ext cx="2140804" cy="2008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" name="14 CuadroTexto"/>
            <p:cNvSpPr txBox="1"/>
            <p:nvPr/>
          </p:nvSpPr>
          <p:spPr>
            <a:xfrm>
              <a:off x="3131840" y="5259807"/>
              <a:ext cx="3536042" cy="462327"/>
            </a:xfrm>
            <a:prstGeom prst="rect">
              <a:avLst/>
            </a:prstGeom>
            <a:solidFill>
              <a:schemeClr val="bg1"/>
            </a:solidFill>
          </p:spPr>
          <p:txBody>
            <a:bodyPr>
              <a:spAutoFit/>
            </a:bodyPr>
            <a:lstStyle/>
            <a:p>
              <a:pPr marL="171450" indent="-171450" eaLnBrk="0" hangingPunct="0">
                <a:buFont typeface="Arial" panose="020B0604020202020204" pitchFamily="34" charset="0"/>
                <a:buChar char="•"/>
                <a:defRPr/>
              </a:pPr>
              <a:r>
                <a:rPr lang="es-AR" sz="1200" dirty="0"/>
                <a:t>4 dígitos de matriz de puntos multiplexados </a:t>
              </a:r>
            </a:p>
            <a:p>
              <a:pPr marL="171450" indent="-171450" eaLnBrk="0" hangingPunct="0">
                <a:buFont typeface="Arial" panose="020B0604020202020204" pitchFamily="34" charset="0"/>
                <a:buChar char="•"/>
                <a:defRPr/>
              </a:pPr>
              <a:r>
                <a:rPr lang="es-AR" sz="1200" dirty="0"/>
                <a:t>Teclado matricial de 3 x 3</a:t>
              </a:r>
              <a:endParaRPr lang="es-AR" sz="105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9911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51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5E02A32-B823-436C-97E0-A9790A37FC8F}" type="slidenum">
              <a:rPr lang="es-ES" altLang="es-AR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s-ES" altLang="es-AR" sz="1200">
              <a:solidFill>
                <a:srgbClr val="898989"/>
              </a:solidFill>
            </a:endParaRPr>
          </a:p>
        </p:txBody>
      </p:sp>
      <p:sp>
        <p:nvSpPr>
          <p:cNvPr id="9" name="AutoShape 22" descr="Resultado de imagen para pc"/>
          <p:cNvSpPr>
            <a:spLocks noChangeAspect="1" noChangeArrowheads="1"/>
          </p:cNvSpPr>
          <p:nvPr/>
        </p:nvSpPr>
        <p:spPr bwMode="auto">
          <a:xfrm>
            <a:off x="4278313" y="43767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AR" altLang="es-AR" sz="1800">
              <a:latin typeface="Arial" panose="020B0604020202020204" pitchFamily="34" charset="0"/>
            </a:endParaRPr>
          </a:p>
        </p:txBody>
      </p:sp>
      <p:sp>
        <p:nvSpPr>
          <p:cNvPr id="12" name="AutoShape 24" descr="Resultado de imagen para pc"/>
          <p:cNvSpPr>
            <a:spLocks noChangeAspect="1" noChangeArrowheads="1"/>
          </p:cNvSpPr>
          <p:nvPr/>
        </p:nvSpPr>
        <p:spPr bwMode="auto">
          <a:xfrm>
            <a:off x="4278313" y="43767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AR" altLang="es-AR" sz="1800">
              <a:latin typeface="Arial" panose="020B0604020202020204" pitchFamily="34" charset="0"/>
            </a:endParaRPr>
          </a:p>
        </p:txBody>
      </p:sp>
      <p:sp>
        <p:nvSpPr>
          <p:cNvPr id="13" name="2 CuadroTexto"/>
          <p:cNvSpPr txBox="1">
            <a:spLocks noChangeArrowheads="1"/>
          </p:cNvSpPr>
          <p:nvPr/>
        </p:nvSpPr>
        <p:spPr bwMode="auto">
          <a:xfrm>
            <a:off x="2555875" y="4787900"/>
            <a:ext cx="2147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AR" altLang="es-AR" sz="1800">
              <a:latin typeface="Arial" panose="020B0604020202020204" pitchFamily="34" charset="0"/>
            </a:endParaRPr>
          </a:p>
        </p:txBody>
      </p:sp>
      <p:grpSp>
        <p:nvGrpSpPr>
          <p:cNvPr id="14" name="3 Grupo"/>
          <p:cNvGrpSpPr>
            <a:grpSpLocks/>
          </p:cNvGrpSpPr>
          <p:nvPr/>
        </p:nvGrpSpPr>
        <p:grpSpPr bwMode="auto">
          <a:xfrm>
            <a:off x="611188" y="3673475"/>
            <a:ext cx="2571750" cy="1763713"/>
            <a:chOff x="1388196" y="2605143"/>
            <a:chExt cx="2217725" cy="1521969"/>
          </a:xfrm>
        </p:grpSpPr>
        <p:pic>
          <p:nvPicPr>
            <p:cNvPr id="15" name="Picture 24" descr="Resultado de imagen para pc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8196" y="2605143"/>
              <a:ext cx="2217725" cy="1521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2" descr="http://tse4.mm.bing.net/th?id=OIP.M9463b4dca4c914649eb7df8ae65a51e7o0&amp;pid=15.1&amp;H=111&amp;W=16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4497" y="2758659"/>
              <a:ext cx="1656184" cy="913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4 Llamada rectangular"/>
          <p:cNvSpPr/>
          <p:nvPr/>
        </p:nvSpPr>
        <p:spPr>
          <a:xfrm>
            <a:off x="941388" y="1916113"/>
            <a:ext cx="2022475" cy="1349375"/>
          </a:xfrm>
          <a:prstGeom prst="wedgeRectCallout">
            <a:avLst>
              <a:gd name="adj1" fmla="val -12024"/>
              <a:gd name="adj2" fmla="val 1117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s-AR" b="1" dirty="0" err="1">
                <a:solidFill>
                  <a:srgbClr val="92D050"/>
                </a:solidFill>
                <a:latin typeface="Arial Black" panose="020B0A04020102020204" pitchFamily="34" charset="0"/>
              </a:rPr>
              <a:t>Qt</a:t>
            </a:r>
            <a:endParaRPr lang="es-AR" b="1" dirty="0">
              <a:solidFill>
                <a:srgbClr val="92D050"/>
              </a:solidFill>
              <a:latin typeface="Arial Black" panose="020B0A04020102020204" pitchFamily="34" charset="0"/>
            </a:endParaRPr>
          </a:p>
          <a:p>
            <a:pPr algn="ctr" eaLnBrk="0" hangingPunct="0">
              <a:defRPr/>
            </a:pPr>
            <a:r>
              <a:rPr lang="es-AR" dirty="0"/>
              <a:t>IDE: Herramienta de desarrollo para interfaces Gráficas. </a:t>
            </a:r>
            <a:r>
              <a:rPr lang="es-AR" dirty="0">
                <a:solidFill>
                  <a:srgbClr val="FF0000"/>
                </a:solidFill>
                <a:latin typeface="Arial Black" panose="020B0A04020102020204" pitchFamily="34" charset="0"/>
              </a:rPr>
              <a:t>C++ </a:t>
            </a:r>
            <a:r>
              <a:rPr lang="es-AR" dirty="0"/>
              <a:t>/ P.O.O</a:t>
            </a:r>
            <a:r>
              <a:rPr lang="es-AR" dirty="0" smtClean="0"/>
              <a:t>./</a:t>
            </a:r>
            <a:r>
              <a:rPr lang="es-AR" dirty="0" err="1" smtClean="0"/>
              <a:t>ipc</a:t>
            </a:r>
            <a:endParaRPr lang="es-AR" dirty="0"/>
          </a:p>
        </p:txBody>
      </p:sp>
      <p:cxnSp>
        <p:nvCxnSpPr>
          <p:cNvPr id="18" name="11 Conector angular"/>
          <p:cNvCxnSpPr/>
          <p:nvPr/>
        </p:nvCxnSpPr>
        <p:spPr>
          <a:xfrm rot="10800000" flipV="1">
            <a:off x="3011488" y="3367088"/>
            <a:ext cx="1739900" cy="1708150"/>
          </a:xfrm>
          <a:prstGeom prst="bentConnector3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31 CuadroTexto"/>
          <p:cNvSpPr txBox="1">
            <a:spLocks noChangeArrowheads="1"/>
          </p:cNvSpPr>
          <p:nvPr/>
        </p:nvSpPr>
        <p:spPr bwMode="auto">
          <a:xfrm>
            <a:off x="2771775" y="5075238"/>
            <a:ext cx="1752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36000"/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algn="ctr">
              <a:spcBef>
                <a:spcPct val="0"/>
              </a:spcBef>
              <a:buFontTx/>
              <a:buNone/>
            </a:pPr>
            <a:r>
              <a:rPr lang="es-AR" altLang="es-AR" sz="1000" b="1" dirty="0">
                <a:latin typeface="Arial" panose="020B0604020202020204" pitchFamily="34" charset="0"/>
              </a:rPr>
              <a:t>Comunicación serie</a:t>
            </a:r>
            <a:endParaRPr lang="es-AR" altLang="es-AR" sz="1000" dirty="0">
              <a:latin typeface="Arial" panose="020B0604020202020204" pitchFamily="34" charset="0"/>
            </a:endParaRP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0" t="23750" r="26201" b="24801"/>
          <a:stretch/>
        </p:blipFill>
        <p:spPr>
          <a:xfrm>
            <a:off x="4766135" y="3145785"/>
            <a:ext cx="1787065" cy="2366653"/>
          </a:xfrm>
          <a:prstGeom prst="rect">
            <a:avLst/>
          </a:prstGeom>
        </p:spPr>
      </p:pic>
      <p:sp>
        <p:nvSpPr>
          <p:cNvPr id="21" name="19 Llamada rectangular"/>
          <p:cNvSpPr/>
          <p:nvPr/>
        </p:nvSpPr>
        <p:spPr>
          <a:xfrm>
            <a:off x="6794960" y="4010024"/>
            <a:ext cx="2022475" cy="1090613"/>
          </a:xfrm>
          <a:prstGeom prst="wedgeRectCallout">
            <a:avLst>
              <a:gd name="adj1" fmla="val -75722"/>
              <a:gd name="adj2" fmla="val 390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s-AR" b="1" dirty="0" smtClean="0">
                <a:solidFill>
                  <a:srgbClr val="FF0000"/>
                </a:solidFill>
              </a:rPr>
              <a:t>LPC845</a:t>
            </a:r>
            <a:endParaRPr lang="es-AR" b="1" dirty="0">
              <a:solidFill>
                <a:srgbClr val="FF0000"/>
              </a:solidFill>
            </a:endParaRPr>
          </a:p>
          <a:p>
            <a:pPr algn="ctr" eaLnBrk="0" hangingPunct="0">
              <a:defRPr/>
            </a:pPr>
            <a:r>
              <a:rPr lang="es-AR" dirty="0" err="1" smtClean="0"/>
              <a:t>Sist</a:t>
            </a:r>
            <a:r>
              <a:rPr lang="es-AR" dirty="0" smtClean="0"/>
              <a:t>. Embebido</a:t>
            </a:r>
            <a:r>
              <a:rPr lang="es-AR" dirty="0"/>
              <a:t>.</a:t>
            </a:r>
          </a:p>
          <a:p>
            <a:pPr algn="ctr" eaLnBrk="0" hangingPunct="0">
              <a:defRPr/>
            </a:pPr>
            <a:r>
              <a:rPr lang="es-AR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</a:p>
        </p:txBody>
      </p:sp>
      <p:sp>
        <p:nvSpPr>
          <p:cNvPr id="22" name="18 Llamada rectangular"/>
          <p:cNvSpPr/>
          <p:nvPr/>
        </p:nvSpPr>
        <p:spPr>
          <a:xfrm>
            <a:off x="6794960" y="2257425"/>
            <a:ext cx="2020887" cy="1430338"/>
          </a:xfrm>
          <a:prstGeom prst="wedgeRectCallout">
            <a:avLst>
              <a:gd name="adj1" fmla="val -71064"/>
              <a:gd name="adj2" fmla="val 317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s-AR" b="1" dirty="0" smtClean="0">
                <a:solidFill>
                  <a:srgbClr val="FF0000"/>
                </a:solidFill>
              </a:rPr>
              <a:t>INFOTRONIC </a:t>
            </a:r>
            <a:r>
              <a:rPr lang="es-AR" b="1" u="sng" dirty="0" smtClean="0">
                <a:solidFill>
                  <a:srgbClr val="FFC000"/>
                </a:solidFill>
              </a:rPr>
              <a:t>2020</a:t>
            </a:r>
            <a:endParaRPr lang="es-AR" b="1" u="sng" dirty="0">
              <a:solidFill>
                <a:srgbClr val="FFC000"/>
              </a:solidFill>
            </a:endParaRPr>
          </a:p>
          <a:p>
            <a:pPr algn="ctr" eaLnBrk="0" hangingPunct="0">
              <a:defRPr/>
            </a:pPr>
            <a:r>
              <a:rPr lang="es-AR" dirty="0"/>
              <a:t>Placa base con </a:t>
            </a:r>
            <a:r>
              <a:rPr lang="es-AR" b="1" dirty="0"/>
              <a:t>periféricos</a:t>
            </a:r>
            <a:r>
              <a:rPr lang="es-AR" dirty="0"/>
              <a:t> donde se inserta el embebido</a:t>
            </a:r>
          </a:p>
        </p:txBody>
      </p:sp>
      <p:sp>
        <p:nvSpPr>
          <p:cNvPr id="23" name="Estrella de 7 puntas 22"/>
          <p:cNvSpPr/>
          <p:nvPr/>
        </p:nvSpPr>
        <p:spPr>
          <a:xfrm rot="20586991">
            <a:off x="3887662" y="2322983"/>
            <a:ext cx="1651559" cy="847903"/>
          </a:xfrm>
          <a:prstGeom prst="star7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bg1"/>
                </a:solidFill>
              </a:rPr>
              <a:t>NUEVA 2021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24" name="7 CuadroTexto"/>
          <p:cNvSpPr txBox="1">
            <a:spLocks noChangeArrowheads="1"/>
          </p:cNvSpPr>
          <p:nvPr/>
        </p:nvSpPr>
        <p:spPr bwMode="auto">
          <a:xfrm>
            <a:off x="1670321" y="1160414"/>
            <a:ext cx="75639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  <a:defRPr/>
            </a:pPr>
            <a:r>
              <a:rPr lang="es-ES" altLang="es-AR" sz="2400" dirty="0" smtClean="0">
                <a:latin typeface="Arial Black" panose="020B0A04020102020204" pitchFamily="34" charset="0"/>
                <a:cs typeface="Times New Roman" pitchFamily="18" charset="0"/>
              </a:rPr>
              <a:t>Kit</a:t>
            </a:r>
            <a:r>
              <a:rPr lang="es-ES" altLang="es-AR" sz="2800" b="1" dirty="0" smtClean="0">
                <a:latin typeface="Arial Black" panose="020B0A04020102020204" pitchFamily="34" charset="0"/>
                <a:cs typeface="Times New Roman" pitchFamily="18" charset="0"/>
              </a:rPr>
              <a:t> </a:t>
            </a:r>
            <a:r>
              <a:rPr lang="es-ES" altLang="es-AR" sz="2400" dirty="0" smtClean="0">
                <a:latin typeface="Arial Black" panose="020B0A04020102020204" pitchFamily="34" charset="0"/>
              </a:rPr>
              <a:t>de desarrollo + INFOTRONIC II</a:t>
            </a:r>
            <a:endParaRPr lang="es-ES" altLang="es-AR" sz="2800" b="1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5" name="7 CuadroTexto"/>
          <p:cNvSpPr txBox="1">
            <a:spLocks noChangeArrowheads="1"/>
          </p:cNvSpPr>
          <p:nvPr/>
        </p:nvSpPr>
        <p:spPr bwMode="auto">
          <a:xfrm>
            <a:off x="2987824" y="289556"/>
            <a:ext cx="63367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  <a:defRPr/>
            </a:pPr>
            <a:r>
              <a:rPr lang="es-ES" altLang="es-AR" sz="2800" b="1" dirty="0" smtClean="0">
                <a:latin typeface="Arial Black" panose="020B0A04020102020204" pitchFamily="34" charset="0"/>
                <a:cs typeface="Times New Roman" pitchFamily="18" charset="0"/>
              </a:rPr>
              <a:t> </a:t>
            </a:r>
            <a:r>
              <a:rPr lang="es-ES" altLang="es-AR" sz="2400" dirty="0" smtClean="0">
                <a:latin typeface="Arial Black" panose="020B0A04020102020204" pitchFamily="34" charset="0"/>
              </a:rPr>
              <a:t>RECURSOS DE APRENDIZAJE</a:t>
            </a:r>
            <a:endParaRPr lang="es-ES" altLang="es-AR" sz="2800" b="1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179512" y="6103972"/>
            <a:ext cx="3835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INFORMATICA II</a:t>
            </a:r>
            <a:endParaRPr lang="es-ES" sz="2400" dirty="0">
              <a:solidFill>
                <a:srgbClr val="00206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378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51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5E02A32-B823-436C-97E0-A9790A37FC8F}" type="slidenum">
              <a:rPr lang="es-ES" altLang="es-AR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s-ES" altLang="es-AR" sz="1200">
              <a:solidFill>
                <a:srgbClr val="898989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79512" y="6103972"/>
            <a:ext cx="3835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INFORMATICA II</a:t>
            </a:r>
            <a:endParaRPr lang="es-ES" sz="2400" dirty="0">
              <a:solidFill>
                <a:srgbClr val="00206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3" name="Imagen 12" descr="Tablero LPC845-BRK 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7" t="30495" r="15882" b="34260"/>
          <a:stretch/>
        </p:blipFill>
        <p:spPr bwMode="auto">
          <a:xfrm rot="16200000">
            <a:off x="-1025810" y="2749894"/>
            <a:ext cx="4676775" cy="13512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19 Llamada rectangular"/>
          <p:cNvSpPr/>
          <p:nvPr/>
        </p:nvSpPr>
        <p:spPr>
          <a:xfrm>
            <a:off x="2625154" y="1177799"/>
            <a:ext cx="6483350" cy="4647957"/>
          </a:xfrm>
          <a:prstGeom prst="wedgeRectCallout">
            <a:avLst>
              <a:gd name="adj1" fmla="val -65930"/>
              <a:gd name="adj2" fmla="val -229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s-AR" b="1" i="1" dirty="0">
                <a:solidFill>
                  <a:schemeClr val="tx1"/>
                </a:solidFill>
              </a:rPr>
              <a:t>Periféricos del embebido desarrollados en la cursada</a:t>
            </a:r>
            <a:endParaRPr lang="es-AR" b="1" dirty="0"/>
          </a:p>
          <a:p>
            <a:pPr marL="285750" indent="-285750" eaLnBrk="0" hangingPunct="0">
              <a:buFont typeface="Wingdings" panose="05000000000000000000" pitchFamily="2" charset="2"/>
              <a:buChar char="Ø"/>
              <a:defRPr/>
            </a:pPr>
            <a:r>
              <a:rPr lang="es-AR" altLang="es-AR" b="1" dirty="0">
                <a:solidFill>
                  <a:srgbClr val="FFFF00"/>
                </a:solidFill>
              </a:rPr>
              <a:t>G.P.I.O:  </a:t>
            </a:r>
            <a:r>
              <a:rPr lang="es-AR" altLang="es-AR" dirty="0"/>
              <a:t>Input / Output General </a:t>
            </a:r>
            <a:r>
              <a:rPr lang="es-AR" altLang="es-AR" dirty="0" err="1"/>
              <a:t>Propouse</a:t>
            </a:r>
            <a:endParaRPr lang="es-AR" altLang="es-AR" dirty="0"/>
          </a:p>
          <a:p>
            <a:pPr marL="285750" indent="-285750" eaLnBrk="0" hangingPunct="0">
              <a:buFont typeface="Wingdings" panose="05000000000000000000" pitchFamily="2" charset="2"/>
              <a:buChar char="Ø"/>
              <a:defRPr/>
            </a:pPr>
            <a:r>
              <a:rPr lang="es-AR" altLang="es-AR" b="1" dirty="0">
                <a:solidFill>
                  <a:srgbClr val="FFFF00"/>
                </a:solidFill>
              </a:rPr>
              <a:t>TIMER /COUNTER:</a:t>
            </a:r>
            <a:r>
              <a:rPr lang="es-AR" altLang="es-AR" dirty="0"/>
              <a:t>      - SYSTICK – </a:t>
            </a:r>
            <a:r>
              <a:rPr lang="es-AR" altLang="es-AR" dirty="0" err="1"/>
              <a:t>System</a:t>
            </a:r>
            <a:r>
              <a:rPr lang="es-AR" altLang="es-AR" dirty="0"/>
              <a:t> </a:t>
            </a:r>
            <a:r>
              <a:rPr lang="es-AR" altLang="es-AR" dirty="0" err="1"/>
              <a:t>Tick</a:t>
            </a:r>
            <a:r>
              <a:rPr lang="es-AR" altLang="es-AR" dirty="0"/>
              <a:t> </a:t>
            </a:r>
            <a:r>
              <a:rPr lang="es-AR" altLang="es-AR" dirty="0" err="1"/>
              <a:t>Timer</a:t>
            </a:r>
            <a:r>
              <a:rPr lang="es-AR" altLang="es-AR" dirty="0"/>
              <a:t> </a:t>
            </a:r>
          </a:p>
          <a:p>
            <a:pPr marL="285750" lvl="1" indent="-285750" eaLnBrk="0" hangingPunct="0">
              <a:buFont typeface="Wingdings" panose="05000000000000000000" pitchFamily="2" charset="2"/>
              <a:buChar char="Ø"/>
              <a:defRPr/>
            </a:pPr>
            <a:r>
              <a:rPr lang="es-AR" altLang="es-AR" b="1" dirty="0" smtClean="0">
                <a:solidFill>
                  <a:srgbClr val="FFFF00"/>
                </a:solidFill>
              </a:rPr>
              <a:t>ADC</a:t>
            </a:r>
            <a:r>
              <a:rPr lang="es-AR" altLang="es-AR" dirty="0" smtClean="0"/>
              <a:t>   </a:t>
            </a:r>
            <a:r>
              <a:rPr lang="es-AR" altLang="es-AR" dirty="0"/>
              <a:t>– </a:t>
            </a:r>
            <a:r>
              <a:rPr lang="es-AR" altLang="es-AR" dirty="0" err="1"/>
              <a:t>Analog</a:t>
            </a:r>
            <a:r>
              <a:rPr lang="es-AR" altLang="es-AR" dirty="0"/>
              <a:t> to Digital </a:t>
            </a:r>
            <a:r>
              <a:rPr lang="es-AR" altLang="es-AR" dirty="0" err="1"/>
              <a:t>Converter</a:t>
            </a:r>
            <a:r>
              <a:rPr lang="es-AR" altLang="es-AR" dirty="0"/>
              <a:t> </a:t>
            </a:r>
          </a:p>
          <a:p>
            <a:pPr marL="285750" indent="-285750" eaLnBrk="0" hangingPunct="0">
              <a:buFont typeface="Wingdings" panose="05000000000000000000" pitchFamily="2" charset="2"/>
              <a:buChar char="Ø"/>
              <a:defRPr/>
            </a:pPr>
            <a:r>
              <a:rPr lang="es-AR" altLang="es-AR" b="1" dirty="0">
                <a:solidFill>
                  <a:srgbClr val="FFFF00"/>
                </a:solidFill>
              </a:rPr>
              <a:t>DAC</a:t>
            </a:r>
            <a:r>
              <a:rPr lang="es-AR" altLang="es-AR" dirty="0"/>
              <a:t>   – Digital to </a:t>
            </a:r>
            <a:r>
              <a:rPr lang="es-AR" altLang="es-AR" dirty="0" err="1"/>
              <a:t>Analog</a:t>
            </a:r>
            <a:r>
              <a:rPr lang="es-AR" altLang="es-AR" dirty="0"/>
              <a:t> </a:t>
            </a:r>
            <a:r>
              <a:rPr lang="es-AR" altLang="es-AR" dirty="0" err="1"/>
              <a:t>Converter</a:t>
            </a:r>
            <a:r>
              <a:rPr lang="es-AR" altLang="es-AR" dirty="0"/>
              <a:t> : </a:t>
            </a:r>
          </a:p>
          <a:p>
            <a:pPr marL="285750" indent="-285750" eaLnBrk="0" hangingPunct="0">
              <a:buFont typeface="Wingdings" panose="05000000000000000000" pitchFamily="2" charset="2"/>
              <a:buChar char="Ø"/>
              <a:defRPr/>
            </a:pPr>
            <a:r>
              <a:rPr lang="es-AR" altLang="es-AR" b="1" dirty="0" err="1">
                <a:solidFill>
                  <a:srgbClr val="FFFF00"/>
                </a:solidFill>
              </a:rPr>
              <a:t>UARTs</a:t>
            </a:r>
            <a:r>
              <a:rPr lang="es-AR" altLang="es-AR" dirty="0"/>
              <a:t> – (Comunicación serie Asincrónica)</a:t>
            </a:r>
          </a:p>
          <a:p>
            <a:pPr marL="285750" indent="-285750" eaLnBrk="0" hangingPunct="0">
              <a:buFont typeface="Wingdings" panose="05000000000000000000" pitchFamily="2" charset="2"/>
              <a:buChar char="Ø"/>
              <a:defRPr/>
            </a:pPr>
            <a:r>
              <a:rPr lang="es-AR" altLang="es-AR" b="1" dirty="0">
                <a:solidFill>
                  <a:srgbClr val="FFFF00"/>
                </a:solidFill>
              </a:rPr>
              <a:t>EINT</a:t>
            </a:r>
            <a:r>
              <a:rPr lang="es-AR" altLang="es-AR" dirty="0"/>
              <a:t>  – </a:t>
            </a:r>
            <a:r>
              <a:rPr lang="es-AR" altLang="es-AR" dirty="0" err="1"/>
              <a:t>External</a:t>
            </a:r>
            <a:r>
              <a:rPr lang="es-AR" altLang="es-AR" dirty="0"/>
              <a:t> </a:t>
            </a:r>
            <a:r>
              <a:rPr lang="es-AR" altLang="es-AR" dirty="0" err="1"/>
              <a:t>Interrupt</a:t>
            </a:r>
            <a:r>
              <a:rPr lang="es-AR" altLang="es-AR" dirty="0"/>
              <a:t> (Interrupción externa)</a:t>
            </a:r>
          </a:p>
          <a:p>
            <a:pPr eaLnBrk="0" hangingPunct="0">
              <a:defRPr/>
            </a:pPr>
            <a:endParaRPr lang="es-AR" altLang="es-AR" sz="1100" dirty="0"/>
          </a:p>
          <a:p>
            <a:pPr algn="ctr" eaLnBrk="0" hangingPunct="0">
              <a:defRPr/>
            </a:pPr>
            <a:r>
              <a:rPr lang="es-AR" b="1" i="1" dirty="0">
                <a:solidFill>
                  <a:schemeClr val="tx1"/>
                </a:solidFill>
              </a:rPr>
              <a:t>Periféricos que  </a:t>
            </a:r>
            <a:r>
              <a:rPr lang="es-AR" b="1" i="1" dirty="0">
                <a:solidFill>
                  <a:srgbClr val="FF0000"/>
                </a:solidFill>
              </a:rPr>
              <a:t>NO</a:t>
            </a:r>
            <a:r>
              <a:rPr lang="es-AR" b="1" i="1" dirty="0">
                <a:solidFill>
                  <a:schemeClr val="tx1"/>
                </a:solidFill>
              </a:rPr>
              <a:t> desarrollados en la cursada (desafíos…?)</a:t>
            </a:r>
            <a:endParaRPr lang="es-AR" b="1" dirty="0"/>
          </a:p>
          <a:p>
            <a:pPr marL="0" lvl="1" eaLnBrk="0" hangingPunct="0">
              <a:defRPr/>
            </a:pPr>
            <a:r>
              <a:rPr lang="es-ES" altLang="es-AR" sz="1600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s-ES" altLang="es-AR" sz="1600" b="1" dirty="0" smtClean="0">
                <a:solidFill>
                  <a:schemeClr val="tx1"/>
                </a:solidFill>
                <a:cs typeface="Times New Roman" pitchFamily="18" charset="0"/>
              </a:rPr>
              <a:t>   RTC</a:t>
            </a:r>
            <a:r>
              <a:rPr lang="es-ES" altLang="es-AR" sz="1600" dirty="0" smtClean="0">
                <a:cs typeface="Times New Roman" pitchFamily="18" charset="0"/>
              </a:rPr>
              <a:t>     </a:t>
            </a:r>
            <a:r>
              <a:rPr lang="es-ES" altLang="es-AR" sz="1600" dirty="0">
                <a:cs typeface="Times New Roman" pitchFamily="18" charset="0"/>
              </a:rPr>
              <a:t>– Real Time </a:t>
            </a:r>
            <a:r>
              <a:rPr lang="es-ES" altLang="es-AR" sz="1600" dirty="0" err="1">
                <a:cs typeface="Times New Roman" pitchFamily="18" charset="0"/>
              </a:rPr>
              <a:t>Clock</a:t>
            </a:r>
            <a:r>
              <a:rPr lang="es-ES" altLang="es-AR" sz="1600" dirty="0">
                <a:cs typeface="Times New Roman" pitchFamily="18" charset="0"/>
              </a:rPr>
              <a:t> (Reloj de tiempo real</a:t>
            </a:r>
            <a:r>
              <a:rPr lang="es-ES" altLang="es-AR" sz="1600" dirty="0" smtClean="0">
                <a:cs typeface="Times New Roman" pitchFamily="18" charset="0"/>
              </a:rPr>
              <a:t>)</a:t>
            </a:r>
            <a:r>
              <a:rPr lang="es-AR" altLang="es-AR" dirty="0"/>
              <a:t> </a:t>
            </a:r>
            <a:endParaRPr lang="es-AR" altLang="es-AR" dirty="0" smtClean="0"/>
          </a:p>
          <a:p>
            <a:pPr marL="0" lvl="1" eaLnBrk="0" hangingPunct="0">
              <a:defRPr/>
            </a:pPr>
            <a:r>
              <a:rPr lang="es-AR" altLang="es-AR" sz="1600" b="1" dirty="0" smtClean="0">
                <a:solidFill>
                  <a:schemeClr val="tx1"/>
                </a:solidFill>
              </a:rPr>
              <a:t>    TIMER/COUNTER</a:t>
            </a:r>
            <a:endParaRPr lang="es-ES" altLang="es-AR" sz="1600" dirty="0">
              <a:solidFill>
                <a:schemeClr val="tx1"/>
              </a:solidFill>
              <a:cs typeface="Times New Roman" pitchFamily="18" charset="0"/>
            </a:endParaRPr>
          </a:p>
          <a:p>
            <a:pPr eaLnBrk="0" hangingPunct="0">
              <a:defRPr/>
            </a:pPr>
            <a:r>
              <a:rPr lang="es-AR" altLang="es-AR" sz="1600" b="1" dirty="0" smtClean="0">
                <a:solidFill>
                  <a:schemeClr val="tx1"/>
                </a:solidFill>
              </a:rPr>
              <a:t>    PWM </a:t>
            </a:r>
            <a:r>
              <a:rPr lang="es-AR" altLang="es-AR" sz="1600" dirty="0" smtClean="0"/>
              <a:t> </a:t>
            </a:r>
            <a:r>
              <a:rPr lang="es-AR" altLang="es-AR" sz="1600" dirty="0"/>
              <a:t>– Pulse </a:t>
            </a:r>
            <a:r>
              <a:rPr lang="es-AR" altLang="es-AR" sz="1600" dirty="0" err="1"/>
              <a:t>Width</a:t>
            </a:r>
            <a:r>
              <a:rPr lang="es-AR" altLang="es-AR" sz="1600" dirty="0"/>
              <a:t> </a:t>
            </a:r>
            <a:r>
              <a:rPr lang="es-AR" altLang="es-AR" sz="1600" dirty="0" err="1"/>
              <a:t>Modulator</a:t>
            </a:r>
            <a:r>
              <a:rPr lang="es-AR" altLang="es-AR" sz="1600" dirty="0"/>
              <a:t> (Modulador de ancho de pulsos)</a:t>
            </a:r>
          </a:p>
          <a:p>
            <a:pPr eaLnBrk="0" hangingPunct="0">
              <a:defRPr/>
            </a:pPr>
            <a:r>
              <a:rPr lang="es-ES" altLang="es-AR" sz="1600" b="1" dirty="0" smtClean="0">
                <a:solidFill>
                  <a:schemeClr val="tx1"/>
                </a:solidFill>
                <a:cs typeface="Times New Roman" pitchFamily="18" charset="0"/>
              </a:rPr>
              <a:t>    I2C</a:t>
            </a:r>
            <a:r>
              <a:rPr lang="es-ES" altLang="es-AR" sz="1600" dirty="0" smtClean="0">
                <a:cs typeface="Times New Roman" pitchFamily="18" charset="0"/>
              </a:rPr>
              <a:t>      </a:t>
            </a:r>
            <a:r>
              <a:rPr lang="es-ES" altLang="es-AR" sz="1600" dirty="0">
                <a:cs typeface="Times New Roman" pitchFamily="18" charset="0"/>
              </a:rPr>
              <a:t>– Inter </a:t>
            </a:r>
            <a:r>
              <a:rPr lang="es-ES" altLang="es-AR" sz="1600" dirty="0" err="1">
                <a:cs typeface="Times New Roman" pitchFamily="18" charset="0"/>
              </a:rPr>
              <a:t>Integrated</a:t>
            </a:r>
            <a:r>
              <a:rPr lang="es-ES" altLang="es-AR" sz="1600" dirty="0">
                <a:cs typeface="Times New Roman" pitchFamily="18" charset="0"/>
              </a:rPr>
              <a:t> </a:t>
            </a:r>
            <a:r>
              <a:rPr lang="es-ES" altLang="es-AR" sz="1600" dirty="0" err="1">
                <a:cs typeface="Times New Roman" pitchFamily="18" charset="0"/>
              </a:rPr>
              <a:t>Circuit</a:t>
            </a:r>
            <a:r>
              <a:rPr lang="es-ES" altLang="es-AR" sz="1600" dirty="0">
                <a:cs typeface="Times New Roman" pitchFamily="18" charset="0"/>
              </a:rPr>
              <a:t> (Comunicación serie)</a:t>
            </a:r>
          </a:p>
          <a:p>
            <a:pPr eaLnBrk="0" hangingPunct="0">
              <a:defRPr/>
            </a:pPr>
            <a:r>
              <a:rPr lang="es-AR" altLang="es-AR" sz="1600" b="1" dirty="0" smtClean="0">
                <a:solidFill>
                  <a:schemeClr val="tx1"/>
                </a:solidFill>
              </a:rPr>
              <a:t>    I2S     </a:t>
            </a:r>
            <a:r>
              <a:rPr lang="es-AR" altLang="es-AR" sz="1600" dirty="0" smtClean="0"/>
              <a:t> </a:t>
            </a:r>
            <a:r>
              <a:rPr lang="es-AR" altLang="es-AR" sz="1600" dirty="0"/>
              <a:t>– Inter </a:t>
            </a:r>
            <a:r>
              <a:rPr lang="es-AR" altLang="es-AR" sz="1600" dirty="0" err="1"/>
              <a:t>Integrated</a:t>
            </a:r>
            <a:r>
              <a:rPr lang="es-AR" altLang="es-AR" sz="1600" dirty="0"/>
              <a:t> </a:t>
            </a:r>
            <a:r>
              <a:rPr lang="es-AR" altLang="es-AR" sz="1600" dirty="0" err="1"/>
              <a:t>Sound</a:t>
            </a:r>
            <a:r>
              <a:rPr lang="es-AR" altLang="es-AR" sz="1600" dirty="0"/>
              <a:t> (Transmisión de audio digital)</a:t>
            </a:r>
          </a:p>
          <a:p>
            <a:pPr eaLnBrk="0" hangingPunct="0">
              <a:defRPr/>
            </a:pPr>
            <a:r>
              <a:rPr lang="es-ES" altLang="es-AR" sz="1600" b="1" dirty="0" smtClean="0">
                <a:solidFill>
                  <a:schemeClr val="tx1"/>
                </a:solidFill>
                <a:cs typeface="Times New Roman" pitchFamily="18" charset="0"/>
              </a:rPr>
              <a:t>    SPI     </a:t>
            </a:r>
            <a:r>
              <a:rPr lang="es-ES" altLang="es-AR" sz="1600" dirty="0" smtClean="0">
                <a:cs typeface="Times New Roman" pitchFamily="18" charset="0"/>
              </a:rPr>
              <a:t> </a:t>
            </a:r>
            <a:r>
              <a:rPr lang="es-ES" altLang="es-AR" sz="1600" dirty="0">
                <a:cs typeface="Times New Roman" pitchFamily="18" charset="0"/>
              </a:rPr>
              <a:t>– Serial </a:t>
            </a:r>
            <a:r>
              <a:rPr lang="es-ES" altLang="es-AR" sz="1600" dirty="0" err="1">
                <a:cs typeface="Times New Roman" pitchFamily="18" charset="0"/>
              </a:rPr>
              <a:t>Pheriperal</a:t>
            </a:r>
            <a:r>
              <a:rPr lang="es-ES" altLang="es-AR" sz="1600" dirty="0">
                <a:cs typeface="Times New Roman" pitchFamily="18" charset="0"/>
              </a:rPr>
              <a:t> Interface (Interfaz para periféricos serie)</a:t>
            </a:r>
          </a:p>
          <a:p>
            <a:pPr eaLnBrk="0" hangingPunct="0">
              <a:defRPr/>
            </a:pPr>
            <a:r>
              <a:rPr lang="es-ES" altLang="es-AR" sz="1600" b="1" dirty="0" smtClean="0">
                <a:solidFill>
                  <a:schemeClr val="tx1"/>
                </a:solidFill>
                <a:cs typeface="Times New Roman" pitchFamily="18" charset="0"/>
              </a:rPr>
              <a:t>    USB</a:t>
            </a:r>
            <a:r>
              <a:rPr lang="es-ES" altLang="es-AR" sz="1600" dirty="0" smtClean="0">
                <a:cs typeface="Times New Roman" pitchFamily="18" charset="0"/>
              </a:rPr>
              <a:t>    </a:t>
            </a:r>
            <a:r>
              <a:rPr lang="es-ES" altLang="es-AR" sz="1600" dirty="0">
                <a:cs typeface="Times New Roman" pitchFamily="18" charset="0"/>
              </a:rPr>
              <a:t>– Universal Serial Bus (Bus serie universal)</a:t>
            </a:r>
          </a:p>
          <a:p>
            <a:pPr eaLnBrk="0" hangingPunct="0">
              <a:defRPr/>
            </a:pPr>
            <a:r>
              <a:rPr lang="es-AR" altLang="es-AR" sz="1600" b="1" dirty="0" smtClean="0">
                <a:solidFill>
                  <a:schemeClr val="tx1"/>
                </a:solidFill>
              </a:rPr>
              <a:t>    CAN</a:t>
            </a:r>
            <a:r>
              <a:rPr lang="es-AR" altLang="es-AR" sz="1600" dirty="0" smtClean="0"/>
              <a:t>   </a:t>
            </a:r>
            <a:r>
              <a:rPr lang="es-AR" altLang="es-AR" sz="1600" dirty="0"/>
              <a:t>– </a:t>
            </a:r>
            <a:r>
              <a:rPr lang="es-AR" altLang="es-AR" sz="1600" dirty="0" err="1"/>
              <a:t>Communication</a:t>
            </a:r>
            <a:r>
              <a:rPr lang="es-AR" altLang="es-AR" sz="1600" dirty="0"/>
              <a:t> </a:t>
            </a:r>
            <a:r>
              <a:rPr lang="es-AR" altLang="es-AR" sz="1600" dirty="0" err="1"/>
              <a:t>Area</a:t>
            </a:r>
            <a:r>
              <a:rPr lang="es-AR" altLang="es-AR" sz="1600" dirty="0"/>
              <a:t> Network </a:t>
            </a:r>
            <a:r>
              <a:rPr lang="es-AR" altLang="es-AR" sz="1600" dirty="0" smtClean="0"/>
              <a:t>-</a:t>
            </a:r>
            <a:r>
              <a:rPr lang="es-AR" altLang="es-AR" sz="1600" b="1" dirty="0" smtClean="0">
                <a:solidFill>
                  <a:schemeClr val="tx1"/>
                </a:solidFill>
              </a:rPr>
              <a:t>    Ethernet - DMA</a:t>
            </a:r>
            <a:endParaRPr lang="es-AR" altLang="es-AR" sz="1600" b="1" dirty="0">
              <a:solidFill>
                <a:schemeClr val="tx1"/>
              </a:solidFill>
            </a:endParaRPr>
          </a:p>
        </p:txBody>
      </p:sp>
      <p:sp>
        <p:nvSpPr>
          <p:cNvPr id="14" name="7 CuadroTexto"/>
          <p:cNvSpPr txBox="1">
            <a:spLocks noChangeArrowheads="1"/>
          </p:cNvSpPr>
          <p:nvPr/>
        </p:nvSpPr>
        <p:spPr bwMode="auto">
          <a:xfrm>
            <a:off x="3203848" y="326962"/>
            <a:ext cx="5904656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  <a:defRPr/>
            </a:pPr>
            <a:r>
              <a:rPr lang="es-ES" altLang="es-AR" sz="2800" b="1" dirty="0" smtClean="0">
                <a:latin typeface="Arial Black" panose="020B0A04020102020204" pitchFamily="34" charset="0"/>
                <a:cs typeface="Times New Roman" pitchFamily="18" charset="0"/>
              </a:rPr>
              <a:t> </a:t>
            </a:r>
            <a:r>
              <a:rPr lang="es-ES" altLang="es-AR" sz="2800" dirty="0" smtClean="0">
                <a:latin typeface="Arial Black" panose="020B0A04020102020204" pitchFamily="34" charset="0"/>
              </a:rPr>
              <a:t>LPC845</a:t>
            </a:r>
            <a:r>
              <a:rPr lang="es-ES" altLang="es-A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 -</a:t>
            </a:r>
            <a:r>
              <a:rPr lang="es-AR" sz="2000" i="1" dirty="0"/>
              <a:t> </a:t>
            </a:r>
            <a:r>
              <a:rPr lang="es-AR" sz="2800" b="1" i="1" dirty="0">
                <a:solidFill>
                  <a:schemeClr val="bg1">
                    <a:lumMod val="50000"/>
                  </a:schemeClr>
                </a:solidFill>
              </a:rPr>
              <a:t>Periféricos del embebido </a:t>
            </a:r>
            <a:endParaRPr lang="es-ES" altLang="es-AR" sz="2800" b="1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99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51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5E02A32-B823-436C-97E0-A9790A37FC8F}" type="slidenum">
              <a:rPr lang="es-ES" altLang="es-AR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s-ES" altLang="es-AR" sz="1200">
              <a:solidFill>
                <a:srgbClr val="898989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79512" y="6103972"/>
            <a:ext cx="3835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INFORMATICA II</a:t>
            </a:r>
            <a:endParaRPr lang="es-ES" sz="2400" dirty="0">
              <a:solidFill>
                <a:srgbClr val="00206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3" name="Imagen 12" descr="Tablero LPC845-BRK 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7" t="30495" r="15882" b="34260"/>
          <a:stretch/>
        </p:blipFill>
        <p:spPr bwMode="auto">
          <a:xfrm rot="16200000">
            <a:off x="1155021" y="2867947"/>
            <a:ext cx="4408161" cy="127366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7 CuadroTexto"/>
          <p:cNvSpPr txBox="1">
            <a:spLocks noChangeArrowheads="1"/>
          </p:cNvSpPr>
          <p:nvPr/>
        </p:nvSpPr>
        <p:spPr bwMode="auto">
          <a:xfrm>
            <a:off x="3203848" y="326962"/>
            <a:ext cx="5904656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  <a:defRPr/>
            </a:pPr>
            <a:r>
              <a:rPr lang="es-ES" altLang="es-AR" sz="2800" b="1" dirty="0" smtClean="0">
                <a:latin typeface="Arial Black" panose="020B0A04020102020204" pitchFamily="34" charset="0"/>
                <a:cs typeface="Times New Roman" pitchFamily="18" charset="0"/>
              </a:rPr>
              <a:t> </a:t>
            </a:r>
            <a:r>
              <a:rPr lang="es-ES" altLang="es-AR" sz="2800" dirty="0" smtClean="0">
                <a:latin typeface="Arial Black" panose="020B0A04020102020204" pitchFamily="34" charset="0"/>
              </a:rPr>
              <a:t>LPC845</a:t>
            </a:r>
            <a:r>
              <a:rPr lang="es-ES" altLang="es-A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 –</a:t>
            </a:r>
            <a:r>
              <a:rPr lang="es-AR" sz="2000" i="1" dirty="0" smtClean="0"/>
              <a:t> </a:t>
            </a:r>
            <a:r>
              <a:rPr lang="es-AR" sz="2800" b="1" i="1" dirty="0" smtClean="0">
                <a:solidFill>
                  <a:schemeClr val="bg1">
                    <a:lumMod val="50000"/>
                  </a:schemeClr>
                </a:solidFill>
              </a:rPr>
              <a:t>Kit de desarrollo</a:t>
            </a:r>
            <a:endParaRPr lang="es-ES" altLang="es-AR" sz="2800" b="1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Imagen 9" descr="Placa de conexión LPC845 para MCU de la familia LPC84x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317" y="1278338"/>
            <a:ext cx="4602155" cy="448686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19 Llamada rectangular"/>
          <p:cNvSpPr/>
          <p:nvPr/>
        </p:nvSpPr>
        <p:spPr>
          <a:xfrm>
            <a:off x="320898" y="1300700"/>
            <a:ext cx="1874838" cy="4284209"/>
          </a:xfrm>
          <a:prstGeom prst="wedgeRectCallout">
            <a:avLst>
              <a:gd name="adj1" fmla="val 60466"/>
              <a:gd name="adj2" fmla="val -35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s-AR" b="1" i="1" dirty="0">
                <a:solidFill>
                  <a:schemeClr val="tx1"/>
                </a:solidFill>
              </a:rPr>
              <a:t>Periféricos del </a:t>
            </a:r>
            <a:r>
              <a:rPr lang="es-AR" b="1" i="1" dirty="0" err="1" smtClean="0">
                <a:solidFill>
                  <a:schemeClr val="tx1"/>
                </a:solidFill>
              </a:rPr>
              <a:t>Stick</a:t>
            </a:r>
            <a:r>
              <a:rPr lang="es-AR" b="1" i="1" dirty="0" smtClean="0">
                <a:solidFill>
                  <a:schemeClr val="tx1"/>
                </a:solidFill>
              </a:rPr>
              <a:t> </a:t>
            </a:r>
            <a:endParaRPr lang="es-AR" b="1" dirty="0"/>
          </a:p>
          <a:p>
            <a:pPr marL="285750" indent="-285750" eaLnBrk="0" hangingPunct="0">
              <a:buFont typeface="Arial" panose="020B0604020202020204" pitchFamily="34" charset="0"/>
              <a:buChar char="•"/>
              <a:defRPr/>
            </a:pPr>
            <a:r>
              <a:rPr lang="es-ES" dirty="0"/>
              <a:t>puerto VCOM y depuración CMSIS-DAP </a:t>
            </a:r>
            <a:r>
              <a:rPr lang="es-ES" dirty="0" smtClean="0"/>
              <a:t>integrado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  <a:defRPr/>
            </a:pPr>
            <a:r>
              <a:rPr lang="es-ES" dirty="0" smtClean="0"/>
              <a:t>LED RGB</a:t>
            </a:r>
            <a:r>
              <a:rPr lang="es-ES" dirty="0"/>
              <a:t>, </a:t>
            </a:r>
            <a:endParaRPr lang="es-ES" dirty="0" smtClean="0"/>
          </a:p>
          <a:p>
            <a:pPr marL="285750" indent="-285750" eaLnBrk="0" hangingPunct="0">
              <a:buFont typeface="Arial" panose="020B0604020202020204" pitchFamily="34" charset="0"/>
              <a:buChar char="•"/>
              <a:defRPr/>
            </a:pPr>
            <a:r>
              <a:rPr lang="es-ES" dirty="0" smtClean="0"/>
              <a:t>botón </a:t>
            </a:r>
            <a:r>
              <a:rPr lang="es-ES" dirty="0"/>
              <a:t>táctil capacitivo, </a:t>
            </a:r>
            <a:endParaRPr lang="es-ES" dirty="0" smtClean="0"/>
          </a:p>
          <a:p>
            <a:pPr marL="285750" indent="-285750" eaLnBrk="0" hangingPunct="0">
              <a:buFont typeface="Arial" panose="020B0604020202020204" pitchFamily="34" charset="0"/>
              <a:buChar char="•"/>
              <a:defRPr/>
            </a:pPr>
            <a:r>
              <a:rPr lang="es-ES" dirty="0" smtClean="0"/>
              <a:t>potenciómetro </a:t>
            </a:r>
            <a:r>
              <a:rPr lang="es-ES" dirty="0"/>
              <a:t>de </a:t>
            </a:r>
            <a:r>
              <a:rPr lang="es-ES" dirty="0" smtClean="0"/>
              <a:t>usuario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  <a:defRPr/>
            </a:pPr>
            <a:r>
              <a:rPr lang="es-ES" altLang="es-AR" dirty="0" err="1" smtClean="0">
                <a:solidFill>
                  <a:schemeClr val="bg1"/>
                </a:solidFill>
              </a:rPr>
              <a:t>Tact</a:t>
            </a:r>
            <a:r>
              <a:rPr lang="es-ES" altLang="es-AR" dirty="0" smtClean="0">
                <a:solidFill>
                  <a:schemeClr val="bg1"/>
                </a:solidFill>
              </a:rPr>
              <a:t> </a:t>
            </a:r>
            <a:r>
              <a:rPr lang="es-ES" altLang="es-AR" dirty="0" err="1" smtClean="0">
                <a:solidFill>
                  <a:schemeClr val="bg1"/>
                </a:solidFill>
              </a:rPr>
              <a:t>switch</a:t>
            </a:r>
            <a:endParaRPr lang="es-AR" altLang="es-A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45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51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5E02A32-B823-436C-97E0-A9790A37FC8F}" type="slidenum">
              <a:rPr lang="es-ES" altLang="es-AR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s-ES" altLang="es-AR" sz="1200">
              <a:solidFill>
                <a:srgbClr val="898989"/>
              </a:solidFill>
            </a:endParaRPr>
          </a:p>
        </p:txBody>
      </p:sp>
      <p:sp>
        <p:nvSpPr>
          <p:cNvPr id="9" name="AutoShape 22" descr="Resultado de imagen para pc"/>
          <p:cNvSpPr>
            <a:spLocks noChangeAspect="1" noChangeArrowheads="1"/>
          </p:cNvSpPr>
          <p:nvPr/>
        </p:nvSpPr>
        <p:spPr bwMode="auto">
          <a:xfrm>
            <a:off x="4278313" y="43767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AR" altLang="es-AR" sz="1800">
              <a:latin typeface="Arial" panose="020B0604020202020204" pitchFamily="34" charset="0"/>
            </a:endParaRPr>
          </a:p>
        </p:txBody>
      </p:sp>
      <p:sp>
        <p:nvSpPr>
          <p:cNvPr id="12" name="AutoShape 24" descr="Resultado de imagen para pc"/>
          <p:cNvSpPr>
            <a:spLocks noChangeAspect="1" noChangeArrowheads="1"/>
          </p:cNvSpPr>
          <p:nvPr/>
        </p:nvSpPr>
        <p:spPr bwMode="auto">
          <a:xfrm>
            <a:off x="4278313" y="43767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AR" altLang="es-AR" sz="1800">
              <a:latin typeface="Arial" panose="020B0604020202020204" pitchFamily="34" charset="0"/>
            </a:endParaRPr>
          </a:p>
        </p:txBody>
      </p:sp>
      <p:sp>
        <p:nvSpPr>
          <p:cNvPr id="13" name="2 CuadroTexto"/>
          <p:cNvSpPr txBox="1">
            <a:spLocks noChangeArrowheads="1"/>
          </p:cNvSpPr>
          <p:nvPr/>
        </p:nvSpPr>
        <p:spPr bwMode="auto">
          <a:xfrm>
            <a:off x="2555875" y="4787900"/>
            <a:ext cx="2147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AR" altLang="es-AR" sz="1800">
              <a:latin typeface="Arial" panose="020B0604020202020204" pitchFamily="34" charset="0"/>
            </a:endParaRPr>
          </a:p>
        </p:txBody>
      </p:sp>
      <p:sp>
        <p:nvSpPr>
          <p:cNvPr id="25" name="7 CuadroTexto"/>
          <p:cNvSpPr txBox="1">
            <a:spLocks noChangeArrowheads="1"/>
          </p:cNvSpPr>
          <p:nvPr/>
        </p:nvSpPr>
        <p:spPr bwMode="auto">
          <a:xfrm>
            <a:off x="3808385" y="241277"/>
            <a:ext cx="468052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r>
              <a:rPr lang="es-ES" altLang="es-AR" sz="2800" b="1" dirty="0" smtClean="0">
                <a:latin typeface="Arial Black" panose="020B0A04020102020204" pitchFamily="34" charset="0"/>
                <a:cs typeface="Times New Roman" pitchFamily="18" charset="0"/>
              </a:rPr>
              <a:t> </a:t>
            </a:r>
            <a:r>
              <a:rPr lang="es-ES" altLang="es-AR" sz="3600" dirty="0">
                <a:solidFill>
                  <a:schemeClr val="bg1"/>
                </a:solidFill>
                <a:latin typeface="Arial Black" panose="020B0A04020102020204" pitchFamily="34" charset="0"/>
              </a:rPr>
              <a:t>INFOTRONIC II</a:t>
            </a:r>
            <a:endParaRPr lang="es-ES" altLang="es-AR" sz="4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>
              <a:spcBef>
                <a:spcPct val="0"/>
              </a:spcBef>
              <a:buFont typeface="Arial" pitchFamily="34" charset="0"/>
              <a:buNone/>
              <a:defRPr/>
            </a:pPr>
            <a:endParaRPr lang="es-ES" altLang="es-AR" sz="2800" b="1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179512" y="6103972"/>
            <a:ext cx="3835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INFORMATICA II</a:t>
            </a:r>
            <a:endParaRPr lang="es-ES" sz="2400" dirty="0">
              <a:solidFill>
                <a:srgbClr val="00206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l="19007" t="21454" r="5726" b="8657"/>
          <a:stretch/>
        </p:blipFill>
        <p:spPr>
          <a:xfrm>
            <a:off x="107504" y="1133245"/>
            <a:ext cx="9003747" cy="4700485"/>
          </a:xfrm>
          <a:prstGeom prst="rect">
            <a:avLst/>
          </a:prstGeom>
        </p:spPr>
      </p:pic>
      <p:sp>
        <p:nvSpPr>
          <p:cNvPr id="24" name="7 CuadroTexto"/>
          <p:cNvSpPr txBox="1">
            <a:spLocks noChangeArrowheads="1"/>
          </p:cNvSpPr>
          <p:nvPr/>
        </p:nvSpPr>
        <p:spPr bwMode="auto">
          <a:xfrm>
            <a:off x="492237" y="1291186"/>
            <a:ext cx="30334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  <a:defRPr/>
            </a:pPr>
            <a:r>
              <a:rPr lang="es-ES" altLang="es-AR" sz="2400" dirty="0" smtClean="0">
                <a:latin typeface="Arial Black" panose="020B0A04020102020204" pitchFamily="34" charset="0"/>
              </a:rPr>
              <a:t>Conector </a:t>
            </a:r>
            <a:r>
              <a:rPr lang="es-ES" altLang="es-AR" sz="2400" dirty="0" err="1" smtClean="0">
                <a:latin typeface="Arial Black" panose="020B0A04020102020204" pitchFamily="34" charset="0"/>
              </a:rPr>
              <a:t>stick</a:t>
            </a:r>
            <a:endParaRPr lang="es-ES" altLang="es-AR" sz="2800" b="1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19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51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5E02A32-B823-436C-97E0-A9790A37FC8F}" type="slidenum">
              <a:rPr lang="es-ES" altLang="es-AR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s-ES" altLang="es-AR" sz="1200">
              <a:solidFill>
                <a:srgbClr val="898989"/>
              </a:solidFill>
            </a:endParaRPr>
          </a:p>
        </p:txBody>
      </p:sp>
      <p:sp>
        <p:nvSpPr>
          <p:cNvPr id="9" name="AutoShape 22" descr="Resultado de imagen para pc"/>
          <p:cNvSpPr>
            <a:spLocks noChangeAspect="1" noChangeArrowheads="1"/>
          </p:cNvSpPr>
          <p:nvPr/>
        </p:nvSpPr>
        <p:spPr bwMode="auto">
          <a:xfrm>
            <a:off x="4278313" y="43767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AR" altLang="es-AR" sz="1800">
              <a:latin typeface="Arial" panose="020B0604020202020204" pitchFamily="34" charset="0"/>
            </a:endParaRPr>
          </a:p>
        </p:txBody>
      </p:sp>
      <p:sp>
        <p:nvSpPr>
          <p:cNvPr id="12" name="AutoShape 24" descr="Resultado de imagen para pc"/>
          <p:cNvSpPr>
            <a:spLocks noChangeAspect="1" noChangeArrowheads="1"/>
          </p:cNvSpPr>
          <p:nvPr/>
        </p:nvSpPr>
        <p:spPr bwMode="auto">
          <a:xfrm>
            <a:off x="4278313" y="43767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AR" altLang="es-AR" sz="1800">
              <a:latin typeface="Arial" panose="020B0604020202020204" pitchFamily="34" charset="0"/>
            </a:endParaRPr>
          </a:p>
        </p:txBody>
      </p:sp>
      <p:sp>
        <p:nvSpPr>
          <p:cNvPr id="13" name="2 CuadroTexto"/>
          <p:cNvSpPr txBox="1">
            <a:spLocks noChangeArrowheads="1"/>
          </p:cNvSpPr>
          <p:nvPr/>
        </p:nvSpPr>
        <p:spPr bwMode="auto">
          <a:xfrm>
            <a:off x="2555875" y="4787900"/>
            <a:ext cx="2147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AR" altLang="es-AR" sz="1800">
              <a:latin typeface="Arial" panose="020B0604020202020204" pitchFamily="34" charset="0"/>
            </a:endParaRPr>
          </a:p>
        </p:txBody>
      </p:sp>
      <p:sp>
        <p:nvSpPr>
          <p:cNvPr id="24" name="7 CuadroTexto"/>
          <p:cNvSpPr txBox="1">
            <a:spLocks noChangeArrowheads="1"/>
          </p:cNvSpPr>
          <p:nvPr/>
        </p:nvSpPr>
        <p:spPr bwMode="auto">
          <a:xfrm>
            <a:off x="0" y="1295464"/>
            <a:ext cx="5173915" cy="544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  <a:defRPr/>
            </a:pPr>
            <a:r>
              <a:rPr lang="es-ES" altLang="es-AR" sz="2400" dirty="0" err="1" smtClean="0">
                <a:latin typeface="Arial Black" panose="020B0A04020102020204" pitchFamily="34" charset="0"/>
              </a:rPr>
              <a:t>Perisféricos</a:t>
            </a:r>
            <a:r>
              <a:rPr lang="es-ES" altLang="es-AR" sz="2400" dirty="0" smtClean="0">
                <a:latin typeface="Arial Black" panose="020B0A04020102020204" pitchFamily="34" charset="0"/>
              </a:rPr>
              <a:t> y conectividad</a:t>
            </a:r>
          </a:p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r>
              <a:rPr lang="es-ES" altLang="es-AR" sz="2000" b="1" dirty="0" smtClean="0">
                <a:latin typeface="+mn-lt"/>
              </a:rPr>
              <a:t>GPIO</a:t>
            </a:r>
            <a:r>
              <a:rPr lang="es-ES" altLang="es-AR" sz="20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:  4 salidas (CN6)</a:t>
            </a:r>
          </a:p>
          <a:p>
            <a:pPr>
              <a:spcBef>
                <a:spcPct val="0"/>
              </a:spcBef>
              <a:buFont typeface="Arial" pitchFamily="34" charset="0"/>
              <a:buNone/>
              <a:defRPr/>
            </a:pPr>
            <a:r>
              <a:rPr lang="es-ES" altLang="es-AR" sz="20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altLang="es-AR" sz="20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                 2 Entradas (CN10) asociado a:  	</a:t>
            </a:r>
          </a:p>
          <a:p>
            <a:pPr>
              <a:spcBef>
                <a:spcPct val="0"/>
              </a:spcBef>
              <a:buFont typeface="Arial" pitchFamily="34" charset="0"/>
              <a:buNone/>
              <a:defRPr/>
            </a:pPr>
            <a:r>
              <a:rPr lang="es-ES" altLang="es-AR" sz="20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	</a:t>
            </a:r>
            <a:r>
              <a:rPr lang="es-ES" altLang="es-AR" sz="20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     - sensor óptico (CN5) </a:t>
            </a:r>
          </a:p>
          <a:p>
            <a:pPr>
              <a:spcBef>
                <a:spcPct val="0"/>
              </a:spcBef>
              <a:buFont typeface="Arial" pitchFamily="34" charset="0"/>
              <a:buNone/>
              <a:defRPr/>
            </a:pPr>
            <a:r>
              <a:rPr lang="es-ES" altLang="es-AR" sz="20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altLang="es-AR" sz="20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                    - fin de carrera (uSW1)</a:t>
            </a:r>
          </a:p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r>
              <a:rPr lang="es-ES" altLang="es-AR" sz="2000" b="1" dirty="0" smtClean="0">
                <a:latin typeface="+mn-lt"/>
              </a:rPr>
              <a:t>ENTRADA/SALIDA ANALÓGICA</a:t>
            </a:r>
            <a:r>
              <a:rPr lang="es-ES" altLang="es-AR" sz="20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: (CN8/CN11)</a:t>
            </a:r>
          </a:p>
          <a:p>
            <a:pPr>
              <a:spcBef>
                <a:spcPct val="0"/>
              </a:spcBef>
              <a:buFont typeface="Arial" pitchFamily="34" charset="0"/>
              <a:buNone/>
              <a:defRPr/>
            </a:pPr>
            <a:r>
              <a:rPr lang="es-ES" altLang="es-AR" sz="20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	</a:t>
            </a:r>
            <a:r>
              <a:rPr lang="es-ES" altLang="es-AR" sz="20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- ADC: Asociada </a:t>
            </a:r>
            <a:r>
              <a:rPr lang="es-ES" altLang="es-AR" sz="2000" b="1" dirty="0" smtClean="0">
                <a:latin typeface="+mn-lt"/>
              </a:rPr>
              <a:t>Termistor</a:t>
            </a:r>
            <a:r>
              <a:rPr lang="es-ES" altLang="es-AR" sz="20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Ain0</a:t>
            </a:r>
          </a:p>
          <a:p>
            <a:pPr>
              <a:spcBef>
                <a:spcPct val="0"/>
              </a:spcBef>
              <a:buFont typeface="Arial" pitchFamily="34" charset="0"/>
              <a:buNone/>
              <a:defRPr/>
            </a:pPr>
            <a:r>
              <a:rPr lang="es-ES" altLang="es-AR" sz="20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	- DAC: Asociado a </a:t>
            </a:r>
            <a:r>
              <a:rPr lang="es-ES" altLang="es-AR" sz="2000" b="1" dirty="0" err="1" smtClean="0">
                <a:latin typeface="+mn-lt"/>
              </a:rPr>
              <a:t>Buzzer</a:t>
            </a:r>
            <a:r>
              <a:rPr lang="es-ES" altLang="es-AR" sz="20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altLang="es-AR" sz="2000" b="1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Aout</a:t>
            </a:r>
            <a:endParaRPr lang="es-ES" altLang="es-AR" sz="2000" b="1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r>
              <a:rPr lang="es-ES" altLang="es-AR" sz="2000" b="1" dirty="0" smtClean="0">
                <a:latin typeface="+mn-lt"/>
              </a:rPr>
              <a:t>Teclado Matricial </a:t>
            </a:r>
            <a:r>
              <a:rPr lang="es-ES" altLang="es-AR" sz="20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3x2</a:t>
            </a:r>
          </a:p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r>
              <a:rPr lang="es-ES" altLang="es-AR" sz="2000" b="1" dirty="0" err="1" smtClean="0">
                <a:latin typeface="+mn-lt"/>
              </a:rPr>
              <a:t>Display</a:t>
            </a:r>
            <a:r>
              <a:rPr lang="es-ES" altLang="es-AR" sz="2000" b="1" dirty="0" smtClean="0">
                <a:latin typeface="+mn-lt"/>
              </a:rPr>
              <a:t> de 6 dígitos – 7 segmentos</a:t>
            </a:r>
          </a:p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r>
              <a:rPr lang="es-ES" altLang="es-AR" sz="2000" b="1" dirty="0" err="1" smtClean="0">
                <a:latin typeface="Arial" panose="020B0604020202020204" pitchFamily="34" charset="0"/>
              </a:rPr>
              <a:t>Display</a:t>
            </a:r>
            <a:r>
              <a:rPr lang="es-ES" altLang="es-AR" sz="2000" b="1" dirty="0" smtClean="0">
                <a:latin typeface="Arial" panose="020B0604020202020204" pitchFamily="34" charset="0"/>
              </a:rPr>
              <a:t> LCD 2x </a:t>
            </a:r>
            <a:r>
              <a:rPr lang="es-ES" altLang="es-AR" sz="2000" b="1" dirty="0">
                <a:latin typeface="Arial" panose="020B0604020202020204" pitchFamily="34" charset="0"/>
              </a:rPr>
              <a:t>16 </a:t>
            </a:r>
            <a:r>
              <a:rPr lang="es-ES" altLang="es-AR" sz="2000" b="1" dirty="0" smtClean="0">
                <a:latin typeface="Arial" panose="020B0604020202020204" pitchFamily="34" charset="0"/>
              </a:rPr>
              <a:t>c/</a:t>
            </a:r>
            <a:r>
              <a:rPr lang="es-ES" altLang="es-AR" sz="2000" b="1" dirty="0" err="1" smtClean="0">
                <a:latin typeface="Arial" panose="020B0604020202020204" pitchFamily="34" charset="0"/>
              </a:rPr>
              <a:t>backlight</a:t>
            </a:r>
            <a:endParaRPr lang="es-ES" altLang="es-AR" sz="2000" b="1" dirty="0" smtClean="0">
              <a:latin typeface="Arial" panose="020B0604020202020204" pitchFamily="34" charset="0"/>
            </a:endParaRPr>
          </a:p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r>
              <a:rPr lang="es-ES" altLang="es-AR" sz="2000" b="1" dirty="0" smtClean="0">
                <a:latin typeface="Arial" panose="020B0604020202020204" pitchFamily="34" charset="0"/>
              </a:rPr>
              <a:t>Pines seleccionables en:</a:t>
            </a:r>
          </a:p>
          <a:p>
            <a:pPr marL="1085850" lvl="1" indent="-342900">
              <a:spcBef>
                <a:spcPct val="0"/>
              </a:spcBef>
              <a:buFont typeface="Wingdings" panose="05000000000000000000" pitchFamily="2" charset="2"/>
              <a:buChar char="q"/>
              <a:defRPr/>
            </a:pPr>
            <a:r>
              <a:rPr lang="es-ES" altLang="es-AR" sz="1800" b="1" dirty="0" smtClean="0">
                <a:latin typeface="Arial" panose="020B0604020202020204" pitchFamily="34" charset="0"/>
              </a:rPr>
              <a:t>Conector (CN4) (CN3) </a:t>
            </a:r>
            <a:r>
              <a:rPr lang="es-ES" altLang="es-AR" sz="1800" dirty="0" smtClean="0">
                <a:latin typeface="Arial" panose="020B0604020202020204" pitchFamily="34" charset="0"/>
              </a:rPr>
              <a:t>disponible para conexión serie (UART) para módulo inteligente </a:t>
            </a:r>
            <a:r>
              <a:rPr lang="es-ES" altLang="es-AR" sz="1200" dirty="0" smtClean="0">
                <a:latin typeface="Arial" panose="020B0604020202020204" pitchFamily="34" charset="0"/>
              </a:rPr>
              <a:t>(Bluetooth, </a:t>
            </a:r>
            <a:r>
              <a:rPr lang="es-ES" altLang="es-AR" sz="1200" dirty="0" err="1" smtClean="0">
                <a:latin typeface="Arial" panose="020B0604020202020204" pitchFamily="34" charset="0"/>
              </a:rPr>
              <a:t>wi</a:t>
            </a:r>
            <a:r>
              <a:rPr lang="es-ES" altLang="es-AR" sz="1200" dirty="0" smtClean="0">
                <a:latin typeface="Arial" panose="020B0604020202020204" pitchFamily="34" charset="0"/>
              </a:rPr>
              <a:t>-fi esp8266) </a:t>
            </a:r>
          </a:p>
          <a:p>
            <a:pPr lvl="1" indent="0">
              <a:spcBef>
                <a:spcPct val="0"/>
              </a:spcBef>
              <a:buNone/>
              <a:defRPr/>
            </a:pPr>
            <a:r>
              <a:rPr lang="es-ES" altLang="es-AR" sz="1200" dirty="0" smtClean="0">
                <a:latin typeface="Arial" panose="020B0604020202020204" pitchFamily="34" charset="0"/>
              </a:rPr>
              <a:t> </a:t>
            </a:r>
          </a:p>
          <a:p>
            <a:pPr marL="1085850" lvl="1" indent="-342900">
              <a:spcBef>
                <a:spcPct val="0"/>
              </a:spcBef>
              <a:buFont typeface="Wingdings" panose="05000000000000000000" pitchFamily="2" charset="2"/>
              <a:buChar char="q"/>
              <a:defRPr/>
            </a:pPr>
            <a:r>
              <a:rPr lang="es-ES" altLang="es-AR" sz="1800" dirty="0" smtClean="0">
                <a:latin typeface="Arial" panose="020B0604020202020204" pitchFamily="34" charset="0"/>
              </a:rPr>
              <a:t>Bornera (BR1) - Comunicación Rs485</a:t>
            </a:r>
            <a:endParaRPr lang="es-ES" altLang="es-AR" sz="2000" b="1" dirty="0">
              <a:latin typeface="Arial" panose="020B0604020202020204" pitchFamily="34" charset="0"/>
            </a:endParaRPr>
          </a:p>
          <a:p>
            <a:pPr marL="1085850" lvl="1" indent="-342900">
              <a:spcBef>
                <a:spcPct val="0"/>
              </a:spcBef>
              <a:buFont typeface="Wingdings" panose="05000000000000000000" pitchFamily="2" charset="2"/>
              <a:buChar char="q"/>
              <a:defRPr/>
            </a:pPr>
            <a:r>
              <a:rPr lang="es-ES" altLang="es-AR" sz="2000" b="1" dirty="0" err="1" smtClean="0">
                <a:latin typeface="Arial" panose="020B0604020202020204" pitchFamily="34" charset="0"/>
              </a:rPr>
              <a:t>Header</a:t>
            </a:r>
            <a:r>
              <a:rPr lang="es-ES" altLang="es-AR" sz="2000" b="1" dirty="0" smtClean="0">
                <a:latin typeface="Arial" panose="020B0604020202020204" pitchFamily="34" charset="0"/>
              </a:rPr>
              <a:t> CN9 – 4 pines free</a:t>
            </a:r>
            <a:endParaRPr lang="es-ES" altLang="es-AR" sz="1800" dirty="0">
              <a:latin typeface="Arial" panose="020B0604020202020204" pitchFamily="34" charset="0"/>
            </a:endParaRPr>
          </a:p>
        </p:txBody>
      </p:sp>
      <p:sp>
        <p:nvSpPr>
          <p:cNvPr id="25" name="7 CuadroTexto"/>
          <p:cNvSpPr txBox="1">
            <a:spLocks noChangeArrowheads="1"/>
          </p:cNvSpPr>
          <p:nvPr/>
        </p:nvSpPr>
        <p:spPr bwMode="auto">
          <a:xfrm>
            <a:off x="2987824" y="289556"/>
            <a:ext cx="633670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r>
              <a:rPr lang="es-ES" altLang="es-AR" sz="2800" b="1" dirty="0" smtClean="0">
                <a:latin typeface="Arial Black" panose="020B0A04020102020204" pitchFamily="34" charset="0"/>
                <a:cs typeface="Times New Roman" pitchFamily="18" charset="0"/>
              </a:rPr>
              <a:t> </a:t>
            </a:r>
            <a:r>
              <a:rPr lang="es-ES" altLang="es-AR" sz="2800" dirty="0">
                <a:solidFill>
                  <a:schemeClr val="bg1"/>
                </a:solidFill>
                <a:latin typeface="Arial Black" panose="020B0A04020102020204" pitchFamily="34" charset="0"/>
              </a:rPr>
              <a:t>INFOTRONIC II</a:t>
            </a:r>
            <a:endParaRPr lang="es-ES" altLang="es-AR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>
              <a:spcBef>
                <a:spcPct val="0"/>
              </a:spcBef>
              <a:buFont typeface="Arial" pitchFamily="34" charset="0"/>
              <a:buNone/>
              <a:defRPr/>
            </a:pPr>
            <a:endParaRPr lang="es-ES" altLang="es-AR" sz="2800" b="1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40590" t="18015" r="27310" b="6688"/>
          <a:stretch/>
        </p:blipFill>
        <p:spPr>
          <a:xfrm>
            <a:off x="5173915" y="1451001"/>
            <a:ext cx="3574549" cy="471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1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51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5E02A32-B823-436C-97E0-A9790A37FC8F}" type="slidenum">
              <a:rPr lang="es-ES" altLang="es-AR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s-ES" altLang="es-AR" sz="1200">
              <a:solidFill>
                <a:srgbClr val="898989"/>
              </a:solidFill>
            </a:endParaRPr>
          </a:p>
        </p:txBody>
      </p:sp>
      <p:sp>
        <p:nvSpPr>
          <p:cNvPr id="9" name="AutoShape 22" descr="Resultado de imagen para pc"/>
          <p:cNvSpPr>
            <a:spLocks noChangeAspect="1" noChangeArrowheads="1"/>
          </p:cNvSpPr>
          <p:nvPr/>
        </p:nvSpPr>
        <p:spPr bwMode="auto">
          <a:xfrm>
            <a:off x="4561115" y="43767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AR" altLang="es-AR" sz="1800">
              <a:latin typeface="Arial" panose="020B0604020202020204" pitchFamily="34" charset="0"/>
            </a:endParaRPr>
          </a:p>
        </p:txBody>
      </p:sp>
      <p:sp>
        <p:nvSpPr>
          <p:cNvPr id="12" name="AutoShape 24" descr="Resultado de imagen para pc"/>
          <p:cNvSpPr>
            <a:spLocks noChangeAspect="1" noChangeArrowheads="1"/>
          </p:cNvSpPr>
          <p:nvPr/>
        </p:nvSpPr>
        <p:spPr bwMode="auto">
          <a:xfrm>
            <a:off x="4561115" y="43767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AR" altLang="es-AR" sz="1800">
              <a:latin typeface="Arial" panose="020B0604020202020204" pitchFamily="34" charset="0"/>
            </a:endParaRPr>
          </a:p>
        </p:txBody>
      </p:sp>
      <p:sp>
        <p:nvSpPr>
          <p:cNvPr id="24" name="7 CuadroTexto"/>
          <p:cNvSpPr txBox="1">
            <a:spLocks noChangeArrowheads="1"/>
          </p:cNvSpPr>
          <p:nvPr/>
        </p:nvSpPr>
        <p:spPr bwMode="auto">
          <a:xfrm>
            <a:off x="179511" y="4797152"/>
            <a:ext cx="568478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  <a:defRPr/>
            </a:pPr>
            <a:r>
              <a:rPr lang="es-ES" altLang="es-AR" sz="24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GPIO :</a:t>
            </a:r>
            <a:r>
              <a:rPr lang="es-ES" altLang="es-AR" sz="24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	</a:t>
            </a:r>
            <a:r>
              <a:rPr lang="es-ES" altLang="es-AR" sz="24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2 Entradas (CN10) </a:t>
            </a:r>
            <a:r>
              <a:rPr lang="es-ES" altLang="es-AR" sz="20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sensor óptico y </a:t>
            </a:r>
            <a:r>
              <a:rPr lang="es-ES" altLang="es-AR" sz="2000" b="1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sw</a:t>
            </a:r>
            <a:endParaRPr lang="es-ES" altLang="es-AR" sz="2000" b="1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>
              <a:spcBef>
                <a:spcPct val="0"/>
              </a:spcBef>
              <a:buFont typeface="Arial" pitchFamily="34" charset="0"/>
              <a:buNone/>
              <a:defRPr/>
            </a:pPr>
            <a:endParaRPr lang="es-ES" altLang="es-AR" sz="20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5" name="7 CuadroTexto"/>
          <p:cNvSpPr txBox="1">
            <a:spLocks noChangeArrowheads="1"/>
          </p:cNvSpPr>
          <p:nvPr/>
        </p:nvSpPr>
        <p:spPr bwMode="auto">
          <a:xfrm>
            <a:off x="2987824" y="289556"/>
            <a:ext cx="633670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r>
              <a:rPr lang="es-ES" altLang="es-AR" sz="2800" b="1" dirty="0" smtClean="0">
                <a:latin typeface="Arial Black" panose="020B0A04020102020204" pitchFamily="34" charset="0"/>
                <a:cs typeface="Times New Roman" pitchFamily="18" charset="0"/>
              </a:rPr>
              <a:t> </a:t>
            </a:r>
            <a:r>
              <a:rPr lang="es-ES" altLang="es-AR" sz="2800" dirty="0">
                <a:solidFill>
                  <a:schemeClr val="bg1"/>
                </a:solidFill>
                <a:latin typeface="Arial Black" panose="020B0A04020102020204" pitchFamily="34" charset="0"/>
              </a:rPr>
              <a:t>INFOTRONIC II</a:t>
            </a:r>
            <a:endParaRPr lang="es-ES" altLang="es-AR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>
              <a:spcBef>
                <a:spcPct val="0"/>
              </a:spcBef>
              <a:buFont typeface="Arial" pitchFamily="34" charset="0"/>
              <a:buNone/>
              <a:defRPr/>
            </a:pPr>
            <a:endParaRPr lang="es-ES" altLang="es-AR" sz="2800" b="1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179512" y="6103972"/>
            <a:ext cx="3835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INFORMATICA II</a:t>
            </a:r>
            <a:endParaRPr lang="es-ES" sz="2400" dirty="0">
              <a:solidFill>
                <a:srgbClr val="00206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43359" t="19485" r="2405" b="11610"/>
          <a:stretch/>
        </p:blipFill>
        <p:spPr>
          <a:xfrm>
            <a:off x="4356368" y="1331602"/>
            <a:ext cx="4680128" cy="3342948"/>
          </a:xfrm>
          <a:prstGeom prst="rect">
            <a:avLst/>
          </a:prstGeom>
        </p:spPr>
      </p:pic>
      <p:sp>
        <p:nvSpPr>
          <p:cNvPr id="14" name="7 CuadroTexto"/>
          <p:cNvSpPr txBox="1">
            <a:spLocks noChangeArrowheads="1"/>
          </p:cNvSpPr>
          <p:nvPr/>
        </p:nvSpPr>
        <p:spPr bwMode="auto">
          <a:xfrm>
            <a:off x="5864299" y="4830251"/>
            <a:ext cx="325070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  <a:defRPr/>
            </a:pPr>
            <a:r>
              <a:rPr lang="es-ES" altLang="es-AR" sz="24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GPIO : 4 salidas (CN6)</a:t>
            </a:r>
          </a:p>
          <a:p>
            <a:pPr>
              <a:spcBef>
                <a:spcPct val="0"/>
              </a:spcBef>
              <a:buFont typeface="Arial" pitchFamily="34" charset="0"/>
              <a:buNone/>
              <a:defRPr/>
            </a:pPr>
            <a:r>
              <a:rPr lang="es-ES" altLang="es-AR" sz="24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	</a:t>
            </a:r>
            <a:endParaRPr lang="es-ES" altLang="es-AR" sz="20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/>
          <a:srcRect l="40038" t="30313" r="22328" b="26376"/>
          <a:stretch/>
        </p:blipFill>
        <p:spPr>
          <a:xfrm>
            <a:off x="12974" y="1320534"/>
            <a:ext cx="4343002" cy="3354016"/>
          </a:xfrm>
          <a:prstGeom prst="rect">
            <a:avLst/>
          </a:prstGeom>
        </p:spPr>
      </p:pic>
      <p:sp>
        <p:nvSpPr>
          <p:cNvPr id="3" name="Elipse 2"/>
          <p:cNvSpPr/>
          <p:nvPr/>
        </p:nvSpPr>
        <p:spPr>
          <a:xfrm>
            <a:off x="8527210" y="3284985"/>
            <a:ext cx="395213" cy="1039726"/>
          </a:xfrm>
          <a:prstGeom prst="ellipse">
            <a:avLst/>
          </a:prstGeom>
          <a:solidFill>
            <a:schemeClr val="accent1">
              <a:lumMod val="40000"/>
              <a:lumOff val="60000"/>
              <a:alpha val="19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" name="Conector recto de flecha 7"/>
          <p:cNvCxnSpPr/>
          <p:nvPr/>
        </p:nvCxnSpPr>
        <p:spPr>
          <a:xfrm flipV="1">
            <a:off x="7949554" y="4213467"/>
            <a:ext cx="561934" cy="631342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4297335" y="2820724"/>
            <a:ext cx="395213" cy="1039726"/>
          </a:xfrm>
          <a:prstGeom prst="ellipse">
            <a:avLst/>
          </a:prstGeom>
          <a:solidFill>
            <a:schemeClr val="accent1">
              <a:lumMod val="40000"/>
              <a:lumOff val="60000"/>
              <a:alpha val="19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lipse 17"/>
          <p:cNvSpPr/>
          <p:nvPr/>
        </p:nvSpPr>
        <p:spPr>
          <a:xfrm rot="5400000">
            <a:off x="6186556" y="3086356"/>
            <a:ext cx="395213" cy="903678"/>
          </a:xfrm>
          <a:prstGeom prst="ellipse">
            <a:avLst/>
          </a:prstGeom>
          <a:solidFill>
            <a:schemeClr val="accent1">
              <a:lumMod val="40000"/>
              <a:lumOff val="60000"/>
              <a:alpha val="19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Elipse 18"/>
          <p:cNvSpPr/>
          <p:nvPr/>
        </p:nvSpPr>
        <p:spPr>
          <a:xfrm rot="5400000">
            <a:off x="7088409" y="3072068"/>
            <a:ext cx="395213" cy="903678"/>
          </a:xfrm>
          <a:prstGeom prst="ellipse">
            <a:avLst/>
          </a:prstGeom>
          <a:solidFill>
            <a:schemeClr val="accent1">
              <a:lumMod val="40000"/>
              <a:lumOff val="60000"/>
              <a:alpha val="19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Conector recto de flecha 10"/>
          <p:cNvCxnSpPr>
            <a:endCxn id="17" idx="3"/>
          </p:cNvCxnSpPr>
          <p:nvPr/>
        </p:nvCxnSpPr>
        <p:spPr>
          <a:xfrm flipV="1">
            <a:off x="3270626" y="3708186"/>
            <a:ext cx="1084587" cy="1088966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 flipV="1">
            <a:off x="4175840" y="3812672"/>
            <a:ext cx="1923300" cy="1032137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71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51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5E02A32-B823-436C-97E0-A9790A37FC8F}" type="slidenum">
              <a:rPr lang="es-ES" altLang="es-AR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s-ES" altLang="es-AR" sz="1200">
              <a:solidFill>
                <a:srgbClr val="898989"/>
              </a:solidFill>
            </a:endParaRPr>
          </a:p>
        </p:txBody>
      </p:sp>
      <p:sp>
        <p:nvSpPr>
          <p:cNvPr id="9" name="AutoShape 22" descr="Resultado de imagen para pc"/>
          <p:cNvSpPr>
            <a:spLocks noChangeAspect="1" noChangeArrowheads="1"/>
          </p:cNvSpPr>
          <p:nvPr/>
        </p:nvSpPr>
        <p:spPr bwMode="auto">
          <a:xfrm>
            <a:off x="4561115" y="43767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AR" altLang="es-AR" sz="1800">
              <a:latin typeface="Arial" panose="020B0604020202020204" pitchFamily="34" charset="0"/>
            </a:endParaRPr>
          </a:p>
        </p:txBody>
      </p:sp>
      <p:sp>
        <p:nvSpPr>
          <p:cNvPr id="12" name="AutoShape 24" descr="Resultado de imagen para pc"/>
          <p:cNvSpPr>
            <a:spLocks noChangeAspect="1" noChangeArrowheads="1"/>
          </p:cNvSpPr>
          <p:nvPr/>
        </p:nvSpPr>
        <p:spPr bwMode="auto">
          <a:xfrm>
            <a:off x="4561115" y="43767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AR" altLang="es-AR" sz="1800">
              <a:latin typeface="Arial" panose="020B0604020202020204" pitchFamily="34" charset="0"/>
            </a:endParaRPr>
          </a:p>
        </p:txBody>
      </p:sp>
      <p:sp>
        <p:nvSpPr>
          <p:cNvPr id="24" name="7 CuadroTexto"/>
          <p:cNvSpPr txBox="1">
            <a:spLocks noChangeArrowheads="1"/>
          </p:cNvSpPr>
          <p:nvPr/>
        </p:nvSpPr>
        <p:spPr bwMode="auto">
          <a:xfrm>
            <a:off x="216753" y="1302386"/>
            <a:ext cx="56847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  <a:defRPr/>
            </a:pPr>
            <a:r>
              <a:rPr lang="es-ES" altLang="es-AR" sz="24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MODO CONFIGURACION General de GPIO </a:t>
            </a:r>
            <a:endParaRPr lang="es-ES" altLang="es-AR" sz="20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5" name="7 CuadroTexto"/>
          <p:cNvSpPr txBox="1">
            <a:spLocks noChangeArrowheads="1"/>
          </p:cNvSpPr>
          <p:nvPr/>
        </p:nvSpPr>
        <p:spPr bwMode="auto">
          <a:xfrm>
            <a:off x="2987824" y="289556"/>
            <a:ext cx="633670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r>
              <a:rPr lang="es-ES" altLang="es-AR" sz="2800" b="1" dirty="0" smtClean="0">
                <a:latin typeface="Arial Black" panose="020B0A04020102020204" pitchFamily="34" charset="0"/>
                <a:cs typeface="Times New Roman" pitchFamily="18" charset="0"/>
              </a:rPr>
              <a:t> </a:t>
            </a:r>
            <a:r>
              <a:rPr lang="es-ES" altLang="es-AR" sz="2800" dirty="0">
                <a:solidFill>
                  <a:schemeClr val="bg1"/>
                </a:solidFill>
                <a:latin typeface="Arial Black" panose="020B0A04020102020204" pitchFamily="34" charset="0"/>
              </a:rPr>
              <a:t>INFOTRONIC II</a:t>
            </a:r>
            <a:endParaRPr lang="es-ES" altLang="es-AR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>
              <a:spcBef>
                <a:spcPct val="0"/>
              </a:spcBef>
              <a:buFont typeface="Arial" pitchFamily="34" charset="0"/>
              <a:buNone/>
              <a:defRPr/>
            </a:pPr>
            <a:endParaRPr lang="es-ES" altLang="es-AR" sz="2800" b="1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7 CuadroTexto"/>
          <p:cNvSpPr txBox="1">
            <a:spLocks noChangeArrowheads="1"/>
          </p:cNvSpPr>
          <p:nvPr/>
        </p:nvSpPr>
        <p:spPr bwMode="auto">
          <a:xfrm>
            <a:off x="216752" y="1887448"/>
            <a:ext cx="56847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  <a:defRPr/>
            </a:pPr>
            <a:r>
              <a:rPr lang="es-ES" altLang="es-AR" sz="28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ENTRADA GPIO </a:t>
            </a:r>
            <a:endParaRPr lang="es-ES" altLang="es-AR" sz="24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7" name="7 CuadroTexto"/>
          <p:cNvSpPr txBox="1">
            <a:spLocks noChangeArrowheads="1"/>
          </p:cNvSpPr>
          <p:nvPr/>
        </p:nvSpPr>
        <p:spPr bwMode="auto">
          <a:xfrm>
            <a:off x="827584" y="5984221"/>
            <a:ext cx="34563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  <a:defRPr/>
            </a:pPr>
            <a:r>
              <a:rPr lang="es-ES" altLang="es-AR" sz="24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PULL DOWN / PULL UP</a:t>
            </a:r>
            <a:endParaRPr lang="es-ES" altLang="es-AR" sz="20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032" name="Picture 8" descr="Resistencia pull up y pull down con Arduino, para qué sirv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892651"/>
            <a:ext cx="3288678" cy="296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books.socialledge.com/uploads/images/gallery/2018-02-Feb/scaled-840-0/image-15195955407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056" y="2638026"/>
            <a:ext cx="4486149" cy="3610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redondeado 9"/>
          <p:cNvSpPr/>
          <p:nvPr/>
        </p:nvSpPr>
        <p:spPr>
          <a:xfrm>
            <a:off x="5004048" y="2452416"/>
            <a:ext cx="3960440" cy="3903934"/>
          </a:xfrm>
          <a:prstGeom prst="roundRect">
            <a:avLst>
              <a:gd name="adj" fmla="val 4750"/>
            </a:avLst>
          </a:prstGeom>
          <a:solidFill>
            <a:schemeClr val="accent3">
              <a:lumMod val="20000"/>
              <a:lumOff val="80000"/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7 CuadroTexto"/>
          <p:cNvSpPr txBox="1">
            <a:spLocks noChangeArrowheads="1"/>
          </p:cNvSpPr>
          <p:nvPr/>
        </p:nvSpPr>
        <p:spPr bwMode="auto">
          <a:xfrm>
            <a:off x="7601498" y="2465529"/>
            <a:ext cx="14098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  <a:defRPr/>
            </a:pPr>
            <a:r>
              <a:rPr lang="es-ES" altLang="es-AR" sz="2000" i="1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Inside</a:t>
            </a:r>
            <a:r>
              <a:rPr lang="es-ES" altLang="es-AR" sz="2000" i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altLang="es-AR" sz="2000" i="1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uc</a:t>
            </a:r>
            <a:endParaRPr lang="es-ES" altLang="es-AR" sz="1800" i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46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16098</TotalTime>
  <Words>837</Words>
  <Application>Microsoft Office PowerPoint</Application>
  <PresentationFormat>Presentación en pantalla (4:3)</PresentationFormat>
  <Paragraphs>211</Paragraphs>
  <Slides>20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9" baseType="lpstr">
      <vt:lpstr>Arial Unicode MS</vt:lpstr>
      <vt:lpstr>Arial</vt:lpstr>
      <vt:lpstr>Arial Black</vt:lpstr>
      <vt:lpstr>Arial Narrow</vt:lpstr>
      <vt:lpstr>Caflisch Script Pro Light</vt:lpstr>
      <vt:lpstr>Calibri</vt:lpstr>
      <vt:lpstr>Times New Roman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home</dc:creator>
  <cp:lastModifiedBy>Hernan Goin</cp:lastModifiedBy>
  <cp:revision>275</cp:revision>
  <dcterms:created xsi:type="dcterms:W3CDTF">2011-09-26T12:32:03Z</dcterms:created>
  <dcterms:modified xsi:type="dcterms:W3CDTF">2022-06-24T12:23:55Z</dcterms:modified>
</cp:coreProperties>
</file>