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33" autoAdjust="0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3611-1056-7749-B67C-4C508653F83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0B52-6BB4-AA42-987C-C22E0F07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142" y="917827"/>
            <a:ext cx="9797716" cy="2387600"/>
          </a:xfrm>
        </p:spPr>
        <p:txBody>
          <a:bodyPr/>
          <a:lstStyle/>
          <a:p>
            <a:r>
              <a:rPr lang="en-US" dirty="0" smtClean="0"/>
              <a:t>Fitting a Bayesian 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 615, Fall 2015 – Final Project</a:t>
            </a:r>
          </a:p>
          <a:p>
            <a:r>
              <a:rPr lang="en-US" dirty="0" smtClean="0"/>
              <a:t>David Reynolds and Liam Abbott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3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77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 Implementation in C++</a:t>
            </a:r>
            <a:endParaRPr lang="en-US" b="1" dirty="0"/>
          </a:p>
        </p:txBody>
      </p:sp>
      <p:pic>
        <p:nvPicPr>
          <p:cNvPr id="4" name="Picture 3" descr="Screen Shot 2015-11-30 at 6.5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48" y="1086010"/>
            <a:ext cx="6169781" cy="55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77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 Implementation in C++</a:t>
            </a:r>
            <a:endParaRPr lang="en-US" b="1" dirty="0"/>
          </a:p>
        </p:txBody>
      </p:sp>
      <p:pic>
        <p:nvPicPr>
          <p:cNvPr id="3" name="Picture 2" descr="Screen Shot 2015-11-30 at 6.5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107319"/>
            <a:ext cx="8293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77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 R vs. C++ Runtimes</a:t>
            </a:r>
            <a:endParaRPr lang="en-US" b="1" dirty="0"/>
          </a:p>
        </p:txBody>
      </p:sp>
      <p:pic>
        <p:nvPicPr>
          <p:cNvPr id="5" name="Picture 4" descr="Screen Shot 2015-11-30 at 6.5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72" y="1738690"/>
            <a:ext cx="7244444" cy="1063126"/>
          </a:xfrm>
          <a:prstGeom prst="rect">
            <a:avLst/>
          </a:prstGeom>
        </p:spPr>
      </p:pic>
      <p:pic>
        <p:nvPicPr>
          <p:cNvPr id="6" name="Picture 5" descr="Screen Shot 2015-11-30 at 6.58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71" y="3528750"/>
            <a:ext cx="7124531" cy="10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555"/>
            <a:ext cx="10515600" cy="1325563"/>
          </a:xfrm>
        </p:spPr>
        <p:txBody>
          <a:bodyPr/>
          <a:lstStyle/>
          <a:p>
            <a:r>
              <a:rPr lang="en-US" b="1" dirty="0" smtClean="0"/>
              <a:t>Bayesian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299"/>
            <a:ext cx="10515600" cy="4660984"/>
          </a:xfrm>
        </p:spPr>
        <p:txBody>
          <a:bodyPr>
            <a:normAutofit/>
          </a:bodyPr>
          <a:lstStyle/>
          <a:p>
            <a:r>
              <a:rPr lang="en-US" dirty="0" smtClean="0"/>
              <a:t>In the Bayesian framework, parameters are random variables with prior distributions and posterior distributions given the observed data</a:t>
            </a:r>
          </a:p>
          <a:p>
            <a:endParaRPr lang="en-US" dirty="0"/>
          </a:p>
          <a:p>
            <a:r>
              <a:rPr lang="en-US" dirty="0" smtClean="0"/>
              <a:t>To fit a linear regression model, our goal is to obtain sample draws from the posterior distributions of the betas given the observed data</a:t>
            </a:r>
          </a:p>
          <a:p>
            <a:endParaRPr lang="en-US" dirty="0"/>
          </a:p>
          <a:p>
            <a:r>
              <a:rPr lang="en-US" dirty="0" smtClean="0"/>
              <a:t>We can use these sample draws from the posterior distributions to summarize the distributions graphically, compute posterior statistics, calculate posterior intervals, or predict response variable values for new observations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8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5"/>
            <a:ext cx="10515600" cy="1325563"/>
          </a:xfrm>
        </p:spPr>
        <p:txBody>
          <a:bodyPr/>
          <a:lstStyle/>
          <a:p>
            <a:r>
              <a:rPr lang="en-US" b="1" dirty="0" smtClean="0"/>
              <a:t>Bayesian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476"/>
            <a:ext cx="10515600" cy="4592487"/>
          </a:xfrm>
        </p:spPr>
        <p:txBody>
          <a:bodyPr/>
          <a:lstStyle/>
          <a:p>
            <a:r>
              <a:rPr lang="en-US" dirty="0" smtClean="0"/>
              <a:t>Gaussian linear regression model: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sz="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where: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 smtClean="0"/>
              <a:t>Likelihood function of the data:	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24244"/>
              </p:ext>
            </p:extLst>
          </p:nvPr>
        </p:nvGraphicFramePr>
        <p:xfrm>
          <a:off x="6472542" y="1509263"/>
          <a:ext cx="2405362" cy="66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2542" y="1509263"/>
                        <a:ext cx="2405362" cy="66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93173"/>
              </p:ext>
            </p:extLst>
          </p:nvPr>
        </p:nvGraphicFramePr>
        <p:xfrm>
          <a:off x="2898245" y="2587837"/>
          <a:ext cx="7375526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3721100" imgH="304800" progId="Equation.DSMT4">
                  <p:embed/>
                </p:oleObj>
              </mc:Choice>
              <mc:Fallback>
                <p:oleObj name="Equation" r:id="rId5" imgW="37211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8245" y="2587837"/>
                        <a:ext cx="7375526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5394"/>
              </p:ext>
            </p:extLst>
          </p:nvPr>
        </p:nvGraphicFramePr>
        <p:xfrm>
          <a:off x="2203980" y="4683699"/>
          <a:ext cx="6482944" cy="101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7" imgW="2933700" imgH="457200" progId="Equation.DSMT4">
                  <p:embed/>
                </p:oleObj>
              </mc:Choice>
              <mc:Fallback>
                <p:oleObj name="Equation" r:id="rId7" imgW="2933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3980" y="4683699"/>
                        <a:ext cx="6482944" cy="101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81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555"/>
            <a:ext cx="10515600" cy="1325563"/>
          </a:xfrm>
        </p:spPr>
        <p:txBody>
          <a:bodyPr/>
          <a:lstStyle/>
          <a:p>
            <a:r>
              <a:rPr lang="en-US" b="1" dirty="0" smtClean="0"/>
              <a:t>Bayesian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299"/>
            <a:ext cx="10515600" cy="4660984"/>
          </a:xfrm>
        </p:spPr>
        <p:txBody>
          <a:bodyPr>
            <a:normAutofit/>
          </a:bodyPr>
          <a:lstStyle/>
          <a:p>
            <a:r>
              <a:rPr lang="en-US" dirty="0" smtClean="0"/>
              <a:t>Assume prior distributions for parameters: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the joint prior density is given by: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75202"/>
              </p:ext>
            </p:extLst>
          </p:nvPr>
        </p:nvGraphicFramePr>
        <p:xfrm>
          <a:off x="2119313" y="2346553"/>
          <a:ext cx="32019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397000" imgH="469900" progId="Equation.DSMT4">
                  <p:embed/>
                </p:oleObj>
              </mc:Choice>
              <mc:Fallback>
                <p:oleObj name="Equation" r:id="rId3" imgW="1397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313" y="2346553"/>
                        <a:ext cx="3201987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49707"/>
              </p:ext>
            </p:extLst>
          </p:nvPr>
        </p:nvGraphicFramePr>
        <p:xfrm>
          <a:off x="6304643" y="2563510"/>
          <a:ext cx="2270882" cy="63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863600" imgH="241300" progId="Equation.DSMT4">
                  <p:embed/>
                </p:oleObj>
              </mc:Choice>
              <mc:Fallback>
                <p:oleObj name="Equation" r:id="rId5" imgW="863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4643" y="2563510"/>
                        <a:ext cx="2270882" cy="63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29907"/>
              </p:ext>
            </p:extLst>
          </p:nvPr>
        </p:nvGraphicFramePr>
        <p:xfrm>
          <a:off x="2773581" y="4514774"/>
          <a:ext cx="6201086" cy="129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2679700" imgH="558800" progId="Equation.DSMT4">
                  <p:embed/>
                </p:oleObj>
              </mc:Choice>
              <mc:Fallback>
                <p:oleObj name="Equation" r:id="rId7" imgW="2679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3581" y="4514774"/>
                        <a:ext cx="6201086" cy="129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31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555"/>
            <a:ext cx="10515600" cy="1325563"/>
          </a:xfrm>
        </p:spPr>
        <p:txBody>
          <a:bodyPr/>
          <a:lstStyle/>
          <a:p>
            <a:r>
              <a:rPr lang="en-US" b="1" dirty="0" smtClean="0"/>
              <a:t>Bayesian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299"/>
            <a:ext cx="10515600" cy="4660984"/>
          </a:xfrm>
        </p:spPr>
        <p:txBody>
          <a:bodyPr>
            <a:normAutofit/>
          </a:bodyPr>
          <a:lstStyle/>
          <a:p>
            <a:r>
              <a:rPr lang="en-US" dirty="0" smtClean="0"/>
              <a:t>Using Bayes Theorem and with some algebra, can show then that the joint posterior density of the parameters given the data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the density that we want to sample from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93497"/>
              </p:ext>
            </p:extLst>
          </p:nvPr>
        </p:nvGraphicFramePr>
        <p:xfrm>
          <a:off x="1466167" y="2781909"/>
          <a:ext cx="8946085" cy="13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3657600" imgH="558800" progId="Equation.DSMT4">
                  <p:embed/>
                </p:oleObj>
              </mc:Choice>
              <mc:Fallback>
                <p:oleObj name="Equation" r:id="rId3" imgW="3657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167" y="2781909"/>
                        <a:ext cx="8946085" cy="13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03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555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118"/>
            <a:ext cx="10515600" cy="4823165"/>
          </a:xfrm>
        </p:spPr>
        <p:txBody>
          <a:bodyPr>
            <a:normAutofit/>
          </a:bodyPr>
          <a:lstStyle/>
          <a:p>
            <a:r>
              <a:rPr lang="en-US" dirty="0" smtClean="0"/>
              <a:t>An alternative method for sampling from the joint posterior distribution is the Gibbs sampler</a:t>
            </a:r>
          </a:p>
          <a:p>
            <a:endParaRPr lang="en-US" dirty="0"/>
          </a:p>
          <a:p>
            <a:r>
              <a:rPr lang="en-US" dirty="0" smtClean="0"/>
              <a:t>In the Gibbs sampler, the only requirement is that we are able to sample from the conditional posterior distributions: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73707"/>
              </p:ext>
            </p:extLst>
          </p:nvPr>
        </p:nvGraphicFramePr>
        <p:xfrm>
          <a:off x="1769835" y="3971697"/>
          <a:ext cx="7192461" cy="116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3136900" imgH="508000" progId="Equation.DSMT4">
                  <p:embed/>
                </p:oleObj>
              </mc:Choice>
              <mc:Fallback>
                <p:oleObj name="Equation" r:id="rId3" imgW="3136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9835" y="3971697"/>
                        <a:ext cx="7192461" cy="116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146"/>
              </p:ext>
            </p:extLst>
          </p:nvPr>
        </p:nvGraphicFramePr>
        <p:xfrm>
          <a:off x="1757740" y="5281609"/>
          <a:ext cx="7422205" cy="79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3340100" imgH="355600" progId="Equation.DSMT4">
                  <p:embed/>
                </p:oleObj>
              </mc:Choice>
              <mc:Fallback>
                <p:oleObj name="Equation" r:id="rId5" imgW="33401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7740" y="5281609"/>
                        <a:ext cx="7422205" cy="79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555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8"/>
            <a:ext cx="10515600" cy="4823165"/>
          </a:xfrm>
        </p:spPr>
        <p:txBody>
          <a:bodyPr>
            <a:normAutofit/>
          </a:bodyPr>
          <a:lstStyle/>
          <a:p>
            <a:r>
              <a:rPr lang="en-US" dirty="0" smtClean="0"/>
              <a:t>Gibbs sampling algorithm:</a:t>
            </a:r>
          </a:p>
          <a:p>
            <a:pPr marL="0" indent="0">
              <a:buNone/>
            </a:pPr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initial beta estimates (can be all betas = 0)</a:t>
            </a:r>
          </a:p>
          <a:p>
            <a:pPr marL="457200" lvl="1" indent="0">
              <a:buNone/>
            </a:pPr>
            <a:endParaRPr lang="en-US" sz="400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Sample from conditional posterior distribution of sigma squared given betas and the observed data</a:t>
            </a:r>
          </a:p>
          <a:p>
            <a:pPr lvl="1">
              <a:buFont typeface="+mj-lt"/>
              <a:buAutoNum type="arabicPeriod" startAt="2"/>
            </a:pPr>
            <a:endParaRPr lang="en-US" sz="400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Sample from the conditional posterior distribution of betas given new sigma squared sample and the observed data</a:t>
            </a:r>
          </a:p>
          <a:p>
            <a:pPr lvl="1">
              <a:buFont typeface="+mj-lt"/>
              <a:buAutoNum type="arabicPeriod" startAt="2"/>
            </a:pPr>
            <a:endParaRPr lang="en-US" sz="400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Using new sample of betas, repeat from step 2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77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 Setup</a:t>
            </a:r>
            <a:endParaRPr lang="en-US" b="1" dirty="0"/>
          </a:p>
        </p:txBody>
      </p:sp>
      <p:pic>
        <p:nvPicPr>
          <p:cNvPr id="8" name="Picture 7" descr="Screen Shot 2015-11-30 at 6.4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4" y="1401540"/>
            <a:ext cx="8891814" cy="45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77"/>
            <a:ext cx="10515600" cy="1325563"/>
          </a:xfrm>
        </p:spPr>
        <p:txBody>
          <a:bodyPr/>
          <a:lstStyle/>
          <a:p>
            <a:r>
              <a:rPr lang="en-US" b="1" dirty="0" smtClean="0"/>
              <a:t>Gibbs Sampler Implementation in R</a:t>
            </a:r>
            <a:endParaRPr lang="en-US" b="1" dirty="0"/>
          </a:p>
        </p:txBody>
      </p:sp>
      <p:pic>
        <p:nvPicPr>
          <p:cNvPr id="3" name="Picture 2" descr="Screen Shot 2015-11-30 at 6.4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77" y="1316873"/>
            <a:ext cx="9066590" cy="50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292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Equation</vt:lpstr>
      <vt:lpstr>Fitting a Bayesian Linear Regression Model</vt:lpstr>
      <vt:lpstr>Bayesian Inference</vt:lpstr>
      <vt:lpstr>Bayesian Inference</vt:lpstr>
      <vt:lpstr>Bayesian Inference</vt:lpstr>
      <vt:lpstr>Bayesian Inference</vt:lpstr>
      <vt:lpstr>Gibbs Sampler</vt:lpstr>
      <vt:lpstr>Gibbs Sampler</vt:lpstr>
      <vt:lpstr>Gibbs Sampler Setup</vt:lpstr>
      <vt:lpstr>Gibbs Sampler Implementation in R</vt:lpstr>
      <vt:lpstr>Gibbs Sampler Implementation in C++</vt:lpstr>
      <vt:lpstr>Gibbs Sampler Implementation in C++</vt:lpstr>
      <vt:lpstr>Gibbs Sampler R vs. C++ Runtimes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a Bayesian Linear Model</dc:title>
  <dc:creator>Microsoft Office User</dc:creator>
  <cp:lastModifiedBy>Microsoft Office User</cp:lastModifiedBy>
  <cp:revision>22</cp:revision>
  <dcterms:created xsi:type="dcterms:W3CDTF">2015-11-29T19:28:23Z</dcterms:created>
  <dcterms:modified xsi:type="dcterms:W3CDTF">2016-03-16T23:53:12Z</dcterms:modified>
</cp:coreProperties>
</file>