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>
        <p:scale>
          <a:sx n="125" d="100"/>
          <a:sy n="125" d="100"/>
        </p:scale>
        <p:origin x="-52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D980-BDE6-C72B-F0AB-F9A05F5C4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0C2F0-C807-8DEC-D90B-F9886B10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E6542-F236-72A7-CDE8-14F691FB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F7082-9AB3-2104-F075-92E31C3EE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553F2-67CC-942E-6D88-21DCA5A6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953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31351-8470-35B2-B858-4BBEFB69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FD374B-A481-E8F7-E802-06CDFD2A0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443263-4F73-6B75-6ED4-846A656C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D4E8-AF23-3599-7187-284176155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EBF07-6517-D208-3303-358E7C7B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1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40DAA5-342F-75E4-7313-71F6334972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E744F-622C-1D1D-F95A-B573681C72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FE874-9306-7CB4-AAED-5E29296E1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BED12-4E4F-ADA3-48BF-58569ADC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3EED-5234-4AFD-E801-1938808DF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43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39EC2-70A6-03D0-84CC-F6015B83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E66B-B435-CB9E-D651-920AD068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FA60-5E31-882A-E142-F43B47EF5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1477A-A750-556E-69B8-841F73333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17DE-7B3A-80C9-17DA-AEF189EF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70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9A16E-0B55-FE8C-B3CD-6240D45E3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5A0CA-7D5A-4DF5-83FE-8AD14A6D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5687B-1ECF-3E82-209C-A179634A6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D733B-8271-208E-B28A-7AA5CE76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8301C-18A9-D965-42BB-7FACA7CCB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71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63CF3-6F44-624A-F8ED-C54DB753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8670B-E2F0-3006-9E10-4C18C1B42C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58F38-2652-B61B-09F5-F336F0FD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56891-057B-7DF5-4198-D55E50BC7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B572FB-1F28-D07E-A073-47B34E2E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4D5C3-8B27-26DC-F677-AFC7A6739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9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DE30A-A57E-8AB9-B690-6D7C94491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9F860-5B6A-53B2-9FA6-0D54428BD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AB5CE-25FD-C628-C5E5-CD60EFD98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9ED5D-EC2A-2AA4-9188-F01B33D32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D5F5E2-5A05-431E-D930-D06AE7DC7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67AC5C-828D-8235-4B99-BA2C3295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5E3CC5-04B3-4D7D-050B-6EFD53A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8FE7E-FD02-0617-259B-ABAC2F10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33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E9A66-9A2D-7665-C138-559D12EC2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1F290E-2E1B-9791-745E-08455825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91B55-61F1-5233-D86E-1F3DACA9D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AA86F-A23C-B8A8-6CA9-9130B611E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618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3B70E8-D16C-4F2A-121E-C859069D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063CB-9E80-7DED-1AF9-072F78F13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8D3C-9C1B-14CE-2B91-2D1155360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49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8B9BF-5F66-13F0-FCF1-695CA4560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5CD44-428D-3D45-F274-CD0582FB1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70369-397F-3694-F238-D1D57167B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F376E0-3F4D-858E-98C5-C6067FBF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29698-EAA8-1641-2430-4445B5171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CBE8B-D57F-762F-61F7-DA0A4B0E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37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5189-EAE2-96AD-BFB4-1417CC5BF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5F319E-D3CB-965E-7C98-6152F7AA5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3B62F2-3EDC-530D-B885-6EEA11F46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AF9F7-51D4-D129-9F78-A0F5B373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4335DB-9049-539B-7037-87D771930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75F3C-4C24-F085-A559-3C828CE1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34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7FBE8F-A936-9F21-0979-AB975CAD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A1E22-C28E-7A58-45B3-D19072E4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5D074-0E4C-2C9E-8F2E-2AF2D2092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98396-DF12-264A-9443-FE306742B9A8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22F37D-B356-0ADA-8629-09734D7BEA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1B53F-103E-B326-AC99-1C95228D54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D8D02C-2944-A643-94A4-13AC7E4EE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D41A9-2BC3-A7D2-5DF9-D2F35A4EC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# 1: Compiling Expressions to </a:t>
            </a:r>
            <a:r>
              <a:rPr lang="en-US" dirty="0" err="1"/>
              <a:t>ByteCode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6B15DF-0300-D942-307E-82309351A9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3155</a:t>
            </a:r>
          </a:p>
        </p:txBody>
      </p:sp>
    </p:spTree>
    <p:extLst>
      <p:ext uri="{BB962C8B-B14F-4D97-AF65-F5344CB8AC3E}">
        <p14:creationId xmlns:p14="http://schemas.microsoft.com/office/powerpoint/2010/main" val="152408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79C0E-1834-8E54-8B7F-890C4E6E3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E91F4-18CC-9109-C0B5-4C5E433C1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44D362-FC9F-9DB5-921E-0F034FF0BC18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IMul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IPlus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F7886B-E57D-FBC1-075E-F9875742BE77}"/>
              </a:ext>
            </a:extLst>
          </p:cNvPr>
          <p:cNvSpPr/>
          <p:nvPr/>
        </p:nvSpPr>
        <p:spPr>
          <a:xfrm>
            <a:off x="3556000" y="2330211"/>
            <a:ext cx="1924028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BED276-8D66-945B-C7EB-DC2DAC499922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FE74B-7AD0-36F3-7F21-B8BEC38440C6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18C54-D9EE-2E7A-8B86-E97C34513F04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31880B-76B5-859F-EB51-5E7D45ECAB6F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Num(20.0)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01C9B8-DE4C-F7E0-6A6A-012509B663A8}"/>
              </a:ext>
            </a:extLst>
          </p:cNvPr>
          <p:cNvSpPr txBox="1"/>
          <p:nvPr/>
        </p:nvSpPr>
        <p:spPr>
          <a:xfrm>
            <a:off x="3660903" y="4815839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“x”, Num(10.0)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4F1C00-9AA6-C001-B262-17E4B562F987}"/>
              </a:ext>
            </a:extLst>
          </p:cNvPr>
          <p:cNvSpPr txBox="1"/>
          <p:nvPr/>
        </p:nvSpPr>
        <p:spPr>
          <a:xfrm>
            <a:off x="3660903" y="4482344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“y”, Num(20.0)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899C4B-CEA1-69B2-7CDB-C9104C808336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108608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57CF9-9E5A-6801-B51D-18800E07A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B961E-4D01-6951-382B-CA9DC375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892E3-2D42-358A-F682-2B24A0BCF479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IMul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IPlus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94E765-F425-2202-9A58-CAADAE96B019}"/>
              </a:ext>
            </a:extLst>
          </p:cNvPr>
          <p:cNvSpPr/>
          <p:nvPr/>
        </p:nvSpPr>
        <p:spPr>
          <a:xfrm>
            <a:off x="3556000" y="2330211"/>
            <a:ext cx="1924028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3FF4E6-013F-394A-FDE5-6AEE64700E3F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E1CFA-7EDE-B09E-8B21-74C74402D1CD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36D764-392B-E5DF-12B8-08DA147830AA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D0315B-DBBF-4042-41AC-9F1A23976634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Num(10.0)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21317-5BDC-784A-74A2-A22645E83D88}"/>
              </a:ext>
            </a:extLst>
          </p:cNvPr>
          <p:cNvSpPr txBox="1"/>
          <p:nvPr/>
        </p:nvSpPr>
        <p:spPr>
          <a:xfrm>
            <a:off x="3660903" y="4815839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“x”, Num(10.0)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4A891-F135-2B05-08DB-665B1965151E}"/>
              </a:ext>
            </a:extLst>
          </p:cNvPr>
          <p:cNvSpPr txBox="1"/>
          <p:nvPr/>
        </p:nvSpPr>
        <p:spPr>
          <a:xfrm>
            <a:off x="3660903" y="4482344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“y”, Num(20.0)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66EACC-D02D-0B53-1EA3-240AFE6FC58E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373903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B3378-8AA9-1737-4E42-37BB444F3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87D6E-E140-8F9A-BDC5-5AA92313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258D4-E916-C835-10CE-23C4D4984EAD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IMul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IPlus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C231EE-C774-33DC-81A0-8E2FD1231638}"/>
              </a:ext>
            </a:extLst>
          </p:cNvPr>
          <p:cNvSpPr/>
          <p:nvPr/>
        </p:nvSpPr>
        <p:spPr>
          <a:xfrm>
            <a:off x="3556000" y="2330211"/>
            <a:ext cx="1924028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061977-1482-D172-FDEA-3DA49DDBC586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0EBB59-D031-99B8-A673-39B181899EE0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79462-BA88-A1CF-51C2-D871F4BEBC1B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718631-0BAE-91F8-0561-902EF2E9D9B2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Num(10.0)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44B60D-9AA3-CF03-CEB7-DB16417C7687}"/>
              </a:ext>
            </a:extLst>
          </p:cNvPr>
          <p:cNvSpPr txBox="1"/>
          <p:nvPr/>
        </p:nvSpPr>
        <p:spPr>
          <a:xfrm>
            <a:off x="3660903" y="4815839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“x”, Num(10.0)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835A37-3B3A-6003-8FE1-12A737106C5B}"/>
              </a:ext>
            </a:extLst>
          </p:cNvPr>
          <p:cNvSpPr txBox="1"/>
          <p:nvPr/>
        </p:nvSpPr>
        <p:spPr>
          <a:xfrm>
            <a:off x="3660903" y="4482344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“y”, Num(20.0)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4186E-9017-E5BD-873F-257E822F70F7}"/>
              </a:ext>
            </a:extLst>
          </p:cNvPr>
          <p:cNvSpPr txBox="1"/>
          <p:nvPr/>
        </p:nvSpPr>
        <p:spPr>
          <a:xfrm>
            <a:off x="6775751" y="4389119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Num(20.0)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046C9F-7A7B-B22A-C19D-4607029DB047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4112167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A841B-C360-2AD5-158D-ED8D74D48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3899F-2546-1664-F15A-C05E6D274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09E893-FEA6-DBBE-6CD9-4323E93DFA43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IMul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IPlus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943054-18CC-DEDF-C88E-992137421F6A}"/>
              </a:ext>
            </a:extLst>
          </p:cNvPr>
          <p:cNvSpPr/>
          <p:nvPr/>
        </p:nvSpPr>
        <p:spPr>
          <a:xfrm>
            <a:off x="3556000" y="2330211"/>
            <a:ext cx="1924028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336D0C-4312-C2A2-CE5B-EA611AAF6BF7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A903A6-D13C-70E4-4043-8E36DDF81C72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F8CE3A-EC54-F046-BC82-C34E4159EA7E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B19A5A-0E37-4093-D555-A893910D727E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Num(10.0)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45118B-E4D4-085D-25DE-80ABFB6B9EAE}"/>
              </a:ext>
            </a:extLst>
          </p:cNvPr>
          <p:cNvSpPr txBox="1"/>
          <p:nvPr/>
        </p:nvSpPr>
        <p:spPr>
          <a:xfrm>
            <a:off x="3660903" y="4815839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“x”, Num(10.0)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65BA23-9AD5-ACBF-9B5D-9349801A79B4}"/>
              </a:ext>
            </a:extLst>
          </p:cNvPr>
          <p:cNvSpPr txBox="1"/>
          <p:nvPr/>
        </p:nvSpPr>
        <p:spPr>
          <a:xfrm>
            <a:off x="3660903" y="4482344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“y”, Num(20.0)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03FD6-28FC-D70D-B5B2-957532B0271A}"/>
              </a:ext>
            </a:extLst>
          </p:cNvPr>
          <p:cNvSpPr txBox="1"/>
          <p:nvPr/>
        </p:nvSpPr>
        <p:spPr>
          <a:xfrm>
            <a:off x="6775751" y="4389119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Num(20.0)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E41B93-EDF7-EAB5-AFD6-338D78AFFC3C}"/>
              </a:ext>
            </a:extLst>
          </p:cNvPr>
          <p:cNvSpPr txBox="1"/>
          <p:nvPr/>
        </p:nvSpPr>
        <p:spPr>
          <a:xfrm>
            <a:off x="6775750" y="4072650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Num(20.0)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C7A37C-0073-2180-396A-670B7CA6FAF0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2471563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82819-EE90-F7A0-DBE4-2FDF59D00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700CC-E7D6-F760-17A9-16F9A90B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69F780-7997-B10A-F8F9-57DDD9A6AEC4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IMul</a:t>
            </a:r>
            <a:endParaRPr lang="en-US" sz="2000" dirty="0">
              <a:solidFill>
                <a:srgbClr val="FF0000"/>
              </a:solidFill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IPlus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E11C90-4094-F97C-7827-305F961A1730}"/>
              </a:ext>
            </a:extLst>
          </p:cNvPr>
          <p:cNvSpPr/>
          <p:nvPr/>
        </p:nvSpPr>
        <p:spPr>
          <a:xfrm>
            <a:off x="3556000" y="2330211"/>
            <a:ext cx="1924028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155EE7-811A-539C-5AFC-F23CD7D68994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AE7D3-52AC-CB0E-BAF8-88E84C4ADC38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078D7D-154F-EAA5-FC20-B4050C43A74E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F825C6-02C6-745A-38D2-49765442B076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Num(10.0)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850CC4-3C71-C0BF-63E4-B8CC39E1F836}"/>
              </a:ext>
            </a:extLst>
          </p:cNvPr>
          <p:cNvSpPr txBox="1"/>
          <p:nvPr/>
        </p:nvSpPr>
        <p:spPr>
          <a:xfrm>
            <a:off x="3660903" y="4815839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“x”, Num(10.0)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A1BA90-14BA-6DE5-1942-5DA41BBDD9BC}"/>
              </a:ext>
            </a:extLst>
          </p:cNvPr>
          <p:cNvSpPr txBox="1"/>
          <p:nvPr/>
        </p:nvSpPr>
        <p:spPr>
          <a:xfrm>
            <a:off x="3660903" y="4482344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“y”, Num(20.0)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4C9870-B29B-AE24-F94C-1CD923994001}"/>
              </a:ext>
            </a:extLst>
          </p:cNvPr>
          <p:cNvSpPr txBox="1"/>
          <p:nvPr/>
        </p:nvSpPr>
        <p:spPr>
          <a:xfrm>
            <a:off x="6775751" y="4389119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Num(20.0)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8344B7-5876-4C88-2E7D-40F0161BB1C6}"/>
              </a:ext>
            </a:extLst>
          </p:cNvPr>
          <p:cNvSpPr txBox="1"/>
          <p:nvPr/>
        </p:nvSpPr>
        <p:spPr>
          <a:xfrm>
            <a:off x="6775750" y="4072650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Num(20.0)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65D2B1-84C8-E5FF-9DCA-A671663BDE54}"/>
              </a:ext>
            </a:extLst>
          </p:cNvPr>
          <p:cNvSpPr txBox="1"/>
          <p:nvPr/>
        </p:nvSpPr>
        <p:spPr>
          <a:xfrm>
            <a:off x="6768450" y="4410747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Num(400.0)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DF531C-E53B-F521-B842-92548BC43903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4236348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6B5F5-2363-D1B2-E0A5-060D9CF1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C5890-484E-4F92-EBC3-DEF6CFA1C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59492-52FF-8DEE-0235-E31D5B19D157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IMul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American Typewriter" panose="02090604020004020304" pitchFamily="18" charset="77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IPlus</a:t>
            </a:r>
            <a:endParaRPr lang="en-US" sz="2000" dirty="0">
              <a:solidFill>
                <a:srgbClr val="FF0000"/>
              </a:solidFill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80F0D9-F297-D3E8-FFD8-BA1025230202}"/>
              </a:ext>
            </a:extLst>
          </p:cNvPr>
          <p:cNvSpPr/>
          <p:nvPr/>
        </p:nvSpPr>
        <p:spPr>
          <a:xfrm>
            <a:off x="3556000" y="2330211"/>
            <a:ext cx="1924028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ED7CF8-6ABE-F268-C10C-8CFF7752DBC9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1B0DC9-8276-154F-B323-746A11D4213D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8C3F99-9762-0C7B-BA7D-E3CED6CB474D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C95D61-6864-3339-410B-54EEB94780DE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Num(10.0)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7AB76E-2FB4-1A2A-2367-631AF354C7A5}"/>
              </a:ext>
            </a:extLst>
          </p:cNvPr>
          <p:cNvSpPr txBox="1"/>
          <p:nvPr/>
        </p:nvSpPr>
        <p:spPr>
          <a:xfrm>
            <a:off x="3660903" y="4815839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“x”, Num(10.0)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293F9C-CA49-831D-DAC6-FE2B0F938375}"/>
              </a:ext>
            </a:extLst>
          </p:cNvPr>
          <p:cNvSpPr txBox="1"/>
          <p:nvPr/>
        </p:nvSpPr>
        <p:spPr>
          <a:xfrm>
            <a:off x="3660903" y="4482344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“y”, Num(20.0)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BAE8D0-4DF0-7C4C-6954-5725FACEF400}"/>
              </a:ext>
            </a:extLst>
          </p:cNvPr>
          <p:cNvSpPr txBox="1"/>
          <p:nvPr/>
        </p:nvSpPr>
        <p:spPr>
          <a:xfrm>
            <a:off x="6783070" y="4410671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Num(400.0)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E38BC8-914F-82B8-6702-4DBA3319C34F}"/>
              </a:ext>
            </a:extLst>
          </p:cNvPr>
          <p:cNvSpPr txBox="1"/>
          <p:nvPr/>
        </p:nvSpPr>
        <p:spPr>
          <a:xfrm>
            <a:off x="6768432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Num(410.0)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E6102E-587F-BEDA-C910-DAF2279CF3A0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296738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5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EE2E9-1FEC-59FA-1983-5542D7465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2CA2-3405-1042-C27F-4D5EEE87B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1BAFB-2E56-87DF-40EC-84BA0663C525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IMul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American Typewriter" panose="02090604020004020304" pitchFamily="18" charset="77"/>
            </a:endParaRP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IPlus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American Typewriter" panose="02090604020004020304" pitchFamily="18" charset="77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IPop</a:t>
            </a:r>
            <a:endParaRPr lang="en-US" sz="2000" dirty="0">
              <a:solidFill>
                <a:srgbClr val="FF0000"/>
              </a:solidFill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EED4E1-9433-3786-25AD-A4A1BD6DDC35}"/>
              </a:ext>
            </a:extLst>
          </p:cNvPr>
          <p:cNvSpPr/>
          <p:nvPr/>
        </p:nvSpPr>
        <p:spPr>
          <a:xfrm>
            <a:off x="3556000" y="2330211"/>
            <a:ext cx="1924028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1269D4-7BFD-1CED-0BF1-60C46F97E43C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61165-0315-A373-3053-C4420FEDAF87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654BE6-4453-0338-28D5-4D34FA19E048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C97F6A-AAFB-2714-72AF-614885ED2371}"/>
              </a:ext>
            </a:extLst>
          </p:cNvPr>
          <p:cNvSpPr txBox="1"/>
          <p:nvPr/>
        </p:nvSpPr>
        <p:spPr>
          <a:xfrm>
            <a:off x="3660903" y="4815839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“x”, Num(10.0)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922D70-8C5F-ED28-F4E0-0C3542A1282A}"/>
              </a:ext>
            </a:extLst>
          </p:cNvPr>
          <p:cNvSpPr txBox="1"/>
          <p:nvPr/>
        </p:nvSpPr>
        <p:spPr>
          <a:xfrm>
            <a:off x="3660903" y="4482344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“y”, Num(20.0)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83A0F-DF46-E415-6CCE-CF9A9F18E538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Num(410.0)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B7630-6147-5177-C1CB-DA06ABD6B003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116518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AFF4A-CBB1-F4AB-5729-94948F39B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47720-110C-B78C-EAF0-B51AA598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FD053-A0F5-DFF8-D401-A08778A128C6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IMul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American Typewriter" panose="02090604020004020304" pitchFamily="18" charset="77"/>
            </a:endParaRP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IPlus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American Typewriter" panose="02090604020004020304" pitchFamily="18" charset="77"/>
            </a:endParaRPr>
          </a:p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IPop</a:t>
            </a:r>
            <a:endParaRPr lang="en-US" sz="2000" dirty="0">
              <a:solidFill>
                <a:schemeClr val="bg2">
                  <a:lumMod val="75000"/>
                </a:schemeClr>
              </a:solidFill>
              <a:latin typeface="American Typewriter" panose="02090604020004020304" pitchFamily="18" charset="77"/>
            </a:endParaRP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IPop</a:t>
            </a:r>
            <a:endParaRPr lang="en-US" sz="2000" dirty="0">
              <a:solidFill>
                <a:srgbClr val="FF0000"/>
              </a:solidFill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E3749A-4C02-FDC3-B64D-49FA57D18881}"/>
              </a:ext>
            </a:extLst>
          </p:cNvPr>
          <p:cNvSpPr/>
          <p:nvPr/>
        </p:nvSpPr>
        <p:spPr>
          <a:xfrm>
            <a:off x="3556000" y="2330211"/>
            <a:ext cx="1924028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F2C315-D4C7-5B86-EEAC-87F0530BD304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9D0B59-5B90-6F52-090A-02AFE8E619E2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6E9D1-667B-8AFF-BEBF-BA1B144E32E4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397D57-865D-FEDC-3A0C-0EBF948F897D}"/>
              </a:ext>
            </a:extLst>
          </p:cNvPr>
          <p:cNvSpPr txBox="1"/>
          <p:nvPr/>
        </p:nvSpPr>
        <p:spPr>
          <a:xfrm>
            <a:off x="3660903" y="4815839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“x”, Num(10.0)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5B4E49-B739-ADCC-3DBD-B41915247F81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Num(410.0)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4DBB29-9C97-81F5-3FAF-A446F1FD97EC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269980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8A4A-BB7B-49B3-4263-56136D7D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Machine Instruction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078A-0D48-D5D6-546E-C623470A1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Load/Store: </a:t>
            </a:r>
            <a:r>
              <a:rPr lang="en-US" dirty="0" err="1">
                <a:latin typeface="American Typewriter" panose="02090604020004020304" pitchFamily="18" charset="77"/>
              </a:rPr>
              <a:t>IStore</a:t>
            </a:r>
            <a:r>
              <a:rPr lang="en-US" dirty="0">
                <a:latin typeface="American Typewriter" panose="02090604020004020304" pitchFamily="18" charset="77"/>
              </a:rPr>
              <a:t>, </a:t>
            </a:r>
            <a:r>
              <a:rPr lang="en-US" dirty="0" err="1">
                <a:latin typeface="American Typewriter" panose="02090604020004020304" pitchFamily="18" charset="77"/>
              </a:rPr>
              <a:t>ILoad</a:t>
            </a:r>
            <a:endParaRPr lang="en-US" dirty="0">
              <a:latin typeface="American Typewriter" panose="02090604020004020304" pitchFamily="18" charset="77"/>
            </a:endParaRPr>
          </a:p>
          <a:p>
            <a:r>
              <a:rPr lang="en-US" dirty="0"/>
              <a:t>Arithmetic and Comparison </a:t>
            </a:r>
          </a:p>
          <a:p>
            <a:pPr lvl="1"/>
            <a:r>
              <a:rPr lang="en-US" dirty="0" err="1">
                <a:latin typeface="American Typewriter" panose="02090604020004020304" pitchFamily="18" charset="77"/>
              </a:rPr>
              <a:t>IPlus</a:t>
            </a:r>
            <a:r>
              <a:rPr lang="en-US" dirty="0">
                <a:latin typeface="American Typewriter" panose="02090604020004020304" pitchFamily="18" charset="77"/>
              </a:rPr>
              <a:t>, </a:t>
            </a:r>
            <a:r>
              <a:rPr lang="en-US" dirty="0" err="1">
                <a:latin typeface="American Typewriter" panose="02090604020004020304" pitchFamily="18" charset="77"/>
              </a:rPr>
              <a:t>IMul</a:t>
            </a:r>
            <a:r>
              <a:rPr lang="en-US" dirty="0">
                <a:latin typeface="American Typewriter" panose="02090604020004020304" pitchFamily="18" charset="77"/>
              </a:rPr>
              <a:t>, </a:t>
            </a:r>
            <a:r>
              <a:rPr lang="en-US" dirty="0" err="1">
                <a:latin typeface="American Typewriter" panose="02090604020004020304" pitchFamily="18" charset="77"/>
              </a:rPr>
              <a:t>ISub</a:t>
            </a:r>
            <a:r>
              <a:rPr lang="en-US" dirty="0">
                <a:latin typeface="American Typewriter" panose="02090604020004020304" pitchFamily="18" charset="77"/>
              </a:rPr>
              <a:t>, </a:t>
            </a:r>
            <a:r>
              <a:rPr lang="en-US" dirty="0" err="1">
                <a:latin typeface="American Typewriter" panose="02090604020004020304" pitchFamily="18" charset="77"/>
              </a:rPr>
              <a:t>IDiv</a:t>
            </a:r>
            <a:endParaRPr lang="en-US" dirty="0">
              <a:latin typeface="American Typewriter" panose="02090604020004020304" pitchFamily="18" charset="77"/>
            </a:endParaRPr>
          </a:p>
          <a:p>
            <a:pPr lvl="1"/>
            <a:r>
              <a:rPr lang="en-US" dirty="0" err="1">
                <a:latin typeface="American Typewriter" panose="02090604020004020304" pitchFamily="18" charset="77"/>
              </a:rPr>
              <a:t>IGeq</a:t>
            </a:r>
            <a:r>
              <a:rPr lang="en-US" dirty="0">
                <a:latin typeface="American Typewriter" panose="02090604020004020304" pitchFamily="18" charset="77"/>
              </a:rPr>
              <a:t>, </a:t>
            </a:r>
            <a:r>
              <a:rPr lang="en-US" dirty="0" err="1">
                <a:latin typeface="American Typewriter" panose="02090604020004020304" pitchFamily="18" charset="77"/>
              </a:rPr>
              <a:t>IGt</a:t>
            </a:r>
            <a:r>
              <a:rPr lang="en-US" dirty="0">
                <a:latin typeface="American Typewriter" panose="02090604020004020304" pitchFamily="18" charset="77"/>
              </a:rPr>
              <a:t>, </a:t>
            </a:r>
            <a:r>
              <a:rPr lang="en-US" dirty="0" err="1">
                <a:latin typeface="American Typewriter" panose="02090604020004020304" pitchFamily="18" charset="77"/>
              </a:rPr>
              <a:t>IEq</a:t>
            </a:r>
            <a:endParaRPr lang="en-US" dirty="0">
              <a:latin typeface="American Typewriter" panose="02090604020004020304" pitchFamily="18" charset="77"/>
            </a:endParaRPr>
          </a:p>
          <a:p>
            <a:pPr lvl="1"/>
            <a:r>
              <a:rPr lang="en-US" dirty="0" err="1">
                <a:latin typeface="American Typewriter" panose="02090604020004020304" pitchFamily="18" charset="77"/>
              </a:rPr>
              <a:t>INot</a:t>
            </a:r>
            <a:endParaRPr lang="en-US" dirty="0">
              <a:latin typeface="American Typewriter" panose="02090604020004020304" pitchFamily="18" charset="77"/>
            </a:endParaRPr>
          </a:p>
          <a:p>
            <a:r>
              <a:rPr lang="en-US" dirty="0"/>
              <a:t>Jump Instructions:</a:t>
            </a:r>
          </a:p>
          <a:p>
            <a:pPr lvl="1"/>
            <a:r>
              <a:rPr lang="en-US" dirty="0" err="1">
                <a:latin typeface="American Typewriter" panose="02090604020004020304" pitchFamily="18" charset="77"/>
              </a:rPr>
              <a:t>ISkip</a:t>
            </a:r>
            <a:r>
              <a:rPr lang="en-US" dirty="0">
                <a:latin typeface="American Typewriter" panose="02090604020004020304" pitchFamily="18" charset="77"/>
              </a:rPr>
              <a:t>(n) – </a:t>
            </a:r>
            <a:r>
              <a:rPr lang="en-US" dirty="0"/>
              <a:t>Skip n instructions forward</a:t>
            </a:r>
          </a:p>
          <a:p>
            <a:pPr lvl="1"/>
            <a:r>
              <a:rPr lang="en-US" dirty="0" err="1">
                <a:latin typeface="American Typewriter" panose="02090604020004020304" pitchFamily="18" charset="77"/>
              </a:rPr>
              <a:t>ICondSkip</a:t>
            </a:r>
            <a:r>
              <a:rPr lang="en-US" dirty="0">
                <a:latin typeface="American Typewriter" panose="02090604020004020304" pitchFamily="18" charset="77"/>
              </a:rPr>
              <a:t>(n) – </a:t>
            </a:r>
            <a:r>
              <a:rPr lang="en-US" dirty="0"/>
              <a:t>Pop top of stack, if it is </a:t>
            </a:r>
            <a:r>
              <a:rPr lang="en-US" dirty="0" err="1"/>
              <a:t>boolean</a:t>
            </a:r>
            <a:r>
              <a:rPr lang="en-US" dirty="0"/>
              <a:t> false then skip n instructions forward.</a:t>
            </a:r>
            <a:endParaRPr lang="en-US" dirty="0">
              <a:latin typeface="American Typewriter" panose="02090604020004020304" pitchFamily="18" charset="77"/>
            </a:endParaRPr>
          </a:p>
          <a:p>
            <a:r>
              <a:rPr lang="en-US" dirty="0"/>
              <a:t>We have documentation for each instruction.</a:t>
            </a:r>
          </a:p>
        </p:txBody>
      </p:sp>
    </p:spTree>
    <p:extLst>
      <p:ext uri="{BB962C8B-B14F-4D97-AF65-F5344CB8AC3E}">
        <p14:creationId xmlns:p14="http://schemas.microsoft.com/office/powerpoint/2010/main" val="2018078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C854-6325-3357-F3DA-DC08D84C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1B3C6-D0F3-F2B6-8C50-F7A2EB65F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the implementation of a stack machine emulator.</a:t>
            </a:r>
          </a:p>
          <a:p>
            <a:endParaRPr lang="en-US" dirty="0"/>
          </a:p>
          <a:p>
            <a:r>
              <a:rPr lang="en-US" dirty="0"/>
              <a:t>Uses lists to implement environment and operand stack.</a:t>
            </a:r>
          </a:p>
          <a:p>
            <a:endParaRPr lang="en-US" dirty="0"/>
          </a:p>
          <a:p>
            <a:r>
              <a:rPr lang="en-US" dirty="0"/>
              <a:t>Implement each instruction </a:t>
            </a:r>
          </a:p>
          <a:p>
            <a:endParaRPr lang="en-US" dirty="0"/>
          </a:p>
          <a:p>
            <a:r>
              <a:rPr lang="en-US" dirty="0"/>
              <a:t>We will handle the jump instructions for you.</a:t>
            </a:r>
          </a:p>
          <a:p>
            <a:endParaRPr lang="en-US" dirty="0"/>
          </a:p>
          <a:p>
            <a:r>
              <a:rPr lang="en-US" dirty="0"/>
              <a:t>File: </a:t>
            </a:r>
            <a:r>
              <a:rPr lang="en-US" dirty="0" err="1"/>
              <a:t>StackMachineEmulator.scala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5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6207-2AB6-6B76-970F-9CEA8FC4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15901-2880-8903-CC2B-FE54AA303686}"/>
              </a:ext>
            </a:extLst>
          </p:cNvPr>
          <p:cNvSpPr txBox="1"/>
          <p:nvPr/>
        </p:nvSpPr>
        <p:spPr>
          <a:xfrm>
            <a:off x="716280" y="2658070"/>
            <a:ext cx="254108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sz="2800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sz="2800" dirty="0">
                <a:latin typeface="American Typewriter" panose="02090604020004020304" pitchFamily="18" charset="77"/>
              </a:rPr>
              <a:t>      x + y * 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80FA3-92EE-95B1-68CA-2B84517A6E06}"/>
              </a:ext>
            </a:extLst>
          </p:cNvPr>
          <p:cNvSpPr txBox="1"/>
          <p:nvPr/>
        </p:nvSpPr>
        <p:spPr>
          <a:xfrm>
            <a:off x="6298660" y="1195030"/>
            <a:ext cx="2278188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American Typewriter" panose="02090604020004020304" pitchFamily="18" charset="77"/>
              </a:rPr>
              <a:t>IPush</a:t>
            </a:r>
            <a:r>
              <a:rPr lang="en-US" sz="2800" dirty="0"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800" dirty="0" err="1">
                <a:latin typeface="American Typewriter" panose="02090604020004020304" pitchFamily="18" charset="77"/>
              </a:rPr>
              <a:t>IStore</a:t>
            </a:r>
            <a:r>
              <a:rPr lang="en-US" sz="2800" dirty="0"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800" dirty="0" err="1">
                <a:latin typeface="American Typewriter" panose="02090604020004020304" pitchFamily="18" charset="77"/>
              </a:rPr>
              <a:t>IPush</a:t>
            </a:r>
            <a:r>
              <a:rPr lang="en-US" sz="2800" dirty="0"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800" dirty="0" err="1">
                <a:latin typeface="American Typewriter" panose="02090604020004020304" pitchFamily="18" charset="77"/>
              </a:rPr>
              <a:t>IStore</a:t>
            </a:r>
            <a:r>
              <a:rPr lang="en-US" sz="28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800" dirty="0" err="1">
                <a:latin typeface="American Typewriter" panose="02090604020004020304" pitchFamily="18" charset="77"/>
              </a:rPr>
              <a:t>ILoad</a:t>
            </a:r>
            <a:r>
              <a:rPr lang="en-US" sz="2800" dirty="0"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800" dirty="0" err="1">
                <a:latin typeface="American Typewriter" panose="02090604020004020304" pitchFamily="18" charset="77"/>
              </a:rPr>
              <a:t>ILoad</a:t>
            </a:r>
            <a:r>
              <a:rPr lang="en-US" sz="28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800" dirty="0" err="1">
                <a:latin typeface="American Typewriter" panose="02090604020004020304" pitchFamily="18" charset="77"/>
              </a:rPr>
              <a:t>ILoad</a:t>
            </a:r>
            <a:r>
              <a:rPr lang="en-US" sz="28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800" dirty="0" err="1">
                <a:latin typeface="American Typewriter" panose="02090604020004020304" pitchFamily="18" charset="77"/>
              </a:rPr>
              <a:t>IMul</a:t>
            </a:r>
            <a:endParaRPr lang="en-US" sz="2800" dirty="0">
              <a:latin typeface="American Typewriter" panose="02090604020004020304" pitchFamily="18" charset="77"/>
            </a:endParaRPr>
          </a:p>
          <a:p>
            <a:r>
              <a:rPr lang="en-US" sz="2800" dirty="0" err="1">
                <a:latin typeface="American Typewriter" panose="02090604020004020304" pitchFamily="18" charset="77"/>
              </a:rPr>
              <a:t>IPlus</a:t>
            </a:r>
            <a:endParaRPr lang="en-US" sz="2800" dirty="0">
              <a:latin typeface="American Typewriter" panose="02090604020004020304" pitchFamily="18" charset="77"/>
            </a:endParaRPr>
          </a:p>
          <a:p>
            <a:r>
              <a:rPr lang="en-US" sz="2800" dirty="0" err="1">
                <a:latin typeface="American Typewriter" panose="02090604020004020304" pitchFamily="18" charset="77"/>
              </a:rPr>
              <a:t>IPop</a:t>
            </a:r>
            <a:endParaRPr lang="en-US" sz="2800" dirty="0">
              <a:latin typeface="American Typewriter" panose="02090604020004020304" pitchFamily="18" charset="77"/>
            </a:endParaRPr>
          </a:p>
          <a:p>
            <a:r>
              <a:rPr lang="en-US" sz="2800" dirty="0" err="1">
                <a:latin typeface="American Typewriter" panose="02090604020004020304" pitchFamily="18" charset="77"/>
              </a:rPr>
              <a:t>IPop</a:t>
            </a:r>
            <a:endParaRPr lang="en-US" sz="2800" dirty="0">
              <a:latin typeface="American Typewriter" panose="02090604020004020304" pitchFamily="18" charset="77"/>
            </a:endParaRP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9C459D97-63CF-B426-291C-B9123828DEAA}"/>
              </a:ext>
            </a:extLst>
          </p:cNvPr>
          <p:cNvSpPr/>
          <p:nvPr/>
        </p:nvSpPr>
        <p:spPr>
          <a:xfrm>
            <a:off x="3840480" y="3241040"/>
            <a:ext cx="1859280" cy="4470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299B1-1B78-FAF4-2544-2098EB5FA50F}"/>
              </a:ext>
            </a:extLst>
          </p:cNvPr>
          <p:cNvSpPr txBox="1"/>
          <p:nvPr/>
        </p:nvSpPr>
        <p:spPr>
          <a:xfrm>
            <a:off x="4283544" y="287170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32456-F993-B222-9C15-F2B7AEEE813B}"/>
              </a:ext>
            </a:extLst>
          </p:cNvPr>
          <p:cNvSpPr txBox="1"/>
          <p:nvPr/>
        </p:nvSpPr>
        <p:spPr>
          <a:xfrm>
            <a:off x="716280" y="4460240"/>
            <a:ext cx="2809744" cy="5232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Lettuce Program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6ABDF3-4751-242E-6F93-61FCB9715C58}"/>
              </a:ext>
            </a:extLst>
          </p:cNvPr>
          <p:cNvSpPr txBox="1"/>
          <p:nvPr/>
        </p:nvSpPr>
        <p:spPr>
          <a:xfrm>
            <a:off x="6298660" y="6123543"/>
            <a:ext cx="3993144" cy="5232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Stack Machine Bytecode</a:t>
            </a:r>
          </a:p>
        </p:txBody>
      </p:sp>
    </p:spTree>
    <p:extLst>
      <p:ext uri="{BB962C8B-B14F-4D97-AF65-F5344CB8AC3E}">
        <p14:creationId xmlns:p14="http://schemas.microsoft.com/office/powerpoint/2010/main" val="136170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D03E-7025-8CA7-5256-B1544A0B2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#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CBD4-AA6B-5DBD-CBB5-84312E75E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 lettuce AST into stack machine bytecode.</a:t>
            </a:r>
          </a:p>
          <a:p>
            <a:endParaRPr lang="en-US" dirty="0"/>
          </a:p>
          <a:p>
            <a:r>
              <a:rPr lang="en-US" dirty="0"/>
              <a:t>Semantic rules are provided.</a:t>
            </a:r>
          </a:p>
          <a:p>
            <a:endParaRPr lang="en-US" dirty="0"/>
          </a:p>
          <a:p>
            <a:r>
              <a:rPr lang="en-US" dirty="0"/>
              <a:t>Interpret these rules and implement the compiler.</a:t>
            </a:r>
          </a:p>
        </p:txBody>
      </p:sp>
    </p:spTree>
    <p:extLst>
      <p:ext uri="{BB962C8B-B14F-4D97-AF65-F5344CB8AC3E}">
        <p14:creationId xmlns:p14="http://schemas.microsoft.com/office/powerpoint/2010/main" val="2161422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1050-B3F3-0A20-B336-30B4800F8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# 1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B1B71-A683-1E3C-59FE-27393439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Standalone Scala development.</a:t>
            </a:r>
          </a:p>
          <a:p>
            <a:r>
              <a:rPr lang="en-US" dirty="0"/>
              <a:t>Provided basic project skeleton:</a:t>
            </a:r>
          </a:p>
          <a:p>
            <a:pPr lvl="1"/>
            <a:r>
              <a:rPr lang="en-US" dirty="0" err="1"/>
              <a:t>build.sbt</a:t>
            </a:r>
            <a:r>
              <a:rPr lang="en-US" dirty="0"/>
              <a:t> file</a:t>
            </a:r>
          </a:p>
          <a:p>
            <a:pPr lvl="1"/>
            <a:r>
              <a:rPr lang="en-US" dirty="0"/>
              <a:t>Directory structure</a:t>
            </a:r>
          </a:p>
          <a:p>
            <a:pPr lvl="1"/>
            <a:r>
              <a:rPr lang="en-US" dirty="0"/>
              <a:t>Files with missing scala code.</a:t>
            </a:r>
          </a:p>
          <a:p>
            <a:r>
              <a:rPr lang="en-US" dirty="0"/>
              <a:t>TODO:</a:t>
            </a:r>
          </a:p>
          <a:p>
            <a:pPr lvl="1"/>
            <a:r>
              <a:rPr lang="en-US" dirty="0"/>
              <a:t>Implement missing code in </a:t>
            </a:r>
          </a:p>
          <a:p>
            <a:pPr lvl="2"/>
            <a:r>
              <a:rPr lang="en-US" dirty="0" err="1">
                <a:latin typeface="American Typewriter" panose="02090604020004020304" pitchFamily="18" charset="77"/>
              </a:rPr>
              <a:t>StackMachineCompiler.scala</a:t>
            </a:r>
            <a:r>
              <a:rPr lang="en-US" dirty="0">
                <a:latin typeface="American Typewriter" panose="02090604020004020304" pitchFamily="18" charset="77"/>
              </a:rPr>
              <a:t> </a:t>
            </a:r>
            <a:r>
              <a:rPr lang="en-US" dirty="0"/>
              <a:t>and </a:t>
            </a:r>
            <a:r>
              <a:rPr lang="en-US" dirty="0" err="1">
                <a:latin typeface="American Typewriter" panose="02090604020004020304" pitchFamily="18" charset="77"/>
              </a:rPr>
              <a:t>StackMachineEmulator.scala</a:t>
            </a:r>
            <a:endParaRPr lang="en-US" dirty="0">
              <a:latin typeface="American Typewriter" panose="02090604020004020304" pitchFamily="18" charset="77"/>
            </a:endParaRPr>
          </a:p>
          <a:p>
            <a:pPr lvl="1"/>
            <a:r>
              <a:rPr lang="en-US" dirty="0"/>
              <a:t>Run and pass given tests.</a:t>
            </a:r>
          </a:p>
          <a:p>
            <a:pPr lvl="1"/>
            <a:r>
              <a:rPr lang="en-US" dirty="0"/>
              <a:t>Write more tests (optional)</a:t>
            </a:r>
          </a:p>
          <a:p>
            <a:pPr lvl="1"/>
            <a:r>
              <a:rPr lang="en-US" dirty="0"/>
              <a:t>We will have hidden tests that will be used in grading.</a:t>
            </a:r>
          </a:p>
        </p:txBody>
      </p:sp>
    </p:spTree>
    <p:extLst>
      <p:ext uri="{BB962C8B-B14F-4D97-AF65-F5344CB8AC3E}">
        <p14:creationId xmlns:p14="http://schemas.microsoft.com/office/powerpoint/2010/main" val="287557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AECD-013C-A659-48ED-C162826B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Machine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5C1EC3-92E1-A2DD-EAC8-9A3029F0C2D0}"/>
              </a:ext>
            </a:extLst>
          </p:cNvPr>
          <p:cNvSpPr/>
          <p:nvPr/>
        </p:nvSpPr>
        <p:spPr>
          <a:xfrm>
            <a:off x="3149600" y="1554480"/>
            <a:ext cx="1422400" cy="40640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Instructions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00D66-C7F3-645A-EECE-BF09703C6E81}"/>
              </a:ext>
            </a:extLst>
          </p:cNvPr>
          <p:cNvSpPr/>
          <p:nvPr/>
        </p:nvSpPr>
        <p:spPr>
          <a:xfrm>
            <a:off x="3149600" y="2092960"/>
            <a:ext cx="1422400" cy="41148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ysClr val="windowText" lastClr="000000"/>
                </a:solidFill>
              </a:rPr>
              <a:t>IStore</a:t>
            </a:r>
            <a:r>
              <a:rPr lang="en-US" dirty="0">
                <a:solidFill>
                  <a:sysClr val="windowText" lastClr="000000"/>
                </a:solidFill>
              </a:rPr>
              <a:t>(“x”)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ILoad</a:t>
            </a:r>
            <a:r>
              <a:rPr lang="en-US" dirty="0">
                <a:solidFill>
                  <a:sysClr val="windowText" lastClr="000000"/>
                </a:solidFill>
              </a:rPr>
              <a:t>(“z”)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IPush</a:t>
            </a:r>
            <a:r>
              <a:rPr lang="en-US" dirty="0">
                <a:solidFill>
                  <a:sysClr val="windowText" lastClr="000000"/>
                </a:solidFill>
              </a:rPr>
              <a:t>(25.0)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IPlus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IStore</a:t>
            </a:r>
            <a:r>
              <a:rPr lang="en-US" dirty="0">
                <a:solidFill>
                  <a:sysClr val="windowText" lastClr="000000"/>
                </a:solidFill>
              </a:rPr>
              <a:t>(“x</a:t>
            </a: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”)</a:t>
            </a: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IMul</a:t>
            </a:r>
            <a:endParaRPr lang="en-US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IStore</a:t>
            </a: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(“w”)</a:t>
            </a: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ILoad</a:t>
            </a: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(“x”)</a:t>
            </a: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ILoad</a:t>
            </a:r>
            <a:r>
              <a:rPr lang="en-US" dirty="0">
                <a:solidFill>
                  <a:sysClr val="windowText" lastClr="000000"/>
                </a:solidFill>
                <a:sym typeface="Wingdings" pitchFamily="2" charset="2"/>
              </a:rPr>
              <a:t>(“w”)</a:t>
            </a:r>
          </a:p>
          <a:p>
            <a:r>
              <a:rPr lang="en-US" dirty="0" err="1">
                <a:solidFill>
                  <a:sysClr val="windowText" lastClr="000000"/>
                </a:solidFill>
                <a:sym typeface="Wingdings" pitchFamily="2" charset="2"/>
              </a:rPr>
              <a:t>IGeq</a:t>
            </a:r>
            <a:endParaRPr lang="en-US" dirty="0">
              <a:solidFill>
                <a:sysClr val="windowText" lastClr="000000"/>
              </a:solidFill>
              <a:sym typeface="Wingdings" pitchFamily="2" charset="2"/>
            </a:endParaRPr>
          </a:p>
          <a:p>
            <a:r>
              <a:rPr lang="en-US" dirty="0" err="1">
                <a:solidFill>
                  <a:sysClr val="windowText" lastClr="000000"/>
                </a:solidFill>
              </a:rPr>
              <a:t>Cskip</a:t>
            </a:r>
            <a:r>
              <a:rPr lang="en-US" dirty="0">
                <a:solidFill>
                  <a:sysClr val="windowText" lastClr="000000"/>
                </a:solidFill>
              </a:rPr>
              <a:t>(3)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IStore</a:t>
            </a:r>
            <a:r>
              <a:rPr lang="en-US" dirty="0">
                <a:solidFill>
                  <a:sysClr val="windowText" lastClr="000000"/>
                </a:solidFill>
              </a:rPr>
              <a:t>(“y)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IStore</a:t>
            </a:r>
            <a:r>
              <a:rPr lang="en-US" dirty="0">
                <a:solidFill>
                  <a:sysClr val="windowText" lastClr="000000"/>
                </a:solidFill>
              </a:rPr>
              <a:t>(“z”)</a:t>
            </a:r>
          </a:p>
          <a:p>
            <a:r>
              <a:rPr lang="en-US" dirty="0" err="1">
                <a:solidFill>
                  <a:sysClr val="windowText" lastClr="000000"/>
                </a:solidFill>
              </a:rPr>
              <a:t>Isub</a:t>
            </a:r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03678-8CB8-8C60-9BF3-49DBC3AFA335}"/>
              </a:ext>
            </a:extLst>
          </p:cNvPr>
          <p:cNvSpPr/>
          <p:nvPr/>
        </p:nvSpPr>
        <p:spPr>
          <a:xfrm>
            <a:off x="4947920" y="1757680"/>
            <a:ext cx="1910080" cy="2072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“x” , Num(43.0)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“y”,  Num(12.0)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“z”, Num(18.0)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“b”, Bool(false)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“x”, Bool(true)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</a:t>
            </a:r>
            <a:r>
              <a:rPr lang="en-US" dirty="0" err="1">
                <a:solidFill>
                  <a:sysClr val="windowText" lastClr="000000"/>
                </a:solidFill>
              </a:rPr>
              <a:t>zz</a:t>
            </a:r>
            <a:r>
              <a:rPr lang="en-US" dirty="0">
                <a:solidFill>
                  <a:sysClr val="windowText" lastClr="000000"/>
                </a:solidFill>
              </a:rPr>
              <a:t>”, Num(-4.0)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1D9376-14BC-C2ED-D60C-BBC6B4667946}"/>
              </a:ext>
            </a:extLst>
          </p:cNvPr>
          <p:cNvSpPr/>
          <p:nvPr/>
        </p:nvSpPr>
        <p:spPr>
          <a:xfrm>
            <a:off x="4947920" y="1117600"/>
            <a:ext cx="191008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 Stack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0F0045-7AE5-678B-6BFC-1D1919A6E7A5}"/>
              </a:ext>
            </a:extLst>
          </p:cNvPr>
          <p:cNvSpPr/>
          <p:nvPr/>
        </p:nvSpPr>
        <p:spPr>
          <a:xfrm>
            <a:off x="4947920" y="4638040"/>
            <a:ext cx="1910080" cy="2072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Num(18.0)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Num(14.0)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Bool(true)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Num(19.0)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Num(-1.0)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Bool(false)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1CFEDF-F27F-3E1C-5C1B-AEB3A6C166D8}"/>
              </a:ext>
            </a:extLst>
          </p:cNvPr>
          <p:cNvSpPr/>
          <p:nvPr/>
        </p:nvSpPr>
        <p:spPr>
          <a:xfrm>
            <a:off x="4947920" y="3997960"/>
            <a:ext cx="191008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Operand Stack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2183540-A898-EE47-17D2-A2509BF2F798}"/>
              </a:ext>
            </a:extLst>
          </p:cNvPr>
          <p:cNvSpPr/>
          <p:nvPr/>
        </p:nvSpPr>
        <p:spPr>
          <a:xfrm>
            <a:off x="2753360" y="3556000"/>
            <a:ext cx="396240" cy="1727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10D1E5-897B-B089-8A06-97E15FFD6FF6}"/>
              </a:ext>
            </a:extLst>
          </p:cNvPr>
          <p:cNvSpPr txBox="1"/>
          <p:nvPr/>
        </p:nvSpPr>
        <p:spPr>
          <a:xfrm>
            <a:off x="7498080" y="3404215"/>
            <a:ext cx="35323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 of the environment and</a:t>
            </a:r>
          </a:p>
          <a:p>
            <a:r>
              <a:rPr lang="en-US" dirty="0"/>
              <a:t>operand stack are modified when </a:t>
            </a:r>
          </a:p>
          <a:p>
            <a:r>
              <a:rPr lang="en-US" dirty="0"/>
              <a:t>instructions execute.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4B0D22B6-6B6E-36F7-C2D5-62B3A9D993EF}"/>
              </a:ext>
            </a:extLst>
          </p:cNvPr>
          <p:cNvSpPr/>
          <p:nvPr/>
        </p:nvSpPr>
        <p:spPr>
          <a:xfrm>
            <a:off x="7122160" y="1310640"/>
            <a:ext cx="375920" cy="51104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4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1.48148E-6 L -0.00209 0.3400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4" y="1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A384-9479-EEE9-ADD8-8FA3807D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2A96-730C-263C-C4AB-2E224A14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machine deals with three value types.</a:t>
            </a:r>
          </a:p>
          <a:p>
            <a:endParaRPr lang="en-US" dirty="0"/>
          </a:p>
          <a:p>
            <a:pPr lvl="1"/>
            <a:r>
              <a:rPr lang="en-US" dirty="0">
                <a:latin typeface="American Typewriter" panose="02090604020004020304" pitchFamily="18" charset="77"/>
              </a:rPr>
              <a:t>Num( ...number...)</a:t>
            </a:r>
          </a:p>
          <a:p>
            <a:pPr lvl="1"/>
            <a:r>
              <a:rPr lang="en-US" dirty="0">
                <a:latin typeface="American Typewriter" panose="02090604020004020304" pitchFamily="18" charset="77"/>
              </a:rPr>
              <a:t>Bool( ... true/false ...)</a:t>
            </a:r>
          </a:p>
          <a:p>
            <a:pPr lvl="1"/>
            <a:r>
              <a:rPr lang="en-US" dirty="0">
                <a:latin typeface="American Typewriter" panose="02090604020004020304" pitchFamily="18" charset="77"/>
              </a:rPr>
              <a:t>Error </a:t>
            </a:r>
          </a:p>
          <a:p>
            <a:pPr lvl="1"/>
            <a:endParaRPr lang="en-US" dirty="0">
              <a:latin typeface="American Typewriter" panose="02090604020004020304" pitchFamily="18" charset="77"/>
            </a:endParaRPr>
          </a:p>
          <a:p>
            <a:r>
              <a:rPr lang="en-US" dirty="0"/>
              <a:t>In our implementation, we will not work with Error.</a:t>
            </a:r>
          </a:p>
          <a:p>
            <a:r>
              <a:rPr lang="en-US" dirty="0"/>
              <a:t>Instead, whenever error happens, we throw an exception.</a:t>
            </a:r>
          </a:p>
        </p:txBody>
      </p:sp>
    </p:spTree>
    <p:extLst>
      <p:ext uri="{BB962C8B-B14F-4D97-AF65-F5344CB8AC3E}">
        <p14:creationId xmlns:p14="http://schemas.microsoft.com/office/powerpoint/2010/main" val="2295187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4DE0D-4B25-9E79-FEA6-4E9A88B15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Environment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2D8BD8-C550-08BF-1D53-B7DE18660F4E}"/>
              </a:ext>
            </a:extLst>
          </p:cNvPr>
          <p:cNvSpPr/>
          <p:nvPr/>
        </p:nvSpPr>
        <p:spPr>
          <a:xfrm>
            <a:off x="1229360" y="3200400"/>
            <a:ext cx="1910080" cy="2072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“x” , Num(43.0)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“y”,  Num(12.0)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“z”, Num(18.0)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“b”, Bool(false)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“x”, Bool(true)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“</a:t>
            </a:r>
            <a:r>
              <a:rPr lang="en-US" dirty="0" err="1">
                <a:solidFill>
                  <a:sysClr val="windowText" lastClr="000000"/>
                </a:solidFill>
              </a:rPr>
              <a:t>zz</a:t>
            </a:r>
            <a:r>
              <a:rPr lang="en-US" dirty="0">
                <a:solidFill>
                  <a:sysClr val="windowText" lastClr="000000"/>
                </a:solidFill>
              </a:rPr>
              <a:t>”, Num(-4.0)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141519-C1B2-8B76-AED6-A9FEAB2C69AE}"/>
              </a:ext>
            </a:extLst>
          </p:cNvPr>
          <p:cNvSpPr/>
          <p:nvPr/>
        </p:nvSpPr>
        <p:spPr>
          <a:xfrm>
            <a:off x="1229360" y="2560320"/>
            <a:ext cx="191008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Environment Stack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2B0A8E-1BB8-54D8-3BAC-2ADDE5CEFA24}"/>
              </a:ext>
            </a:extLst>
          </p:cNvPr>
          <p:cNvSpPr/>
          <p:nvPr/>
        </p:nvSpPr>
        <p:spPr>
          <a:xfrm>
            <a:off x="4399280" y="3271520"/>
            <a:ext cx="3596640" cy="132556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Maps identifier names to values.</a:t>
            </a:r>
          </a:p>
          <a:p>
            <a:pPr algn="ctr"/>
            <a:r>
              <a:rPr lang="en-US" dirty="0"/>
              <a:t>It is organized as a stack, you can push new bindings to it or pop bindings from the top.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66ED8EE-00EE-DDA4-C219-1F81B263C87D}"/>
              </a:ext>
            </a:extLst>
          </p:cNvPr>
          <p:cNvSpPr/>
          <p:nvPr/>
        </p:nvSpPr>
        <p:spPr>
          <a:xfrm>
            <a:off x="3759200" y="2143760"/>
            <a:ext cx="508000" cy="35458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4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40B99-6D8D-AD0E-EF73-EE3D32FA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Stack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CE972F-AFA2-16B7-3EEB-9BBEACD73AC1}"/>
              </a:ext>
            </a:extLst>
          </p:cNvPr>
          <p:cNvSpPr/>
          <p:nvPr/>
        </p:nvSpPr>
        <p:spPr>
          <a:xfrm>
            <a:off x="1209040" y="3286760"/>
            <a:ext cx="1910080" cy="20726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ysClr val="windowText" lastClr="000000"/>
                </a:solidFill>
              </a:rPr>
              <a:t>Num(18.0)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Num(14.0)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Bool(true)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Num(19.0)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Num(-1.0)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Bool(false)</a:t>
            </a:r>
          </a:p>
          <a:p>
            <a:r>
              <a:rPr lang="en-US" dirty="0">
                <a:solidFill>
                  <a:sysClr val="windowText" lastClr="000000"/>
                </a:solidFill>
              </a:rPr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B7AF2-DD02-C53C-C8F3-1430A90772C4}"/>
              </a:ext>
            </a:extLst>
          </p:cNvPr>
          <p:cNvSpPr/>
          <p:nvPr/>
        </p:nvSpPr>
        <p:spPr>
          <a:xfrm>
            <a:off x="1209040" y="2646680"/>
            <a:ext cx="1910080" cy="64008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Operand Stack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12049-8B4F-474F-E221-C0CACAF6AAD1}"/>
              </a:ext>
            </a:extLst>
          </p:cNvPr>
          <p:cNvSpPr txBox="1"/>
          <p:nvPr/>
        </p:nvSpPr>
        <p:spPr>
          <a:xfrm>
            <a:off x="3738881" y="3139440"/>
            <a:ext cx="663448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Stack consisting of just values (numbers/</a:t>
            </a:r>
            <a:r>
              <a:rPr lang="en-US" sz="2000" dirty="0" err="1"/>
              <a:t>booleans</a:t>
            </a:r>
            <a:r>
              <a:rPr lang="en-US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Initially this stack is empty at the beginning.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Instructions can push values in and out of this stack.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When the machine finishes executing, the value on top is the final result.</a:t>
            </a:r>
          </a:p>
        </p:txBody>
      </p:sp>
    </p:spTree>
    <p:extLst>
      <p:ext uri="{BB962C8B-B14F-4D97-AF65-F5344CB8AC3E}">
        <p14:creationId xmlns:p14="http://schemas.microsoft.com/office/powerpoint/2010/main" val="3258665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9ADA-28BF-481C-75BF-51D00FA8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6FE70-E49B-86A7-34CD-A7DACBEBAC47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IMul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IPlus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CA8EB5-4C77-E4D3-4552-3F8DC75DE14E}"/>
              </a:ext>
            </a:extLst>
          </p:cNvPr>
          <p:cNvSpPr/>
          <p:nvPr/>
        </p:nvSpPr>
        <p:spPr>
          <a:xfrm>
            <a:off x="3556000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50FBA4-B51D-2A74-00CF-D1CD8B5204BE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B62978-2422-303F-76EC-1A5A097D0216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3CFFF0-1420-4E9E-F5F4-9FDC135199D1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D388A8-D11C-A997-0A09-534376BE8008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Num(10.0)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6F5DFD-76E6-D6C8-CF4D-B6D1FF320A22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22662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80863-6646-C4B7-65AC-67078DD3B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DC668-9E69-2EE9-5E85-BD067DC2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Stack Machine in Action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04967A-D1B1-AD8F-F7E0-FDA25DFC19D6}"/>
              </a:ext>
            </a:extLst>
          </p:cNvPr>
          <p:cNvSpPr txBox="1"/>
          <p:nvPr/>
        </p:nvSpPr>
        <p:spPr>
          <a:xfrm>
            <a:off x="838200" y="2028616"/>
            <a:ext cx="1689886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American Typewriter" panose="02090604020004020304" pitchFamily="18" charset="77"/>
              </a:rPr>
              <a:t>(10.0)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solidFill>
                  <a:srgbClr val="FF0000"/>
                </a:solidFill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IPush</a:t>
            </a:r>
            <a:r>
              <a:rPr lang="en-US" sz="2000" dirty="0">
                <a:latin typeface="American Typewriter" panose="02090604020004020304" pitchFamily="18" charset="77"/>
              </a:rPr>
              <a:t>(20.0)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IStore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(x)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ILoad</a:t>
            </a:r>
            <a:r>
              <a:rPr lang="en-US" sz="2000" dirty="0">
                <a:latin typeface="American Typewriter" panose="02090604020004020304" pitchFamily="18" charset="77"/>
              </a:rPr>
              <a:t>(y)</a:t>
            </a:r>
          </a:p>
          <a:p>
            <a:r>
              <a:rPr lang="en-US" sz="2000" dirty="0" err="1">
                <a:latin typeface="American Typewriter" panose="02090604020004020304" pitchFamily="18" charset="77"/>
              </a:rPr>
              <a:t>IMul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IPlus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  <a:p>
            <a:r>
              <a:rPr lang="en-US" sz="2000" dirty="0" err="1">
                <a:latin typeface="American Typewriter" panose="02090604020004020304" pitchFamily="18" charset="77"/>
              </a:rPr>
              <a:t>IPop</a:t>
            </a:r>
            <a:endParaRPr lang="en-US" sz="2000" dirty="0">
              <a:latin typeface="American Typewriter" panose="02090604020004020304" pitchFamily="18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A436A-8229-BF22-62B3-FAE7A8F6803A}"/>
              </a:ext>
            </a:extLst>
          </p:cNvPr>
          <p:cNvSpPr/>
          <p:nvPr/>
        </p:nvSpPr>
        <p:spPr>
          <a:xfrm>
            <a:off x="3556000" y="2330211"/>
            <a:ext cx="1924028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88EC2B-7D47-3309-CB65-39AE4B7529F8}"/>
              </a:ext>
            </a:extLst>
          </p:cNvPr>
          <p:cNvSpPr/>
          <p:nvPr/>
        </p:nvSpPr>
        <p:spPr>
          <a:xfrm>
            <a:off x="6711973" y="2330211"/>
            <a:ext cx="1555405" cy="28549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FBBAA4-3E60-4E3C-BE1C-64679543CE49}"/>
              </a:ext>
            </a:extLst>
          </p:cNvPr>
          <p:cNvSpPr txBox="1"/>
          <p:nvPr/>
        </p:nvSpPr>
        <p:spPr>
          <a:xfrm>
            <a:off x="3619778" y="5334000"/>
            <a:ext cx="1491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Environment </a:t>
            </a:r>
          </a:p>
          <a:p>
            <a:r>
              <a:rPr lang="en-US" dirty="0"/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9F9AE1-D358-84B5-387B-B7D6DA3EDDE1}"/>
              </a:ext>
            </a:extLst>
          </p:cNvPr>
          <p:cNvSpPr txBox="1"/>
          <p:nvPr/>
        </p:nvSpPr>
        <p:spPr>
          <a:xfrm>
            <a:off x="6775751" y="5334000"/>
            <a:ext cx="1054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Operand</a:t>
            </a:r>
          </a:p>
          <a:p>
            <a:r>
              <a:rPr lang="en-US" dirty="0"/>
              <a:t>Stack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D28D3B-2E2B-4FDC-CAA6-88AFC496EBD8}"/>
              </a:ext>
            </a:extLst>
          </p:cNvPr>
          <p:cNvSpPr txBox="1"/>
          <p:nvPr/>
        </p:nvSpPr>
        <p:spPr>
          <a:xfrm>
            <a:off x="6775751" y="4705588"/>
            <a:ext cx="1413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Num(10.0)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83B11A-4E90-D2FD-0AEE-AB0AAC5720B1}"/>
              </a:ext>
            </a:extLst>
          </p:cNvPr>
          <p:cNvSpPr txBox="1"/>
          <p:nvPr/>
        </p:nvSpPr>
        <p:spPr>
          <a:xfrm>
            <a:off x="3660903" y="4815839"/>
            <a:ext cx="171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“x”, Num(10.0)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F6D42E-94C6-7E06-1385-49D728776DF0}"/>
              </a:ext>
            </a:extLst>
          </p:cNvPr>
          <p:cNvSpPr txBox="1"/>
          <p:nvPr/>
        </p:nvSpPr>
        <p:spPr>
          <a:xfrm>
            <a:off x="8946272" y="5518666"/>
            <a:ext cx="1701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merican Typewriter" panose="02090604020004020304" pitchFamily="18" charset="77"/>
              </a:rPr>
              <a:t>let x = 10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let y = 20 in </a:t>
            </a:r>
          </a:p>
          <a:p>
            <a:r>
              <a:rPr lang="en-US" dirty="0">
                <a:latin typeface="American Typewriter" panose="02090604020004020304" pitchFamily="18" charset="77"/>
              </a:rPr>
              <a:t>      x + y * y</a:t>
            </a:r>
          </a:p>
        </p:txBody>
      </p:sp>
    </p:spTree>
    <p:extLst>
      <p:ext uri="{BB962C8B-B14F-4D97-AF65-F5344CB8AC3E}">
        <p14:creationId xmlns:p14="http://schemas.microsoft.com/office/powerpoint/2010/main" val="382263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1348</Words>
  <Application>Microsoft Macintosh PowerPoint</Application>
  <PresentationFormat>Widescreen</PresentationFormat>
  <Paragraphs>349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American Typewriter</vt:lpstr>
      <vt:lpstr>Aptos</vt:lpstr>
      <vt:lpstr>Aptos Display</vt:lpstr>
      <vt:lpstr>Arial</vt:lpstr>
      <vt:lpstr>Wingdings</vt:lpstr>
      <vt:lpstr>Office Theme</vt:lpstr>
      <vt:lpstr>Project # 1: Compiling Expressions to ByteCode</vt:lpstr>
      <vt:lpstr>Project # 1</vt:lpstr>
      <vt:lpstr>Project # 1 Tasks</vt:lpstr>
      <vt:lpstr>Stack Machine</vt:lpstr>
      <vt:lpstr>Values</vt:lpstr>
      <vt:lpstr>Environment Stack</vt:lpstr>
      <vt:lpstr>Operand Stack</vt:lpstr>
      <vt:lpstr>The Stack Machine in Action</vt:lpstr>
      <vt:lpstr>The Stack Machine in Action</vt:lpstr>
      <vt:lpstr>The Stack Machine in Action</vt:lpstr>
      <vt:lpstr>The Stack Machine in Action</vt:lpstr>
      <vt:lpstr>The Stack Machine in Action</vt:lpstr>
      <vt:lpstr>The Stack Machine in Action</vt:lpstr>
      <vt:lpstr>The Stack Machine in Action</vt:lpstr>
      <vt:lpstr>The Stack Machine in Action</vt:lpstr>
      <vt:lpstr>The Stack Machine in Action</vt:lpstr>
      <vt:lpstr>The Stack Machine in Action</vt:lpstr>
      <vt:lpstr>Stack Machine Instruction Set</vt:lpstr>
      <vt:lpstr>Task # 1</vt:lpstr>
      <vt:lpstr>Task #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Sriram Sankaranarayanan</dc:creator>
  <cp:lastModifiedBy>Sriram Sankaranarayanan</cp:lastModifiedBy>
  <cp:revision>7</cp:revision>
  <dcterms:created xsi:type="dcterms:W3CDTF">2025-09-26T11:54:19Z</dcterms:created>
  <dcterms:modified xsi:type="dcterms:W3CDTF">2025-09-26T12:31:53Z</dcterms:modified>
</cp:coreProperties>
</file>