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p:scale>
          <a:sx n="94" d="100"/>
          <a:sy n="94" d="100"/>
        </p:scale>
        <p:origin x="484" y="3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12/14/2023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0459807F-B6FA-44D3-9A53-C55B6B568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60510"/>
            <a:ext cx="9144000" cy="208298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FIFA 23 Review: The Good, The Bad, The Bottom Line">
            <a:extLst>
              <a:ext uri="{FF2B5EF4-FFF2-40B4-BE49-F238E27FC236}">
                <a16:creationId xmlns:a16="http://schemas.microsoft.com/office/drawing/2014/main" id="{AAA4C517-4923-E35C-8003-96A62F1A72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652" b="9513"/>
          <a:stretch/>
        </p:blipFill>
        <p:spPr bwMode="auto">
          <a:xfrm>
            <a:off x="20" y="0"/>
            <a:ext cx="9143979" cy="4414889"/>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941295" y="3959633"/>
            <a:ext cx="7261411" cy="554910"/>
          </a:xfrm>
        </p:spPr>
        <p:txBody>
          <a:bodyPr anchor="b">
            <a:normAutofit/>
          </a:bodyPr>
          <a:lstStyle/>
          <a:p>
            <a:pPr marL="0" lvl="0" indent="0">
              <a:buNone/>
            </a:pPr>
            <a:r>
              <a:rPr lang="en-US" sz="2800" dirty="0">
                <a:solidFill>
                  <a:schemeClr val="tx1">
                    <a:lumMod val="85000"/>
                    <a:lumOff val="15000"/>
                  </a:schemeClr>
                </a:solidFill>
                <a:latin typeface="Bahnschrift" panose="020B0502040204020203" pitchFamily="34" charset="0"/>
                <a:ea typeface="ADLaM Display" panose="020F0502020204030204" pitchFamily="2" charset="0"/>
                <a:cs typeface="ADLaM Display" panose="020F0502020204030204" pitchFamily="2" charset="0"/>
              </a:rPr>
              <a:t>The ETL Process of </a:t>
            </a:r>
            <a:r>
              <a:rPr lang="en-US" sz="2800" dirty="0" err="1">
                <a:solidFill>
                  <a:schemeClr val="tx1">
                    <a:lumMod val="85000"/>
                    <a:lumOff val="15000"/>
                  </a:schemeClr>
                </a:solidFill>
                <a:latin typeface="Bahnschrift" panose="020B0502040204020203" pitchFamily="34" charset="0"/>
                <a:ea typeface="ADLaM Display" panose="020F0502020204030204" pitchFamily="2" charset="0"/>
                <a:cs typeface="ADLaM Display" panose="020F0502020204030204" pitchFamily="2" charset="0"/>
              </a:rPr>
              <a:t>Fifa</a:t>
            </a:r>
            <a:r>
              <a:rPr lang="en-US" sz="2800" dirty="0">
                <a:solidFill>
                  <a:schemeClr val="tx1">
                    <a:lumMod val="85000"/>
                    <a:lumOff val="15000"/>
                  </a:schemeClr>
                </a:solidFill>
                <a:latin typeface="Bahnschrift" panose="020B0502040204020203" pitchFamily="34" charset="0"/>
                <a:ea typeface="ADLaM Display" panose="020F0502020204030204" pitchFamily="2" charset="0"/>
                <a:cs typeface="ADLaM Display" panose="020F0502020204030204" pitchFamily="2" charset="0"/>
              </a:rPr>
              <a:t> 23 Player Ratings</a:t>
            </a:r>
          </a:p>
        </p:txBody>
      </p:sp>
      <p:sp>
        <p:nvSpPr>
          <p:cNvPr id="3" name="Subtitle 2"/>
          <p:cNvSpPr>
            <a:spLocks noGrp="1"/>
          </p:cNvSpPr>
          <p:nvPr>
            <p:ph type="subTitle" idx="1"/>
          </p:nvPr>
        </p:nvSpPr>
        <p:spPr>
          <a:xfrm>
            <a:off x="1819835" y="4514543"/>
            <a:ext cx="5486399" cy="273844"/>
          </a:xfrm>
        </p:spPr>
        <p:txBody>
          <a:bodyPr anchor="t">
            <a:normAutofit fontScale="55000" lnSpcReduction="20000"/>
          </a:bodyPr>
          <a:lstStyle/>
          <a:p>
            <a:pPr marL="0" lvl="0" indent="0">
              <a:lnSpc>
                <a:spcPct val="90000"/>
              </a:lnSpc>
              <a:buNone/>
            </a:pPr>
            <a:br>
              <a:rPr lang="en-US" sz="400" dirty="0">
                <a:solidFill>
                  <a:schemeClr val="tx1">
                    <a:lumMod val="85000"/>
                    <a:lumOff val="15000"/>
                  </a:schemeClr>
                </a:solidFill>
              </a:rPr>
            </a:br>
            <a:r>
              <a:rPr lang="en-US" sz="2000" dirty="0">
                <a:solidFill>
                  <a:schemeClr val="tx1">
                    <a:lumMod val="85000"/>
                    <a:lumOff val="15000"/>
                  </a:schemeClr>
                </a:solidFill>
              </a:rPr>
              <a:t>By: Liam Frank</a:t>
            </a:r>
            <a:br>
              <a:rPr lang="en-US" sz="400" dirty="0">
                <a:solidFill>
                  <a:schemeClr val="tx1">
                    <a:lumMod val="85000"/>
                    <a:lumOff val="15000"/>
                  </a:schemeClr>
                </a:solidFill>
              </a:rPr>
            </a:br>
            <a:endParaRPr lang="en-US" sz="400" dirty="0">
              <a:solidFill>
                <a:schemeClr val="tx1">
                  <a:lumMod val="85000"/>
                  <a:lumOff val="1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Renaming Variables</a:t>
            </a:r>
          </a:p>
        </p:txBody>
      </p:sp>
      <p:sp>
        <p:nvSpPr>
          <p:cNvPr id="3" name="Content Placeholder 2"/>
          <p:cNvSpPr>
            <a:spLocks noGrp="1"/>
          </p:cNvSpPr>
          <p:nvPr>
            <p:ph idx="1"/>
          </p:nvPr>
        </p:nvSpPr>
        <p:spPr>
          <a:xfrm>
            <a:off x="457200" y="1200151"/>
            <a:ext cx="7379547" cy="1753022"/>
          </a:xfrm>
        </p:spPr>
        <p:txBody>
          <a:bodyPr>
            <a:normAutofit fontScale="55000" lnSpcReduction="20000"/>
          </a:bodyPr>
          <a:lstStyle/>
          <a:p>
            <a:pPr lvl="0" indent="0">
              <a:buNone/>
            </a:pPr>
            <a:r>
              <a:rPr dirty="0">
                <a:solidFill>
                  <a:srgbClr val="4758AB"/>
                </a:solidFill>
                <a:latin typeface="Courier"/>
              </a:rPr>
              <a:t>names</a:t>
            </a:r>
            <a:r>
              <a:rPr dirty="0">
                <a:solidFill>
                  <a:srgbClr val="003B4F"/>
                </a:solidFill>
                <a:latin typeface="Courier"/>
              </a:rPr>
              <a:t>(</a:t>
            </a:r>
            <a:r>
              <a:rPr dirty="0" err="1">
                <a:solidFill>
                  <a:srgbClr val="003B4F"/>
                </a:solidFill>
                <a:latin typeface="Courier"/>
              </a:rPr>
              <a:t>fifa_tidy</a:t>
            </a:r>
            <a:r>
              <a:rPr dirty="0">
                <a:solidFill>
                  <a:srgbClr val="003B4F"/>
                </a:solidFill>
                <a:latin typeface="Courier"/>
              </a:rPr>
              <a:t>)[</a:t>
            </a:r>
            <a:r>
              <a:rPr dirty="0">
                <a:solidFill>
                  <a:srgbClr val="4758AB"/>
                </a:solidFill>
                <a:latin typeface="Courier"/>
              </a:rPr>
              <a:t>names</a:t>
            </a:r>
            <a:r>
              <a:rPr dirty="0">
                <a:solidFill>
                  <a:srgbClr val="003B4F"/>
                </a:solidFill>
                <a:latin typeface="Courier"/>
              </a:rPr>
              <a:t>(</a:t>
            </a:r>
            <a:r>
              <a:rPr dirty="0" err="1">
                <a:solidFill>
                  <a:srgbClr val="003B4F"/>
                </a:solidFill>
                <a:latin typeface="Courier"/>
              </a:rPr>
              <a:t>fifa_tidy</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a:solidFill>
                  <a:srgbClr val="20794D"/>
                </a:solidFill>
                <a:latin typeface="Courier"/>
              </a:rPr>
              <a:t>"height"</a:t>
            </a:r>
            <a:r>
              <a:rPr dirty="0">
                <a:solidFill>
                  <a:srgbClr val="003B4F"/>
                </a:solidFill>
                <a:latin typeface="Courier"/>
              </a:rPr>
              <a:t>] &lt;- </a:t>
            </a:r>
            <a:r>
              <a:rPr dirty="0">
                <a:solidFill>
                  <a:srgbClr val="20794D"/>
                </a:solidFill>
                <a:latin typeface="Courier"/>
              </a:rPr>
              <a:t>"</a:t>
            </a:r>
            <a:r>
              <a:rPr dirty="0" err="1">
                <a:solidFill>
                  <a:srgbClr val="20794D"/>
                </a:solidFill>
                <a:latin typeface="Courier"/>
              </a:rPr>
              <a:t>heightcm</a:t>
            </a:r>
            <a:r>
              <a:rPr dirty="0">
                <a:solidFill>
                  <a:srgbClr val="20794D"/>
                </a:solidFill>
                <a:latin typeface="Courier"/>
              </a:rPr>
              <a:t>"</a:t>
            </a:r>
            <a:br>
              <a:rPr dirty="0"/>
            </a:br>
            <a:r>
              <a:rPr dirty="0">
                <a:solidFill>
                  <a:srgbClr val="4758AB"/>
                </a:solidFill>
                <a:latin typeface="Courier"/>
              </a:rPr>
              <a:t>names</a:t>
            </a:r>
            <a:r>
              <a:rPr dirty="0">
                <a:solidFill>
                  <a:srgbClr val="003B4F"/>
                </a:solidFill>
                <a:latin typeface="Courier"/>
              </a:rPr>
              <a:t>(</a:t>
            </a:r>
            <a:r>
              <a:rPr dirty="0" err="1">
                <a:solidFill>
                  <a:srgbClr val="003B4F"/>
                </a:solidFill>
                <a:latin typeface="Courier"/>
              </a:rPr>
              <a:t>fifa_tidy</a:t>
            </a:r>
            <a:r>
              <a:rPr dirty="0">
                <a:solidFill>
                  <a:srgbClr val="003B4F"/>
                </a:solidFill>
                <a:latin typeface="Courier"/>
              </a:rPr>
              <a:t>)[</a:t>
            </a:r>
            <a:r>
              <a:rPr dirty="0">
                <a:solidFill>
                  <a:srgbClr val="4758AB"/>
                </a:solidFill>
                <a:latin typeface="Courier"/>
              </a:rPr>
              <a:t>names</a:t>
            </a:r>
            <a:r>
              <a:rPr dirty="0">
                <a:solidFill>
                  <a:srgbClr val="003B4F"/>
                </a:solidFill>
                <a:latin typeface="Courier"/>
              </a:rPr>
              <a:t>(</a:t>
            </a:r>
            <a:r>
              <a:rPr dirty="0" err="1">
                <a:solidFill>
                  <a:srgbClr val="003B4F"/>
                </a:solidFill>
                <a:latin typeface="Courier"/>
              </a:rPr>
              <a:t>fifa_tidy</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a:solidFill>
                  <a:srgbClr val="20794D"/>
                </a:solidFill>
                <a:latin typeface="Courier"/>
              </a:rPr>
              <a:t>"weight"</a:t>
            </a:r>
            <a:r>
              <a:rPr dirty="0">
                <a:solidFill>
                  <a:srgbClr val="003B4F"/>
                </a:solidFill>
                <a:latin typeface="Courier"/>
              </a:rPr>
              <a:t>] &lt;- </a:t>
            </a:r>
            <a:r>
              <a:rPr dirty="0">
                <a:solidFill>
                  <a:srgbClr val="20794D"/>
                </a:solidFill>
                <a:latin typeface="Courier"/>
              </a:rPr>
              <a:t>"</a:t>
            </a:r>
            <a:r>
              <a:rPr dirty="0" err="1">
                <a:solidFill>
                  <a:srgbClr val="20794D"/>
                </a:solidFill>
                <a:latin typeface="Courier"/>
              </a:rPr>
              <a:t>weightkg</a:t>
            </a:r>
            <a:r>
              <a:rPr dirty="0">
                <a:solidFill>
                  <a:srgbClr val="20794D"/>
                </a:solidFill>
                <a:latin typeface="Courier"/>
              </a:rPr>
              <a:t>"</a:t>
            </a:r>
            <a:br>
              <a:rPr dirty="0"/>
            </a:br>
            <a:r>
              <a:rPr dirty="0">
                <a:solidFill>
                  <a:srgbClr val="4758AB"/>
                </a:solidFill>
                <a:latin typeface="Courier"/>
              </a:rPr>
              <a:t>names</a:t>
            </a:r>
            <a:r>
              <a:rPr dirty="0">
                <a:solidFill>
                  <a:srgbClr val="003B4F"/>
                </a:solidFill>
                <a:latin typeface="Courier"/>
              </a:rPr>
              <a:t>(</a:t>
            </a:r>
            <a:r>
              <a:rPr dirty="0" err="1">
                <a:solidFill>
                  <a:srgbClr val="003B4F"/>
                </a:solidFill>
                <a:latin typeface="Courier"/>
              </a:rPr>
              <a:t>fifa_tidy</a:t>
            </a:r>
            <a:r>
              <a:rPr dirty="0">
                <a:solidFill>
                  <a:srgbClr val="003B4F"/>
                </a:solidFill>
                <a:latin typeface="Courier"/>
              </a:rPr>
              <a:t>)[</a:t>
            </a:r>
            <a:r>
              <a:rPr dirty="0">
                <a:solidFill>
                  <a:srgbClr val="4758AB"/>
                </a:solidFill>
                <a:latin typeface="Courier"/>
              </a:rPr>
              <a:t>names</a:t>
            </a:r>
            <a:r>
              <a:rPr dirty="0">
                <a:solidFill>
                  <a:srgbClr val="003B4F"/>
                </a:solidFill>
                <a:latin typeface="Courier"/>
              </a:rPr>
              <a:t>(</a:t>
            </a:r>
            <a:r>
              <a:rPr dirty="0" err="1">
                <a:solidFill>
                  <a:srgbClr val="003B4F"/>
                </a:solidFill>
                <a:latin typeface="Courier"/>
              </a:rPr>
              <a:t>fifa_tidy</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a:solidFill>
                  <a:srgbClr val="20794D"/>
                </a:solidFill>
                <a:latin typeface="Courier"/>
              </a:rPr>
              <a:t>"</a:t>
            </a:r>
            <a:r>
              <a:rPr dirty="0" err="1">
                <a:solidFill>
                  <a:srgbClr val="20794D"/>
                </a:solidFill>
                <a:latin typeface="Courier"/>
              </a:rPr>
              <a:t>pprice</a:t>
            </a:r>
            <a:r>
              <a:rPr dirty="0">
                <a:solidFill>
                  <a:srgbClr val="20794D"/>
                </a:solidFill>
                <a:latin typeface="Courier"/>
              </a:rPr>
              <a:t>"</a:t>
            </a:r>
            <a:r>
              <a:rPr dirty="0">
                <a:solidFill>
                  <a:srgbClr val="003B4F"/>
                </a:solidFill>
                <a:latin typeface="Courier"/>
              </a:rPr>
              <a:t>] &lt;- </a:t>
            </a:r>
            <a:r>
              <a:rPr dirty="0">
                <a:solidFill>
                  <a:srgbClr val="20794D"/>
                </a:solidFill>
                <a:latin typeface="Courier"/>
              </a:rPr>
              <a:t>"price"</a:t>
            </a:r>
            <a:br>
              <a:rPr dirty="0"/>
            </a:br>
            <a:r>
              <a:rPr dirty="0">
                <a:solidFill>
                  <a:srgbClr val="4758AB"/>
                </a:solidFill>
                <a:latin typeface="Courier"/>
              </a:rPr>
              <a:t>names</a:t>
            </a:r>
            <a:r>
              <a:rPr dirty="0">
                <a:solidFill>
                  <a:srgbClr val="003B4F"/>
                </a:solidFill>
                <a:latin typeface="Courier"/>
              </a:rPr>
              <a:t>(</a:t>
            </a:r>
            <a:r>
              <a:rPr dirty="0" err="1">
                <a:solidFill>
                  <a:srgbClr val="003B4F"/>
                </a:solidFill>
                <a:latin typeface="Courier"/>
              </a:rPr>
              <a:t>fifa_tidy</a:t>
            </a:r>
            <a:r>
              <a:rPr dirty="0">
                <a:solidFill>
                  <a:srgbClr val="003B4F"/>
                </a:solidFill>
                <a:latin typeface="Courier"/>
              </a:rPr>
              <a:t>)[</a:t>
            </a:r>
            <a:r>
              <a:rPr dirty="0">
                <a:solidFill>
                  <a:srgbClr val="4758AB"/>
                </a:solidFill>
                <a:latin typeface="Courier"/>
              </a:rPr>
              <a:t>names</a:t>
            </a:r>
            <a:r>
              <a:rPr dirty="0">
                <a:solidFill>
                  <a:srgbClr val="003B4F"/>
                </a:solidFill>
                <a:latin typeface="Courier"/>
              </a:rPr>
              <a:t>(</a:t>
            </a:r>
            <a:r>
              <a:rPr dirty="0" err="1">
                <a:solidFill>
                  <a:srgbClr val="003B4F"/>
                </a:solidFill>
                <a:latin typeface="Courier"/>
              </a:rPr>
              <a:t>fifa_tidy</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a:solidFill>
                  <a:srgbClr val="20794D"/>
                </a:solidFill>
                <a:latin typeface="Courier"/>
              </a:rPr>
              <a:t>"pname1"</a:t>
            </a:r>
            <a:r>
              <a:rPr dirty="0">
                <a:solidFill>
                  <a:srgbClr val="003B4F"/>
                </a:solidFill>
                <a:latin typeface="Courier"/>
              </a:rPr>
              <a:t>] &lt;- </a:t>
            </a:r>
            <a:r>
              <a:rPr dirty="0">
                <a:solidFill>
                  <a:srgbClr val="20794D"/>
                </a:solidFill>
                <a:latin typeface="Courier"/>
              </a:rPr>
              <a:t>"</a:t>
            </a:r>
            <a:r>
              <a:rPr dirty="0" err="1">
                <a:solidFill>
                  <a:srgbClr val="20794D"/>
                </a:solidFill>
                <a:latin typeface="Courier"/>
              </a:rPr>
              <a:t>playername</a:t>
            </a:r>
            <a:r>
              <a:rPr dirty="0">
                <a:solidFill>
                  <a:srgbClr val="20794D"/>
                </a:solidFill>
                <a:latin typeface="Courier"/>
              </a:rPr>
              <a:t>"</a:t>
            </a:r>
            <a:br>
              <a:rPr dirty="0"/>
            </a:br>
            <a:r>
              <a:rPr dirty="0">
                <a:solidFill>
                  <a:srgbClr val="4758AB"/>
                </a:solidFill>
                <a:latin typeface="Courier"/>
              </a:rPr>
              <a:t>names</a:t>
            </a:r>
            <a:r>
              <a:rPr dirty="0">
                <a:solidFill>
                  <a:srgbClr val="003B4F"/>
                </a:solidFill>
                <a:latin typeface="Courier"/>
              </a:rPr>
              <a:t>(</a:t>
            </a:r>
            <a:r>
              <a:rPr dirty="0" err="1">
                <a:solidFill>
                  <a:srgbClr val="003B4F"/>
                </a:solidFill>
                <a:latin typeface="Courier"/>
              </a:rPr>
              <a:t>fifa_tidy</a:t>
            </a:r>
            <a:r>
              <a:rPr dirty="0">
                <a:solidFill>
                  <a:srgbClr val="003B4F"/>
                </a:solidFill>
                <a:latin typeface="Courier"/>
              </a:rPr>
              <a:t>)[</a:t>
            </a:r>
            <a:r>
              <a:rPr dirty="0">
                <a:solidFill>
                  <a:srgbClr val="4758AB"/>
                </a:solidFill>
                <a:latin typeface="Courier"/>
              </a:rPr>
              <a:t>names</a:t>
            </a:r>
            <a:r>
              <a:rPr dirty="0">
                <a:solidFill>
                  <a:srgbClr val="003B4F"/>
                </a:solidFill>
                <a:latin typeface="Courier"/>
              </a:rPr>
              <a:t>(</a:t>
            </a:r>
            <a:r>
              <a:rPr dirty="0" err="1">
                <a:solidFill>
                  <a:srgbClr val="003B4F"/>
                </a:solidFill>
                <a:latin typeface="Courier"/>
              </a:rPr>
              <a:t>fifa_tidy</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a:solidFill>
                  <a:srgbClr val="20794D"/>
                </a:solidFill>
                <a:latin typeface="Courier"/>
              </a:rPr>
              <a:t>"</a:t>
            </a:r>
            <a:r>
              <a:rPr dirty="0" err="1">
                <a:solidFill>
                  <a:srgbClr val="20794D"/>
                </a:solidFill>
                <a:latin typeface="Courier"/>
              </a:rPr>
              <a:t>cardtype</a:t>
            </a:r>
            <a:r>
              <a:rPr dirty="0">
                <a:solidFill>
                  <a:srgbClr val="20794D"/>
                </a:solidFill>
                <a:latin typeface="Courier"/>
              </a:rPr>
              <a:t>"</a:t>
            </a:r>
            <a:r>
              <a:rPr dirty="0">
                <a:solidFill>
                  <a:srgbClr val="003B4F"/>
                </a:solidFill>
                <a:latin typeface="Courier"/>
              </a:rPr>
              <a:t>] &lt;- </a:t>
            </a:r>
            <a:r>
              <a:rPr dirty="0">
                <a:solidFill>
                  <a:srgbClr val="20794D"/>
                </a:solidFill>
                <a:latin typeface="Courier"/>
              </a:rPr>
              <a:t>"attribute"</a:t>
            </a:r>
            <a:br>
              <a:rPr dirty="0"/>
            </a:br>
            <a:r>
              <a:rPr dirty="0">
                <a:solidFill>
                  <a:srgbClr val="4758AB"/>
                </a:solidFill>
                <a:latin typeface="Courier"/>
              </a:rPr>
              <a:t>names</a:t>
            </a:r>
            <a:r>
              <a:rPr dirty="0">
                <a:solidFill>
                  <a:srgbClr val="003B4F"/>
                </a:solidFill>
                <a:latin typeface="Courier"/>
              </a:rPr>
              <a:t>(</a:t>
            </a:r>
            <a:r>
              <a:rPr dirty="0" err="1">
                <a:solidFill>
                  <a:srgbClr val="003B4F"/>
                </a:solidFill>
                <a:latin typeface="Courier"/>
              </a:rPr>
              <a:t>fifa_tidy</a:t>
            </a:r>
            <a:r>
              <a:rPr dirty="0">
                <a:solidFill>
                  <a:srgbClr val="003B4F"/>
                </a:solidFill>
                <a:latin typeface="Courier"/>
              </a:rPr>
              <a:t>)[</a:t>
            </a:r>
            <a:r>
              <a:rPr dirty="0">
                <a:solidFill>
                  <a:srgbClr val="4758AB"/>
                </a:solidFill>
                <a:latin typeface="Courier"/>
              </a:rPr>
              <a:t>names</a:t>
            </a:r>
            <a:r>
              <a:rPr dirty="0">
                <a:solidFill>
                  <a:srgbClr val="003B4F"/>
                </a:solidFill>
                <a:latin typeface="Courier"/>
              </a:rPr>
              <a:t>(</a:t>
            </a:r>
            <a:r>
              <a:rPr dirty="0" err="1">
                <a:solidFill>
                  <a:srgbClr val="003B4F"/>
                </a:solidFill>
                <a:latin typeface="Courier"/>
              </a:rPr>
              <a:t>fifa_tidy</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a:solidFill>
                  <a:srgbClr val="20794D"/>
                </a:solidFill>
                <a:latin typeface="Courier"/>
              </a:rPr>
              <a:t>"card"</a:t>
            </a:r>
            <a:r>
              <a:rPr dirty="0">
                <a:solidFill>
                  <a:srgbClr val="003B4F"/>
                </a:solidFill>
                <a:latin typeface="Courier"/>
              </a:rPr>
              <a:t>] &lt;- </a:t>
            </a:r>
            <a:r>
              <a:rPr dirty="0">
                <a:solidFill>
                  <a:srgbClr val="20794D"/>
                </a:solidFill>
                <a:latin typeface="Courier"/>
              </a:rPr>
              <a:t>"</a:t>
            </a:r>
            <a:r>
              <a:rPr dirty="0" err="1">
                <a:solidFill>
                  <a:srgbClr val="20794D"/>
                </a:solidFill>
                <a:latin typeface="Courier"/>
              </a:rPr>
              <a:t>cardtype</a:t>
            </a:r>
            <a:r>
              <a:rPr dirty="0">
                <a:solidFill>
                  <a:srgbClr val="20794D"/>
                </a:solidFill>
                <a:latin typeface="Courier"/>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Age Variable</a:t>
            </a:r>
          </a:p>
        </p:txBody>
      </p:sp>
      <p:sp>
        <p:nvSpPr>
          <p:cNvPr id="3" name="Content Placeholder 2"/>
          <p:cNvSpPr>
            <a:spLocks noGrp="1"/>
          </p:cNvSpPr>
          <p:nvPr>
            <p:ph idx="1"/>
          </p:nvPr>
        </p:nvSpPr>
        <p:spPr>
          <a:xfrm>
            <a:off x="457200" y="1200150"/>
            <a:ext cx="8229600" cy="3859529"/>
          </a:xfrm>
        </p:spPr>
        <p:txBody>
          <a:bodyPr>
            <a:normAutofit fontScale="55000" lnSpcReduction="20000"/>
          </a:bodyPr>
          <a:lstStyle/>
          <a:p>
            <a:pPr lvl="0" indent="0">
              <a:buNone/>
            </a:pPr>
            <a:r>
              <a:rPr dirty="0" err="1">
                <a:solidFill>
                  <a:srgbClr val="003B4F"/>
                </a:solidFill>
                <a:latin typeface="Courier"/>
              </a:rPr>
              <a:t>fifa_tidy</a:t>
            </a:r>
            <a:r>
              <a:rPr dirty="0">
                <a:solidFill>
                  <a:srgbClr val="003B4F"/>
                </a:solidFill>
                <a:latin typeface="Courier"/>
              </a:rPr>
              <a:t>[</a:t>
            </a:r>
            <a:r>
              <a:rPr dirty="0">
                <a:solidFill>
                  <a:srgbClr val="AD0000"/>
                </a:solidFill>
                <a:latin typeface="Courier"/>
              </a:rPr>
              <a:t>1</a:t>
            </a:r>
            <a:r>
              <a:rPr dirty="0">
                <a:solidFill>
                  <a:srgbClr val="003B4F"/>
                </a:solidFill>
                <a:latin typeface="Courier"/>
              </a:rPr>
              <a:t>,</a:t>
            </a:r>
            <a:r>
              <a:rPr dirty="0">
                <a:solidFill>
                  <a:srgbClr val="AD0000"/>
                </a:solidFill>
                <a:latin typeface="Courier"/>
              </a:rPr>
              <a:t>8</a:t>
            </a:r>
            <a:r>
              <a:rPr dirty="0">
                <a:solidFill>
                  <a:srgbClr val="003B4F"/>
                </a:solidFill>
                <a:latin typeface="Courier"/>
              </a:rPr>
              <a:t>]</a:t>
            </a:r>
          </a:p>
          <a:p>
            <a:pPr lvl="0" indent="0">
              <a:buNone/>
            </a:pPr>
            <a:r>
              <a:rPr dirty="0">
                <a:latin typeface="Courier"/>
              </a:rPr>
              <a:t>[1] "83 years old"</a:t>
            </a:r>
          </a:p>
          <a:p>
            <a:pPr lvl="0" indent="0">
              <a:buNone/>
            </a:pPr>
            <a:r>
              <a:rPr dirty="0" err="1">
                <a:solidFill>
                  <a:srgbClr val="003B4F"/>
                </a:solidFill>
                <a:latin typeface="Courier"/>
              </a:rPr>
              <a:t>fifa_tidy</a:t>
            </a:r>
            <a:r>
              <a:rPr dirty="0">
                <a:solidFill>
                  <a:srgbClr val="003B4F"/>
                </a:solidFill>
                <a:latin typeface="Courier"/>
              </a:rPr>
              <a:t>[</a:t>
            </a:r>
            <a:r>
              <a:rPr dirty="0">
                <a:solidFill>
                  <a:srgbClr val="AD0000"/>
                </a:solidFill>
                <a:latin typeface="Courier"/>
              </a:rPr>
              <a:t>101</a:t>
            </a:r>
            <a:r>
              <a:rPr dirty="0">
                <a:solidFill>
                  <a:srgbClr val="003B4F"/>
                </a:solidFill>
                <a:latin typeface="Courier"/>
              </a:rPr>
              <a:t>,</a:t>
            </a:r>
            <a:r>
              <a:rPr dirty="0">
                <a:solidFill>
                  <a:srgbClr val="AD0000"/>
                </a:solidFill>
                <a:latin typeface="Courier"/>
              </a:rPr>
              <a:t>8</a:t>
            </a:r>
            <a:r>
              <a:rPr dirty="0">
                <a:solidFill>
                  <a:srgbClr val="003B4F"/>
                </a:solidFill>
                <a:latin typeface="Courier"/>
              </a:rPr>
              <a:t>]</a:t>
            </a:r>
          </a:p>
          <a:p>
            <a:pPr lvl="0" indent="0">
              <a:buNone/>
            </a:pPr>
            <a:r>
              <a:rPr dirty="0">
                <a:latin typeface="Courier"/>
              </a:rPr>
              <a:t>[1] "22-09-1976"</a:t>
            </a:r>
          </a:p>
          <a:p>
            <a:pPr lvl="0" indent="0">
              <a:buNone/>
            </a:pPr>
            <a:r>
              <a:rPr dirty="0" err="1">
                <a:solidFill>
                  <a:srgbClr val="003B4F"/>
                </a:solidFill>
                <a:latin typeface="Courier"/>
              </a:rPr>
              <a:t>standardize_age</a:t>
            </a:r>
            <a:r>
              <a:rPr dirty="0">
                <a:solidFill>
                  <a:srgbClr val="003B4F"/>
                </a:solidFill>
                <a:latin typeface="Courier"/>
              </a:rPr>
              <a:t> &lt;- function(age) {</a:t>
            </a:r>
            <a:br>
              <a:rPr dirty="0"/>
            </a:br>
            <a:r>
              <a:rPr dirty="0">
                <a:solidFill>
                  <a:srgbClr val="003B4F"/>
                </a:solidFill>
                <a:latin typeface="Courier"/>
              </a:rPr>
              <a:t>  if (</a:t>
            </a:r>
            <a:r>
              <a:rPr dirty="0" err="1">
                <a:solidFill>
                  <a:srgbClr val="4758AB"/>
                </a:solidFill>
                <a:latin typeface="Courier"/>
              </a:rPr>
              <a:t>grepl</a:t>
            </a:r>
            <a:r>
              <a:rPr dirty="0">
                <a:solidFill>
                  <a:srgbClr val="003B4F"/>
                </a:solidFill>
                <a:latin typeface="Courier"/>
              </a:rPr>
              <a:t>(</a:t>
            </a:r>
            <a:r>
              <a:rPr dirty="0">
                <a:solidFill>
                  <a:srgbClr val="20794D"/>
                </a:solidFill>
                <a:latin typeface="Courier"/>
              </a:rPr>
              <a:t>"</a:t>
            </a:r>
            <a:r>
              <a:rPr dirty="0">
                <a:solidFill>
                  <a:srgbClr val="5E5E5E"/>
                </a:solidFill>
                <a:latin typeface="Courier"/>
              </a:rPr>
              <a:t>\\</a:t>
            </a:r>
            <a:r>
              <a:rPr dirty="0">
                <a:solidFill>
                  <a:srgbClr val="20794D"/>
                </a:solidFill>
                <a:latin typeface="Courier"/>
              </a:rPr>
              <a:t>d{2}-</a:t>
            </a:r>
            <a:r>
              <a:rPr dirty="0">
                <a:solidFill>
                  <a:srgbClr val="5E5E5E"/>
                </a:solidFill>
                <a:latin typeface="Courier"/>
              </a:rPr>
              <a:t>\\</a:t>
            </a:r>
            <a:r>
              <a:rPr dirty="0">
                <a:solidFill>
                  <a:srgbClr val="20794D"/>
                </a:solidFill>
                <a:latin typeface="Courier"/>
              </a:rPr>
              <a:t>d{2}-</a:t>
            </a:r>
            <a:r>
              <a:rPr dirty="0">
                <a:solidFill>
                  <a:srgbClr val="5E5E5E"/>
                </a:solidFill>
                <a:latin typeface="Courier"/>
              </a:rPr>
              <a:t>\\</a:t>
            </a:r>
            <a:r>
              <a:rPr dirty="0">
                <a:solidFill>
                  <a:srgbClr val="20794D"/>
                </a:solidFill>
                <a:latin typeface="Courier"/>
              </a:rPr>
              <a:t>d{4}"</a:t>
            </a:r>
            <a:r>
              <a:rPr dirty="0">
                <a:solidFill>
                  <a:srgbClr val="003B4F"/>
                </a:solidFill>
                <a:latin typeface="Courier"/>
              </a:rPr>
              <a:t>, age)) {</a:t>
            </a:r>
            <a:br>
              <a:rPr dirty="0"/>
            </a:br>
            <a:r>
              <a:rPr dirty="0">
                <a:solidFill>
                  <a:srgbClr val="003B4F"/>
                </a:solidFill>
                <a:latin typeface="Courier"/>
              </a:rPr>
              <a:t>    </a:t>
            </a:r>
            <a:r>
              <a:rPr dirty="0" err="1">
                <a:solidFill>
                  <a:srgbClr val="003B4F"/>
                </a:solidFill>
                <a:latin typeface="Courier"/>
              </a:rPr>
              <a:t>birth_date</a:t>
            </a:r>
            <a:r>
              <a:rPr dirty="0">
                <a:solidFill>
                  <a:srgbClr val="003B4F"/>
                </a:solidFill>
                <a:latin typeface="Courier"/>
              </a:rPr>
              <a:t> &lt;- </a:t>
            </a:r>
            <a:r>
              <a:rPr dirty="0" err="1">
                <a:solidFill>
                  <a:srgbClr val="4758AB"/>
                </a:solidFill>
                <a:latin typeface="Courier"/>
              </a:rPr>
              <a:t>as.Date</a:t>
            </a:r>
            <a:r>
              <a:rPr dirty="0">
                <a:solidFill>
                  <a:srgbClr val="003B4F"/>
                </a:solidFill>
                <a:latin typeface="Courier"/>
              </a:rPr>
              <a:t>(age, </a:t>
            </a:r>
            <a:r>
              <a:rPr dirty="0">
                <a:solidFill>
                  <a:srgbClr val="657422"/>
                </a:solidFill>
                <a:latin typeface="Courier"/>
              </a:rPr>
              <a:t>format =</a:t>
            </a:r>
            <a:r>
              <a:rPr dirty="0">
                <a:solidFill>
                  <a:srgbClr val="003B4F"/>
                </a:solidFill>
                <a:latin typeface="Courier"/>
              </a:rPr>
              <a:t> </a:t>
            </a:r>
            <a:r>
              <a:rPr dirty="0">
                <a:solidFill>
                  <a:srgbClr val="20794D"/>
                </a:solidFill>
                <a:latin typeface="Courier"/>
              </a:rPr>
              <a:t>"%d-%m-%Y"</a:t>
            </a:r>
            <a:r>
              <a:rPr dirty="0">
                <a:solidFill>
                  <a:srgbClr val="003B4F"/>
                </a:solidFill>
                <a:latin typeface="Courier"/>
              </a:rPr>
              <a:t>)</a:t>
            </a:r>
            <a:br>
              <a:rPr dirty="0"/>
            </a:br>
            <a:r>
              <a:rPr dirty="0">
                <a:solidFill>
                  <a:srgbClr val="003B4F"/>
                </a:solidFill>
                <a:latin typeface="Courier"/>
              </a:rPr>
              <a:t>    </a:t>
            </a:r>
            <a:r>
              <a:rPr dirty="0" err="1">
                <a:solidFill>
                  <a:srgbClr val="003B4F"/>
                </a:solidFill>
                <a:latin typeface="Courier"/>
              </a:rPr>
              <a:t>age_in_years</a:t>
            </a:r>
            <a:r>
              <a:rPr dirty="0">
                <a:solidFill>
                  <a:srgbClr val="003B4F"/>
                </a:solidFill>
                <a:latin typeface="Courier"/>
              </a:rPr>
              <a:t> &lt;- </a:t>
            </a:r>
            <a:r>
              <a:rPr dirty="0" err="1">
                <a:solidFill>
                  <a:srgbClr val="4758AB"/>
                </a:solidFill>
                <a:latin typeface="Courier"/>
              </a:rPr>
              <a:t>as.numeric</a:t>
            </a:r>
            <a:r>
              <a:rPr dirty="0">
                <a:solidFill>
                  <a:srgbClr val="003B4F"/>
                </a:solidFill>
                <a:latin typeface="Courier"/>
              </a:rPr>
              <a:t>(</a:t>
            </a:r>
            <a:r>
              <a:rPr dirty="0" err="1">
                <a:solidFill>
                  <a:srgbClr val="4758AB"/>
                </a:solidFill>
                <a:latin typeface="Courier"/>
              </a:rPr>
              <a:t>difftime</a:t>
            </a:r>
            <a:r>
              <a:rPr dirty="0">
                <a:solidFill>
                  <a:srgbClr val="003B4F"/>
                </a:solidFill>
                <a:latin typeface="Courier"/>
              </a:rPr>
              <a:t>(</a:t>
            </a:r>
            <a:r>
              <a:rPr dirty="0" err="1">
                <a:solidFill>
                  <a:srgbClr val="4758AB"/>
                </a:solidFill>
                <a:latin typeface="Courier"/>
              </a:rPr>
              <a:t>Sys.Date</a:t>
            </a:r>
            <a:r>
              <a:rPr dirty="0">
                <a:solidFill>
                  <a:srgbClr val="003B4F"/>
                </a:solidFill>
                <a:latin typeface="Courier"/>
              </a:rPr>
              <a:t>(), </a:t>
            </a:r>
            <a:r>
              <a:rPr dirty="0" err="1">
                <a:solidFill>
                  <a:srgbClr val="003B4F"/>
                </a:solidFill>
                <a:latin typeface="Courier"/>
              </a:rPr>
              <a:t>birth_date</a:t>
            </a:r>
            <a:r>
              <a:rPr dirty="0">
                <a:solidFill>
                  <a:srgbClr val="003B4F"/>
                </a:solidFill>
                <a:latin typeface="Courier"/>
              </a:rPr>
              <a:t>, </a:t>
            </a:r>
            <a:r>
              <a:rPr dirty="0">
                <a:solidFill>
                  <a:srgbClr val="657422"/>
                </a:solidFill>
                <a:latin typeface="Courier"/>
              </a:rPr>
              <a:t>units =</a:t>
            </a:r>
            <a:r>
              <a:rPr dirty="0">
                <a:solidFill>
                  <a:srgbClr val="003B4F"/>
                </a:solidFill>
                <a:latin typeface="Courier"/>
              </a:rPr>
              <a:t> </a:t>
            </a:r>
            <a:r>
              <a:rPr dirty="0">
                <a:solidFill>
                  <a:srgbClr val="20794D"/>
                </a:solidFill>
                <a:latin typeface="Courier"/>
              </a:rPr>
              <a:t>"days"</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a:solidFill>
                  <a:srgbClr val="AD0000"/>
                </a:solidFill>
                <a:latin typeface="Courier"/>
              </a:rPr>
              <a:t>365</a:t>
            </a:r>
            <a:r>
              <a:rPr dirty="0">
                <a:solidFill>
                  <a:srgbClr val="003B4F"/>
                </a:solidFill>
                <a:latin typeface="Courier"/>
              </a:rPr>
              <a:t>)</a:t>
            </a:r>
            <a:br>
              <a:rPr dirty="0"/>
            </a:br>
            <a:r>
              <a:rPr dirty="0">
                <a:solidFill>
                  <a:srgbClr val="003B4F"/>
                </a:solidFill>
                <a:latin typeface="Courier"/>
              </a:rPr>
              <a:t>    </a:t>
            </a:r>
            <a:r>
              <a:rPr dirty="0">
                <a:solidFill>
                  <a:srgbClr val="4758AB"/>
                </a:solidFill>
                <a:latin typeface="Courier"/>
              </a:rPr>
              <a:t>return</a:t>
            </a:r>
            <a:r>
              <a:rPr dirty="0">
                <a:solidFill>
                  <a:srgbClr val="003B4F"/>
                </a:solidFill>
                <a:latin typeface="Courier"/>
              </a:rPr>
              <a:t>(</a:t>
            </a:r>
            <a:r>
              <a:rPr dirty="0">
                <a:solidFill>
                  <a:srgbClr val="4758AB"/>
                </a:solidFill>
                <a:latin typeface="Courier"/>
              </a:rPr>
              <a:t>paste</a:t>
            </a:r>
            <a:r>
              <a:rPr dirty="0">
                <a:solidFill>
                  <a:srgbClr val="003B4F"/>
                </a:solidFill>
                <a:latin typeface="Courier"/>
              </a:rPr>
              <a:t>(</a:t>
            </a:r>
            <a:r>
              <a:rPr dirty="0">
                <a:solidFill>
                  <a:srgbClr val="4758AB"/>
                </a:solidFill>
                <a:latin typeface="Courier"/>
              </a:rPr>
              <a:t>round</a:t>
            </a:r>
            <a:r>
              <a:rPr dirty="0">
                <a:solidFill>
                  <a:srgbClr val="003B4F"/>
                </a:solidFill>
                <a:latin typeface="Courier"/>
              </a:rPr>
              <a:t>(</a:t>
            </a:r>
            <a:r>
              <a:rPr dirty="0" err="1">
                <a:solidFill>
                  <a:srgbClr val="003B4F"/>
                </a:solidFill>
                <a:latin typeface="Courier"/>
              </a:rPr>
              <a:t>age_in_years</a:t>
            </a:r>
            <a:r>
              <a:rPr dirty="0">
                <a:solidFill>
                  <a:srgbClr val="003B4F"/>
                </a:solidFill>
                <a:latin typeface="Courier"/>
              </a:rPr>
              <a:t>), </a:t>
            </a:r>
            <a:r>
              <a:rPr dirty="0">
                <a:solidFill>
                  <a:srgbClr val="20794D"/>
                </a:solidFill>
                <a:latin typeface="Courier"/>
              </a:rPr>
              <a:t>"years old"</a:t>
            </a:r>
            <a:r>
              <a:rPr dirty="0">
                <a:solidFill>
                  <a:srgbClr val="003B4F"/>
                </a:solidFill>
                <a:latin typeface="Courier"/>
              </a:rPr>
              <a:t>))</a:t>
            </a:r>
            <a:br>
              <a:rPr dirty="0"/>
            </a:br>
            <a:r>
              <a:rPr dirty="0">
                <a:solidFill>
                  <a:srgbClr val="003B4F"/>
                </a:solidFill>
                <a:latin typeface="Courier"/>
              </a:rPr>
              <a:t>  } else {</a:t>
            </a:r>
            <a:br>
              <a:rPr dirty="0"/>
            </a:br>
            <a:r>
              <a:rPr dirty="0">
                <a:solidFill>
                  <a:srgbClr val="003B4F"/>
                </a:solidFill>
                <a:latin typeface="Courier"/>
              </a:rPr>
              <a:t>    </a:t>
            </a:r>
            <a:r>
              <a:rPr dirty="0">
                <a:solidFill>
                  <a:srgbClr val="4758AB"/>
                </a:solidFill>
                <a:latin typeface="Courier"/>
              </a:rPr>
              <a:t>return</a:t>
            </a:r>
            <a:r>
              <a:rPr dirty="0">
                <a:solidFill>
                  <a:srgbClr val="003B4F"/>
                </a:solidFill>
                <a:latin typeface="Courier"/>
              </a:rPr>
              <a:t>(age)</a:t>
            </a:r>
            <a:br>
              <a:rPr dirty="0"/>
            </a:br>
            <a:r>
              <a:rPr dirty="0">
                <a:solidFill>
                  <a:srgbClr val="003B4F"/>
                </a:solidFill>
                <a:latin typeface="Courier"/>
              </a:rPr>
              <a:t>  }</a:t>
            </a:r>
            <a:br>
              <a:rPr dirty="0"/>
            </a:br>
            <a:r>
              <a:rPr dirty="0">
                <a:solidFill>
                  <a:srgbClr val="003B4F"/>
                </a:solidFill>
                <a:latin typeface="Courier"/>
              </a:rPr>
              <a:t>}</a:t>
            </a:r>
            <a:br>
              <a:rPr dirty="0"/>
            </a:br>
            <a:r>
              <a:rPr dirty="0" err="1">
                <a:solidFill>
                  <a:srgbClr val="003B4F"/>
                </a:solidFill>
                <a:latin typeface="Courier"/>
              </a:rPr>
              <a:t>fifa_tidy</a:t>
            </a:r>
            <a:r>
              <a:rPr dirty="0" err="1">
                <a:solidFill>
                  <a:srgbClr val="5E5E5E"/>
                </a:solidFill>
                <a:latin typeface="Courier"/>
              </a:rPr>
              <a:t>$</a:t>
            </a:r>
            <a:r>
              <a:rPr dirty="0" err="1">
                <a:solidFill>
                  <a:srgbClr val="003B4F"/>
                </a:solidFill>
                <a:latin typeface="Courier"/>
              </a:rPr>
              <a:t>age</a:t>
            </a:r>
            <a:r>
              <a:rPr dirty="0">
                <a:solidFill>
                  <a:srgbClr val="003B4F"/>
                </a:solidFill>
                <a:latin typeface="Courier"/>
              </a:rPr>
              <a:t> &lt;- </a:t>
            </a:r>
            <a:r>
              <a:rPr dirty="0" err="1">
                <a:solidFill>
                  <a:srgbClr val="4758AB"/>
                </a:solidFill>
                <a:latin typeface="Courier"/>
              </a:rPr>
              <a:t>sapply</a:t>
            </a:r>
            <a:r>
              <a:rPr dirty="0">
                <a:solidFill>
                  <a:srgbClr val="003B4F"/>
                </a:solidFill>
                <a:latin typeface="Courier"/>
              </a:rPr>
              <a:t>(</a:t>
            </a:r>
            <a:r>
              <a:rPr dirty="0" err="1">
                <a:solidFill>
                  <a:srgbClr val="003B4F"/>
                </a:solidFill>
                <a:latin typeface="Courier"/>
              </a:rPr>
              <a:t>fifa_tidy</a:t>
            </a:r>
            <a:r>
              <a:rPr dirty="0" err="1">
                <a:solidFill>
                  <a:srgbClr val="5E5E5E"/>
                </a:solidFill>
                <a:latin typeface="Courier"/>
              </a:rPr>
              <a:t>$</a:t>
            </a:r>
            <a:r>
              <a:rPr dirty="0" err="1">
                <a:solidFill>
                  <a:srgbClr val="003B4F"/>
                </a:solidFill>
                <a:latin typeface="Courier"/>
              </a:rPr>
              <a:t>age</a:t>
            </a:r>
            <a:r>
              <a:rPr dirty="0">
                <a:solidFill>
                  <a:srgbClr val="003B4F"/>
                </a:solidFill>
                <a:latin typeface="Courier"/>
              </a:rPr>
              <a:t>, </a:t>
            </a:r>
            <a:r>
              <a:rPr dirty="0" err="1">
                <a:solidFill>
                  <a:srgbClr val="003B4F"/>
                </a:solidFill>
                <a:latin typeface="Courier"/>
              </a:rPr>
              <a:t>standardize_age</a:t>
            </a:r>
            <a:r>
              <a:rPr dirty="0">
                <a:solidFill>
                  <a:srgbClr val="003B4F"/>
                </a:solidFill>
                <a:latin typeface="Courier"/>
              </a:rPr>
              <a:t>)</a:t>
            </a:r>
            <a:br>
              <a:rPr dirty="0"/>
            </a:br>
            <a:r>
              <a:rPr dirty="0" err="1">
                <a:solidFill>
                  <a:srgbClr val="003B4F"/>
                </a:solidFill>
                <a:latin typeface="Courier"/>
              </a:rPr>
              <a:t>fifa_tidy</a:t>
            </a:r>
            <a:r>
              <a:rPr dirty="0" err="1">
                <a:solidFill>
                  <a:srgbClr val="5E5E5E"/>
                </a:solidFill>
                <a:latin typeface="Courier"/>
              </a:rPr>
              <a:t>$</a:t>
            </a:r>
            <a:r>
              <a:rPr dirty="0" err="1">
                <a:solidFill>
                  <a:srgbClr val="003B4F"/>
                </a:solidFill>
                <a:latin typeface="Courier"/>
              </a:rPr>
              <a:t>age</a:t>
            </a:r>
            <a:r>
              <a:rPr dirty="0">
                <a:solidFill>
                  <a:srgbClr val="003B4F"/>
                </a:solidFill>
                <a:latin typeface="Courier"/>
              </a:rPr>
              <a:t> &lt;- </a:t>
            </a:r>
            <a:r>
              <a:rPr dirty="0" err="1">
                <a:solidFill>
                  <a:srgbClr val="4758AB"/>
                </a:solidFill>
                <a:latin typeface="Courier"/>
              </a:rPr>
              <a:t>parse_number</a:t>
            </a:r>
            <a:r>
              <a:rPr dirty="0">
                <a:solidFill>
                  <a:srgbClr val="003B4F"/>
                </a:solidFill>
                <a:latin typeface="Courier"/>
              </a:rPr>
              <a:t>(</a:t>
            </a:r>
            <a:r>
              <a:rPr dirty="0" err="1">
                <a:solidFill>
                  <a:srgbClr val="003B4F"/>
                </a:solidFill>
                <a:latin typeface="Courier"/>
              </a:rPr>
              <a:t>fifa_tidy</a:t>
            </a:r>
            <a:r>
              <a:rPr dirty="0" err="1">
                <a:solidFill>
                  <a:srgbClr val="5E5E5E"/>
                </a:solidFill>
                <a:latin typeface="Courier"/>
              </a:rPr>
              <a:t>$</a:t>
            </a:r>
            <a:r>
              <a:rPr dirty="0" err="1">
                <a:solidFill>
                  <a:srgbClr val="003B4F"/>
                </a:solidFill>
                <a:latin typeface="Courier"/>
              </a:rPr>
              <a:t>age</a:t>
            </a:r>
            <a:r>
              <a:rPr dirty="0">
                <a:solidFill>
                  <a:srgbClr val="003B4F"/>
                </a:solidFill>
                <a:latin typeface="Courier"/>
              </a:rPr>
              <a:t>)</a:t>
            </a:r>
            <a:br>
              <a:rPr dirty="0"/>
            </a:br>
            <a:r>
              <a:rPr dirty="0" err="1">
                <a:solidFill>
                  <a:srgbClr val="003B4F"/>
                </a:solidFill>
                <a:latin typeface="Courier"/>
              </a:rPr>
              <a:t>fifa_tidy</a:t>
            </a:r>
            <a:r>
              <a:rPr dirty="0">
                <a:solidFill>
                  <a:srgbClr val="003B4F"/>
                </a:solidFill>
                <a:latin typeface="Courier"/>
              </a:rPr>
              <a:t>[</a:t>
            </a:r>
            <a:r>
              <a:rPr dirty="0">
                <a:solidFill>
                  <a:srgbClr val="AD0000"/>
                </a:solidFill>
                <a:latin typeface="Courier"/>
              </a:rPr>
              <a:t>1</a:t>
            </a:r>
            <a:r>
              <a:rPr dirty="0">
                <a:solidFill>
                  <a:srgbClr val="003B4F"/>
                </a:solidFill>
                <a:latin typeface="Courier"/>
              </a:rPr>
              <a:t>,</a:t>
            </a:r>
            <a:r>
              <a:rPr dirty="0">
                <a:solidFill>
                  <a:srgbClr val="AD0000"/>
                </a:solidFill>
                <a:latin typeface="Courier"/>
              </a:rPr>
              <a:t>8</a:t>
            </a:r>
            <a:r>
              <a:rPr dirty="0">
                <a:solidFill>
                  <a:srgbClr val="003B4F"/>
                </a:solidFill>
                <a:latin typeface="Courier"/>
              </a:rPr>
              <a:t>]</a:t>
            </a:r>
          </a:p>
          <a:p>
            <a:pPr lvl="0" indent="0">
              <a:buNone/>
            </a:pPr>
            <a:r>
              <a:rPr dirty="0">
                <a:latin typeface="Courier"/>
              </a:rPr>
              <a:t>[1] 83</a:t>
            </a:r>
          </a:p>
          <a:p>
            <a:pPr lvl="0" indent="0">
              <a:buNone/>
            </a:pPr>
            <a:r>
              <a:rPr dirty="0" err="1">
                <a:solidFill>
                  <a:srgbClr val="003B4F"/>
                </a:solidFill>
                <a:latin typeface="Courier"/>
              </a:rPr>
              <a:t>fifa_tidy</a:t>
            </a:r>
            <a:r>
              <a:rPr dirty="0">
                <a:solidFill>
                  <a:srgbClr val="003B4F"/>
                </a:solidFill>
                <a:latin typeface="Courier"/>
              </a:rPr>
              <a:t>[</a:t>
            </a:r>
            <a:r>
              <a:rPr dirty="0">
                <a:solidFill>
                  <a:srgbClr val="AD0000"/>
                </a:solidFill>
                <a:latin typeface="Courier"/>
              </a:rPr>
              <a:t>101</a:t>
            </a:r>
            <a:r>
              <a:rPr dirty="0">
                <a:solidFill>
                  <a:srgbClr val="003B4F"/>
                </a:solidFill>
                <a:latin typeface="Courier"/>
              </a:rPr>
              <a:t>,</a:t>
            </a:r>
            <a:r>
              <a:rPr dirty="0">
                <a:solidFill>
                  <a:srgbClr val="AD0000"/>
                </a:solidFill>
                <a:latin typeface="Courier"/>
              </a:rPr>
              <a:t>8</a:t>
            </a:r>
            <a:r>
              <a:rPr dirty="0">
                <a:solidFill>
                  <a:srgbClr val="003B4F"/>
                </a:solidFill>
                <a:latin typeface="Courier"/>
              </a:rPr>
              <a:t>]</a:t>
            </a:r>
          </a:p>
          <a:p>
            <a:pPr lvl="0" indent="0">
              <a:buNone/>
            </a:pPr>
            <a:r>
              <a:rPr dirty="0">
                <a:latin typeface="Courier"/>
              </a:rPr>
              <a:t>[1] 47</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Price Variable</a:t>
            </a:r>
          </a:p>
        </p:txBody>
      </p:sp>
      <p:sp>
        <p:nvSpPr>
          <p:cNvPr id="3" name="Content Placeholder 2"/>
          <p:cNvSpPr>
            <a:spLocks noGrp="1"/>
          </p:cNvSpPr>
          <p:nvPr>
            <p:ph idx="1"/>
          </p:nvPr>
        </p:nvSpPr>
        <p:spPr>
          <a:xfrm>
            <a:off x="457200" y="1200150"/>
            <a:ext cx="8229600" cy="1732703"/>
          </a:xfrm>
        </p:spPr>
        <p:txBody>
          <a:bodyPr>
            <a:normAutofit fontScale="55000" lnSpcReduction="20000"/>
          </a:bodyPr>
          <a:lstStyle/>
          <a:p>
            <a:pPr lvl="0" indent="0">
              <a:buNone/>
            </a:pPr>
            <a:r>
              <a:rPr dirty="0" err="1">
                <a:solidFill>
                  <a:srgbClr val="003B4F"/>
                </a:solidFill>
                <a:latin typeface="Courier"/>
              </a:rPr>
              <a:t>fifa_tidy</a:t>
            </a:r>
            <a:r>
              <a:rPr dirty="0">
                <a:solidFill>
                  <a:srgbClr val="003B4F"/>
                </a:solidFill>
                <a:latin typeface="Courier"/>
              </a:rPr>
              <a:t> &lt;- </a:t>
            </a:r>
            <a:r>
              <a:rPr dirty="0">
                <a:solidFill>
                  <a:srgbClr val="4758AB"/>
                </a:solidFill>
                <a:latin typeface="Courier"/>
              </a:rPr>
              <a:t>separate</a:t>
            </a:r>
            <a:r>
              <a:rPr dirty="0">
                <a:solidFill>
                  <a:srgbClr val="003B4F"/>
                </a:solidFill>
                <a:latin typeface="Courier"/>
              </a:rPr>
              <a:t>(</a:t>
            </a:r>
            <a:r>
              <a:rPr dirty="0">
                <a:solidFill>
                  <a:srgbClr val="657422"/>
                </a:solidFill>
                <a:latin typeface="Courier"/>
              </a:rPr>
              <a:t>data =</a:t>
            </a:r>
            <a:r>
              <a:rPr dirty="0">
                <a:solidFill>
                  <a:srgbClr val="003B4F"/>
                </a:solidFill>
                <a:latin typeface="Courier"/>
              </a:rPr>
              <a:t> </a:t>
            </a:r>
            <a:r>
              <a:rPr dirty="0" err="1">
                <a:solidFill>
                  <a:srgbClr val="003B4F"/>
                </a:solidFill>
                <a:latin typeface="Courier"/>
              </a:rPr>
              <a:t>fifa_tidy</a:t>
            </a:r>
            <a:r>
              <a:rPr dirty="0">
                <a:solidFill>
                  <a:srgbClr val="003B4F"/>
                </a:solidFill>
                <a:latin typeface="Courier"/>
              </a:rPr>
              <a:t>, </a:t>
            </a:r>
            <a:r>
              <a:rPr dirty="0">
                <a:solidFill>
                  <a:srgbClr val="657422"/>
                </a:solidFill>
                <a:latin typeface="Courier"/>
              </a:rPr>
              <a:t>col =</a:t>
            </a:r>
            <a:r>
              <a:rPr dirty="0">
                <a:solidFill>
                  <a:srgbClr val="003B4F"/>
                </a:solidFill>
                <a:latin typeface="Courier"/>
              </a:rPr>
              <a:t> price, </a:t>
            </a:r>
            <a:r>
              <a:rPr dirty="0">
                <a:solidFill>
                  <a:srgbClr val="657422"/>
                </a:solidFill>
                <a:latin typeface="Courier"/>
              </a:rPr>
              <a:t>into =</a:t>
            </a:r>
            <a:r>
              <a:rPr dirty="0">
                <a:solidFill>
                  <a:srgbClr val="003B4F"/>
                </a:solidFill>
                <a:latin typeface="Courier"/>
              </a:rPr>
              <a:t> </a:t>
            </a:r>
            <a:r>
              <a:rPr dirty="0">
                <a:solidFill>
                  <a:srgbClr val="4758AB"/>
                </a:solidFill>
                <a:latin typeface="Courier"/>
              </a:rPr>
              <a:t>c</a:t>
            </a:r>
            <a:r>
              <a:rPr dirty="0">
                <a:solidFill>
                  <a:srgbClr val="003B4F"/>
                </a:solidFill>
                <a:latin typeface="Courier"/>
              </a:rPr>
              <a:t>(</a:t>
            </a:r>
            <a:r>
              <a:rPr dirty="0">
                <a:solidFill>
                  <a:srgbClr val="20794D"/>
                </a:solidFill>
                <a:latin typeface="Courier"/>
              </a:rPr>
              <a:t>"value"</a:t>
            </a:r>
            <a:r>
              <a:rPr dirty="0">
                <a:solidFill>
                  <a:srgbClr val="003B4F"/>
                </a:solidFill>
                <a:latin typeface="Courier"/>
              </a:rPr>
              <a:t>, </a:t>
            </a:r>
            <a:r>
              <a:rPr dirty="0">
                <a:solidFill>
                  <a:srgbClr val="20794D"/>
                </a:solidFill>
                <a:latin typeface="Courier"/>
              </a:rPr>
              <a:t>"label"</a:t>
            </a:r>
            <a:r>
              <a:rPr dirty="0">
                <a:solidFill>
                  <a:srgbClr val="003B4F"/>
                </a:solidFill>
                <a:latin typeface="Courier"/>
              </a:rPr>
              <a:t>), </a:t>
            </a:r>
            <a:r>
              <a:rPr dirty="0" err="1">
                <a:solidFill>
                  <a:srgbClr val="657422"/>
                </a:solidFill>
                <a:latin typeface="Courier"/>
              </a:rPr>
              <a:t>sep</a:t>
            </a:r>
            <a:r>
              <a:rPr dirty="0">
                <a:solidFill>
                  <a:srgbClr val="657422"/>
                </a:solidFill>
                <a:latin typeface="Courier"/>
              </a:rPr>
              <a:t> =</a:t>
            </a:r>
            <a:r>
              <a:rPr dirty="0">
                <a:solidFill>
                  <a:srgbClr val="003B4F"/>
                </a:solidFill>
                <a:latin typeface="Courier"/>
              </a:rPr>
              <a:t> </a:t>
            </a:r>
            <a:r>
              <a:rPr dirty="0">
                <a:solidFill>
                  <a:srgbClr val="5E5E5E"/>
                </a:solidFill>
                <a:latin typeface="Courier"/>
              </a:rPr>
              <a:t>-</a:t>
            </a:r>
            <a:r>
              <a:rPr dirty="0">
                <a:solidFill>
                  <a:srgbClr val="AD0000"/>
                </a:solidFill>
                <a:latin typeface="Courier"/>
              </a:rPr>
              <a:t>1</a:t>
            </a:r>
            <a:r>
              <a:rPr dirty="0">
                <a:solidFill>
                  <a:srgbClr val="003B4F"/>
                </a:solidFill>
                <a:latin typeface="Courier"/>
              </a:rPr>
              <a:t>)</a:t>
            </a:r>
            <a:br>
              <a:rPr dirty="0"/>
            </a:br>
            <a:r>
              <a:rPr dirty="0" err="1">
                <a:solidFill>
                  <a:srgbClr val="003B4F"/>
                </a:solidFill>
                <a:latin typeface="Courier"/>
              </a:rPr>
              <a:t>fifa_tidy</a:t>
            </a:r>
            <a:r>
              <a:rPr dirty="0">
                <a:solidFill>
                  <a:srgbClr val="003B4F"/>
                </a:solidFill>
                <a:latin typeface="Courier"/>
              </a:rPr>
              <a:t> &lt;- </a:t>
            </a:r>
            <a:r>
              <a:rPr dirty="0" err="1">
                <a:solidFill>
                  <a:srgbClr val="003B4F"/>
                </a:solidFill>
                <a:latin typeface="Courier"/>
              </a:rPr>
              <a:t>fifa_tidy</a:t>
            </a:r>
            <a:r>
              <a:rPr dirty="0">
                <a:solidFill>
                  <a:srgbClr val="003B4F"/>
                </a:solidFill>
                <a:latin typeface="Courier"/>
              </a:rPr>
              <a:t> </a:t>
            </a:r>
            <a:r>
              <a:rPr dirty="0">
                <a:solidFill>
                  <a:srgbClr val="5E5E5E"/>
                </a:solidFill>
                <a:latin typeface="Courier"/>
              </a:rPr>
              <a:t>%&gt;%</a:t>
            </a:r>
            <a:r>
              <a:rPr dirty="0">
                <a:solidFill>
                  <a:srgbClr val="003B4F"/>
                </a:solidFill>
                <a:latin typeface="Courier"/>
              </a:rPr>
              <a:t> </a:t>
            </a:r>
            <a:br>
              <a:rPr dirty="0"/>
            </a:br>
            <a:r>
              <a:rPr dirty="0">
                <a:solidFill>
                  <a:srgbClr val="003B4F"/>
                </a:solidFill>
                <a:latin typeface="Courier"/>
              </a:rPr>
              <a:t>  </a:t>
            </a:r>
            <a:r>
              <a:rPr dirty="0">
                <a:solidFill>
                  <a:srgbClr val="4758AB"/>
                </a:solidFill>
                <a:latin typeface="Courier"/>
              </a:rPr>
              <a:t>mutate</a:t>
            </a:r>
            <a:r>
              <a:rPr dirty="0">
                <a:solidFill>
                  <a:srgbClr val="003B4F"/>
                </a:solidFill>
                <a:latin typeface="Courier"/>
              </a:rPr>
              <a:t>(</a:t>
            </a:r>
            <a:r>
              <a:rPr dirty="0">
                <a:solidFill>
                  <a:srgbClr val="657422"/>
                </a:solidFill>
                <a:latin typeface="Courier"/>
              </a:rPr>
              <a:t>value =</a:t>
            </a:r>
            <a:r>
              <a:rPr dirty="0">
                <a:solidFill>
                  <a:srgbClr val="003B4F"/>
                </a:solidFill>
                <a:latin typeface="Courier"/>
              </a:rPr>
              <a:t> </a:t>
            </a:r>
            <a:r>
              <a:rPr dirty="0" err="1">
                <a:solidFill>
                  <a:srgbClr val="4758AB"/>
                </a:solidFill>
                <a:latin typeface="Courier"/>
              </a:rPr>
              <a:t>case_when</a:t>
            </a:r>
            <a:r>
              <a:rPr dirty="0">
                <a:solidFill>
                  <a:srgbClr val="003B4F"/>
                </a:solidFill>
                <a:latin typeface="Courier"/>
              </a:rPr>
              <a:t>(</a:t>
            </a:r>
            <a:br>
              <a:rPr dirty="0"/>
            </a:br>
            <a:r>
              <a:rPr dirty="0">
                <a:solidFill>
                  <a:srgbClr val="003B4F"/>
                </a:solidFill>
                <a:latin typeface="Courier"/>
              </a:rPr>
              <a:t>    label </a:t>
            </a:r>
            <a:r>
              <a:rPr dirty="0">
                <a:solidFill>
                  <a:srgbClr val="5E5E5E"/>
                </a:solidFill>
                <a:latin typeface="Courier"/>
              </a:rPr>
              <a:t>==</a:t>
            </a:r>
            <a:r>
              <a:rPr dirty="0">
                <a:solidFill>
                  <a:srgbClr val="003B4F"/>
                </a:solidFill>
                <a:latin typeface="Courier"/>
              </a:rPr>
              <a:t> </a:t>
            </a:r>
            <a:r>
              <a:rPr dirty="0">
                <a:solidFill>
                  <a:srgbClr val="20794D"/>
                </a:solidFill>
                <a:latin typeface="Courier"/>
              </a:rPr>
              <a:t>"M"</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err="1">
                <a:solidFill>
                  <a:srgbClr val="4758AB"/>
                </a:solidFill>
                <a:latin typeface="Courier"/>
              </a:rPr>
              <a:t>as.numeric</a:t>
            </a:r>
            <a:r>
              <a:rPr dirty="0">
                <a:solidFill>
                  <a:srgbClr val="003B4F"/>
                </a:solidFill>
                <a:latin typeface="Courier"/>
              </a:rPr>
              <a:t>(value) </a:t>
            </a:r>
            <a:r>
              <a:rPr dirty="0">
                <a:solidFill>
                  <a:srgbClr val="5E5E5E"/>
                </a:solidFill>
                <a:latin typeface="Courier"/>
              </a:rPr>
              <a:t>*</a:t>
            </a:r>
            <a:r>
              <a:rPr dirty="0">
                <a:solidFill>
                  <a:srgbClr val="003B4F"/>
                </a:solidFill>
                <a:latin typeface="Courier"/>
              </a:rPr>
              <a:t> </a:t>
            </a:r>
            <a:r>
              <a:rPr dirty="0">
                <a:solidFill>
                  <a:srgbClr val="AD0000"/>
                </a:solidFill>
                <a:latin typeface="Courier"/>
              </a:rPr>
              <a:t>1e+06</a:t>
            </a:r>
            <a:r>
              <a:rPr dirty="0">
                <a:solidFill>
                  <a:srgbClr val="003B4F"/>
                </a:solidFill>
                <a:latin typeface="Courier"/>
              </a:rPr>
              <a:t>,</a:t>
            </a:r>
            <a:br>
              <a:rPr dirty="0"/>
            </a:br>
            <a:r>
              <a:rPr dirty="0">
                <a:solidFill>
                  <a:srgbClr val="003B4F"/>
                </a:solidFill>
                <a:latin typeface="Courier"/>
              </a:rPr>
              <a:t>    label </a:t>
            </a:r>
            <a:r>
              <a:rPr dirty="0">
                <a:solidFill>
                  <a:srgbClr val="5E5E5E"/>
                </a:solidFill>
                <a:latin typeface="Courier"/>
              </a:rPr>
              <a:t>==</a:t>
            </a:r>
            <a:r>
              <a:rPr dirty="0">
                <a:solidFill>
                  <a:srgbClr val="003B4F"/>
                </a:solidFill>
                <a:latin typeface="Courier"/>
              </a:rPr>
              <a:t> </a:t>
            </a:r>
            <a:r>
              <a:rPr dirty="0">
                <a:solidFill>
                  <a:srgbClr val="20794D"/>
                </a:solidFill>
                <a:latin typeface="Courier"/>
              </a:rPr>
              <a:t>"K"</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err="1">
                <a:solidFill>
                  <a:srgbClr val="4758AB"/>
                </a:solidFill>
                <a:latin typeface="Courier"/>
              </a:rPr>
              <a:t>as.numeric</a:t>
            </a:r>
            <a:r>
              <a:rPr dirty="0">
                <a:solidFill>
                  <a:srgbClr val="003B4F"/>
                </a:solidFill>
                <a:latin typeface="Courier"/>
              </a:rPr>
              <a:t>(value) </a:t>
            </a:r>
            <a:r>
              <a:rPr dirty="0">
                <a:solidFill>
                  <a:srgbClr val="5E5E5E"/>
                </a:solidFill>
                <a:latin typeface="Courier"/>
              </a:rPr>
              <a:t>*</a:t>
            </a:r>
            <a:r>
              <a:rPr dirty="0">
                <a:solidFill>
                  <a:srgbClr val="003B4F"/>
                </a:solidFill>
                <a:latin typeface="Courier"/>
              </a:rPr>
              <a:t> </a:t>
            </a:r>
            <a:r>
              <a:rPr dirty="0">
                <a:solidFill>
                  <a:srgbClr val="AD0000"/>
                </a:solidFill>
                <a:latin typeface="Courier"/>
              </a:rPr>
              <a:t>1e+03</a:t>
            </a:r>
            <a:r>
              <a:rPr dirty="0">
                <a:solidFill>
                  <a:srgbClr val="003B4F"/>
                </a:solidFill>
                <a:latin typeface="Courier"/>
              </a:rPr>
              <a:t>,</a:t>
            </a:r>
            <a:br>
              <a:rPr dirty="0"/>
            </a:br>
            <a:r>
              <a:rPr dirty="0">
                <a:solidFill>
                  <a:srgbClr val="003B4F"/>
                </a:solidFill>
                <a:latin typeface="Courier"/>
              </a:rPr>
              <a:t>    </a:t>
            </a:r>
            <a:r>
              <a:rPr dirty="0">
                <a:solidFill>
                  <a:srgbClr val="8F5902"/>
                </a:solidFill>
                <a:latin typeface="Courier"/>
              </a:rPr>
              <a:t>TRUE</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err="1">
                <a:solidFill>
                  <a:srgbClr val="4758AB"/>
                </a:solidFill>
                <a:latin typeface="Courier"/>
              </a:rPr>
              <a:t>as.numeric</a:t>
            </a:r>
            <a:r>
              <a:rPr dirty="0">
                <a:solidFill>
                  <a:srgbClr val="003B4F"/>
                </a:solidFill>
                <a:latin typeface="Courier"/>
              </a:rPr>
              <a:t>(value)</a:t>
            </a:r>
            <a:br>
              <a:rPr dirty="0"/>
            </a:br>
            <a:r>
              <a:rPr dirty="0">
                <a:solidFill>
                  <a:srgbClr val="003B4F"/>
                </a:solidFill>
                <a:latin typeface="Courier"/>
              </a:rPr>
              <a:t>  ))</a:t>
            </a:r>
            <a:br>
              <a:rPr dirty="0"/>
            </a:br>
            <a:r>
              <a:rPr dirty="0" err="1">
                <a:solidFill>
                  <a:srgbClr val="003B4F"/>
                </a:solidFill>
                <a:latin typeface="Courier"/>
              </a:rPr>
              <a:t>fifa_tidy</a:t>
            </a:r>
            <a:r>
              <a:rPr dirty="0">
                <a:solidFill>
                  <a:srgbClr val="003B4F"/>
                </a:solidFill>
                <a:latin typeface="Courier"/>
              </a:rPr>
              <a:t> &lt;- </a:t>
            </a:r>
            <a:r>
              <a:rPr dirty="0" err="1">
                <a:solidFill>
                  <a:srgbClr val="003B4F"/>
                </a:solidFill>
                <a:latin typeface="Courier"/>
              </a:rPr>
              <a:t>fifa_tidy</a:t>
            </a:r>
            <a:r>
              <a:rPr dirty="0">
                <a:solidFill>
                  <a:srgbClr val="003B4F"/>
                </a:solidFill>
                <a:latin typeface="Courier"/>
              </a:rPr>
              <a:t>[, </a:t>
            </a:r>
            <a:r>
              <a:rPr dirty="0">
                <a:solidFill>
                  <a:srgbClr val="5E5E5E"/>
                </a:solidFill>
                <a:latin typeface="Courier"/>
              </a:rPr>
              <a:t>-</a:t>
            </a:r>
            <a:r>
              <a:rPr dirty="0">
                <a:solidFill>
                  <a:srgbClr val="4758AB"/>
                </a:solidFill>
                <a:latin typeface="Courier"/>
              </a:rPr>
              <a:t>which</a:t>
            </a:r>
            <a:r>
              <a:rPr dirty="0">
                <a:solidFill>
                  <a:srgbClr val="003B4F"/>
                </a:solidFill>
                <a:latin typeface="Courier"/>
              </a:rPr>
              <a:t>(</a:t>
            </a:r>
            <a:r>
              <a:rPr dirty="0">
                <a:solidFill>
                  <a:srgbClr val="4758AB"/>
                </a:solidFill>
                <a:latin typeface="Courier"/>
              </a:rPr>
              <a:t>names</a:t>
            </a:r>
            <a:r>
              <a:rPr dirty="0">
                <a:solidFill>
                  <a:srgbClr val="003B4F"/>
                </a:solidFill>
                <a:latin typeface="Courier"/>
              </a:rPr>
              <a:t>(</a:t>
            </a:r>
            <a:r>
              <a:rPr dirty="0" err="1">
                <a:solidFill>
                  <a:srgbClr val="003B4F"/>
                </a:solidFill>
                <a:latin typeface="Courier"/>
              </a:rPr>
              <a:t>fifa_tidy</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a:solidFill>
                  <a:srgbClr val="20794D"/>
                </a:solidFill>
                <a:latin typeface="Courier"/>
              </a:rPr>
              <a:t>"label"</a:t>
            </a:r>
            <a:r>
              <a:rPr dirty="0">
                <a:solidFill>
                  <a:srgbClr val="003B4F"/>
                </a:solidFill>
                <a:latin typeface="Courier"/>
              </a:rPr>
              <a:t>)]</a:t>
            </a:r>
            <a:br>
              <a:rPr dirty="0"/>
            </a:br>
            <a:r>
              <a:rPr dirty="0" err="1">
                <a:solidFill>
                  <a:srgbClr val="003B4F"/>
                </a:solidFill>
                <a:latin typeface="Courier"/>
              </a:rPr>
              <a:t>fifa_tidy</a:t>
            </a:r>
            <a:r>
              <a:rPr dirty="0" err="1">
                <a:solidFill>
                  <a:srgbClr val="5E5E5E"/>
                </a:solidFill>
                <a:latin typeface="Courier"/>
              </a:rPr>
              <a:t>$</a:t>
            </a:r>
            <a:r>
              <a:rPr dirty="0" err="1">
                <a:solidFill>
                  <a:srgbClr val="003B4F"/>
                </a:solidFill>
                <a:latin typeface="Courier"/>
              </a:rPr>
              <a:t>value</a:t>
            </a:r>
            <a:r>
              <a:rPr dirty="0">
                <a:solidFill>
                  <a:srgbClr val="003B4F"/>
                </a:solidFill>
                <a:latin typeface="Courier"/>
              </a:rPr>
              <a:t>[</a:t>
            </a:r>
            <a:r>
              <a:rPr dirty="0" err="1">
                <a:solidFill>
                  <a:srgbClr val="003B4F"/>
                </a:solidFill>
                <a:latin typeface="Courier"/>
              </a:rPr>
              <a:t>fifa_tidy</a:t>
            </a:r>
            <a:r>
              <a:rPr dirty="0" err="1">
                <a:solidFill>
                  <a:srgbClr val="5E5E5E"/>
                </a:solidFill>
                <a:latin typeface="Courier"/>
              </a:rPr>
              <a:t>$</a:t>
            </a:r>
            <a:r>
              <a:rPr dirty="0" err="1">
                <a:solidFill>
                  <a:srgbClr val="003B4F"/>
                </a:solidFill>
                <a:latin typeface="Courier"/>
              </a:rPr>
              <a:t>value</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a:solidFill>
                  <a:srgbClr val="AD0000"/>
                </a:solidFill>
                <a:latin typeface="Courier"/>
              </a:rPr>
              <a:t>0</a:t>
            </a:r>
            <a:r>
              <a:rPr dirty="0">
                <a:solidFill>
                  <a:srgbClr val="003B4F"/>
                </a:solidFill>
                <a:latin typeface="Courier"/>
              </a:rPr>
              <a:t>] &lt;- </a:t>
            </a:r>
            <a:r>
              <a:rPr dirty="0">
                <a:solidFill>
                  <a:srgbClr val="8F5902"/>
                </a:solidFill>
                <a:latin typeface="Courier"/>
              </a:rPr>
              <a:t>NA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League Rank</a:t>
            </a:r>
          </a:p>
        </p:txBody>
      </p:sp>
      <p:sp>
        <p:nvSpPr>
          <p:cNvPr id="3" name="Content Placeholder 2"/>
          <p:cNvSpPr>
            <a:spLocks noGrp="1"/>
          </p:cNvSpPr>
          <p:nvPr>
            <p:ph idx="1"/>
          </p:nvPr>
        </p:nvSpPr>
        <p:spPr>
          <a:xfrm>
            <a:off x="457200" y="1200149"/>
            <a:ext cx="8229600" cy="4052571"/>
          </a:xfrm>
        </p:spPr>
        <p:txBody>
          <a:bodyPr>
            <a:normAutofit fontScale="32500" lnSpcReduction="20000"/>
          </a:bodyPr>
          <a:lstStyle/>
          <a:p>
            <a:pPr lvl="0" indent="0">
              <a:buNone/>
            </a:pPr>
            <a:r>
              <a:rPr dirty="0" err="1">
                <a:solidFill>
                  <a:srgbClr val="003B4F"/>
                </a:solidFill>
                <a:latin typeface="Courier"/>
              </a:rPr>
              <a:t>fifa_tidy</a:t>
            </a:r>
            <a:r>
              <a:rPr dirty="0" err="1">
                <a:solidFill>
                  <a:srgbClr val="5E5E5E"/>
                </a:solidFill>
                <a:latin typeface="Courier"/>
              </a:rPr>
              <a:t>$</a:t>
            </a:r>
            <a:r>
              <a:rPr dirty="0" err="1">
                <a:solidFill>
                  <a:srgbClr val="003B4F"/>
                </a:solidFill>
                <a:latin typeface="Courier"/>
              </a:rPr>
              <a:t>cardtype</a:t>
            </a:r>
            <a:r>
              <a:rPr dirty="0">
                <a:solidFill>
                  <a:srgbClr val="003B4F"/>
                </a:solidFill>
                <a:latin typeface="Courier"/>
              </a:rPr>
              <a:t>[</a:t>
            </a:r>
            <a:r>
              <a:rPr dirty="0" err="1">
                <a:solidFill>
                  <a:srgbClr val="003B4F"/>
                </a:solidFill>
                <a:latin typeface="Courier"/>
              </a:rPr>
              <a:t>fifa_tidy</a:t>
            </a:r>
            <a:r>
              <a:rPr dirty="0" err="1">
                <a:solidFill>
                  <a:srgbClr val="5E5E5E"/>
                </a:solidFill>
                <a:latin typeface="Courier"/>
              </a:rPr>
              <a:t>$</a:t>
            </a:r>
            <a:r>
              <a:rPr dirty="0" err="1">
                <a:solidFill>
                  <a:srgbClr val="003B4F"/>
                </a:solidFill>
                <a:latin typeface="Courier"/>
              </a:rPr>
              <a:t>cardtype</a:t>
            </a:r>
            <a:r>
              <a:rPr dirty="0">
                <a:solidFill>
                  <a:srgbClr val="003B4F"/>
                </a:solidFill>
                <a:latin typeface="Courier"/>
              </a:rPr>
              <a:t> </a:t>
            </a:r>
            <a:r>
              <a:rPr dirty="0">
                <a:solidFill>
                  <a:srgbClr val="5E5E5E"/>
                </a:solidFill>
                <a:latin typeface="Courier"/>
              </a:rPr>
              <a:t>==</a:t>
            </a:r>
            <a:r>
              <a:rPr dirty="0">
                <a:solidFill>
                  <a:srgbClr val="20794D"/>
                </a:solidFill>
                <a:latin typeface="Courier"/>
              </a:rPr>
              <a:t>""</a:t>
            </a:r>
            <a:r>
              <a:rPr dirty="0">
                <a:solidFill>
                  <a:srgbClr val="003B4F"/>
                </a:solidFill>
                <a:latin typeface="Courier"/>
              </a:rPr>
              <a:t> ] &lt;- </a:t>
            </a:r>
            <a:r>
              <a:rPr dirty="0">
                <a:solidFill>
                  <a:srgbClr val="8F5902"/>
                </a:solidFill>
                <a:latin typeface="Courier"/>
              </a:rPr>
              <a:t>NA</a:t>
            </a:r>
            <a:br>
              <a:rPr dirty="0"/>
            </a:br>
            <a:br>
              <a:rPr dirty="0"/>
            </a:br>
            <a:r>
              <a:rPr dirty="0" err="1">
                <a:solidFill>
                  <a:srgbClr val="003B4F"/>
                </a:solidFill>
                <a:latin typeface="Courier"/>
              </a:rPr>
              <a:t>fifa_tidy</a:t>
            </a:r>
            <a:r>
              <a:rPr dirty="0" err="1">
                <a:solidFill>
                  <a:srgbClr val="5E5E5E"/>
                </a:solidFill>
                <a:latin typeface="Courier"/>
              </a:rPr>
              <a:t>$</a:t>
            </a:r>
            <a:r>
              <a:rPr dirty="0" err="1">
                <a:solidFill>
                  <a:srgbClr val="003B4F"/>
                </a:solidFill>
                <a:latin typeface="Courier"/>
              </a:rPr>
              <a:t>rating</a:t>
            </a:r>
            <a:r>
              <a:rPr dirty="0">
                <a:solidFill>
                  <a:srgbClr val="003B4F"/>
                </a:solidFill>
                <a:latin typeface="Courier"/>
              </a:rPr>
              <a:t> &lt;- </a:t>
            </a:r>
            <a:r>
              <a:rPr dirty="0" err="1">
                <a:solidFill>
                  <a:srgbClr val="4758AB"/>
                </a:solidFill>
                <a:latin typeface="Courier"/>
              </a:rPr>
              <a:t>as.numeric</a:t>
            </a:r>
            <a:r>
              <a:rPr dirty="0">
                <a:solidFill>
                  <a:srgbClr val="003B4F"/>
                </a:solidFill>
                <a:latin typeface="Courier"/>
              </a:rPr>
              <a:t>(</a:t>
            </a:r>
            <a:r>
              <a:rPr dirty="0" err="1">
                <a:solidFill>
                  <a:srgbClr val="003B4F"/>
                </a:solidFill>
                <a:latin typeface="Courier"/>
              </a:rPr>
              <a:t>fifa_tidy</a:t>
            </a:r>
            <a:r>
              <a:rPr dirty="0" err="1">
                <a:solidFill>
                  <a:srgbClr val="5E5E5E"/>
                </a:solidFill>
                <a:latin typeface="Courier"/>
              </a:rPr>
              <a:t>$</a:t>
            </a:r>
            <a:r>
              <a:rPr dirty="0" err="1">
                <a:solidFill>
                  <a:srgbClr val="003B4F"/>
                </a:solidFill>
                <a:latin typeface="Courier"/>
              </a:rPr>
              <a:t>rating</a:t>
            </a:r>
            <a:r>
              <a:rPr dirty="0">
                <a:solidFill>
                  <a:srgbClr val="003B4F"/>
                </a:solidFill>
                <a:latin typeface="Courier"/>
              </a:rPr>
              <a:t>)</a:t>
            </a:r>
            <a:br>
              <a:rPr dirty="0"/>
            </a:br>
            <a:r>
              <a:rPr dirty="0">
                <a:solidFill>
                  <a:srgbClr val="003B4F"/>
                </a:solidFill>
                <a:latin typeface="Courier"/>
              </a:rPr>
              <a:t>rank&lt;-</a:t>
            </a:r>
            <a:r>
              <a:rPr dirty="0" err="1">
                <a:solidFill>
                  <a:srgbClr val="003B4F"/>
                </a:solidFill>
                <a:latin typeface="Courier"/>
              </a:rPr>
              <a:t>fifa_tidy</a:t>
            </a:r>
            <a:r>
              <a:rPr dirty="0">
                <a:solidFill>
                  <a:srgbClr val="003B4F"/>
                </a:solidFill>
                <a:latin typeface="Courier"/>
              </a:rPr>
              <a:t> </a:t>
            </a:r>
            <a:r>
              <a:rPr dirty="0">
                <a:solidFill>
                  <a:srgbClr val="5E5E5E"/>
                </a:solidFill>
                <a:latin typeface="Courier"/>
              </a:rPr>
              <a:t>%&gt;%</a:t>
            </a:r>
            <a:r>
              <a:rPr dirty="0">
                <a:solidFill>
                  <a:srgbClr val="003B4F"/>
                </a:solidFill>
                <a:latin typeface="Courier"/>
              </a:rPr>
              <a:t> </a:t>
            </a:r>
            <a:r>
              <a:rPr dirty="0" err="1">
                <a:solidFill>
                  <a:srgbClr val="4758AB"/>
                </a:solidFill>
                <a:latin typeface="Courier"/>
              </a:rPr>
              <a:t>group_by</a:t>
            </a:r>
            <a:r>
              <a:rPr dirty="0">
                <a:solidFill>
                  <a:srgbClr val="003B4F"/>
                </a:solidFill>
                <a:latin typeface="Courier"/>
              </a:rPr>
              <a:t>(league) </a:t>
            </a:r>
            <a:r>
              <a:rPr dirty="0">
                <a:solidFill>
                  <a:srgbClr val="5E5E5E"/>
                </a:solidFill>
                <a:latin typeface="Courier"/>
              </a:rPr>
              <a:t>%&gt;%</a:t>
            </a:r>
            <a:r>
              <a:rPr dirty="0">
                <a:solidFill>
                  <a:srgbClr val="003B4F"/>
                </a:solidFill>
                <a:latin typeface="Courier"/>
              </a:rPr>
              <a:t> </a:t>
            </a:r>
            <a:r>
              <a:rPr dirty="0" err="1">
                <a:solidFill>
                  <a:srgbClr val="4758AB"/>
                </a:solidFill>
                <a:latin typeface="Courier"/>
              </a:rPr>
              <a:t>summarise</a:t>
            </a:r>
            <a:r>
              <a:rPr dirty="0">
                <a:solidFill>
                  <a:srgbClr val="003B4F"/>
                </a:solidFill>
                <a:latin typeface="Courier"/>
              </a:rPr>
              <a:t>(</a:t>
            </a:r>
            <a:r>
              <a:rPr dirty="0">
                <a:solidFill>
                  <a:srgbClr val="657422"/>
                </a:solidFill>
                <a:latin typeface="Courier"/>
              </a:rPr>
              <a:t>rank =</a:t>
            </a:r>
            <a:r>
              <a:rPr dirty="0">
                <a:solidFill>
                  <a:srgbClr val="003B4F"/>
                </a:solidFill>
                <a:latin typeface="Courier"/>
              </a:rPr>
              <a:t> </a:t>
            </a:r>
            <a:r>
              <a:rPr dirty="0">
                <a:solidFill>
                  <a:srgbClr val="4758AB"/>
                </a:solidFill>
                <a:latin typeface="Courier"/>
              </a:rPr>
              <a:t>mean</a:t>
            </a:r>
            <a:r>
              <a:rPr dirty="0">
                <a:solidFill>
                  <a:srgbClr val="003B4F"/>
                </a:solidFill>
                <a:latin typeface="Courier"/>
              </a:rPr>
              <a:t>(rating)) </a:t>
            </a:r>
            <a:r>
              <a:rPr dirty="0">
                <a:solidFill>
                  <a:srgbClr val="5E5E5E"/>
                </a:solidFill>
                <a:latin typeface="Courier"/>
              </a:rPr>
              <a:t>%&gt;%</a:t>
            </a:r>
            <a:r>
              <a:rPr dirty="0">
                <a:solidFill>
                  <a:srgbClr val="003B4F"/>
                </a:solidFill>
                <a:latin typeface="Courier"/>
              </a:rPr>
              <a:t> </a:t>
            </a:r>
            <a:r>
              <a:rPr dirty="0">
                <a:solidFill>
                  <a:srgbClr val="4758AB"/>
                </a:solidFill>
                <a:latin typeface="Courier"/>
              </a:rPr>
              <a:t>arrange</a:t>
            </a:r>
            <a:r>
              <a:rPr dirty="0">
                <a:solidFill>
                  <a:srgbClr val="003B4F"/>
                </a:solidFill>
                <a:latin typeface="Courier"/>
              </a:rPr>
              <a:t>(</a:t>
            </a:r>
            <a:r>
              <a:rPr dirty="0">
                <a:solidFill>
                  <a:srgbClr val="4758AB"/>
                </a:solidFill>
                <a:latin typeface="Courier"/>
              </a:rPr>
              <a:t>desc</a:t>
            </a:r>
            <a:r>
              <a:rPr dirty="0">
                <a:solidFill>
                  <a:srgbClr val="003B4F"/>
                </a:solidFill>
                <a:latin typeface="Courier"/>
              </a:rPr>
              <a:t>(rank))</a:t>
            </a:r>
            <a:br>
              <a:rPr dirty="0"/>
            </a:br>
            <a:br>
              <a:rPr dirty="0"/>
            </a:br>
            <a:r>
              <a:rPr dirty="0" err="1">
                <a:solidFill>
                  <a:srgbClr val="003B4F"/>
                </a:solidFill>
                <a:latin typeface="Courier"/>
              </a:rPr>
              <a:t>fifa_tidy</a:t>
            </a:r>
            <a:r>
              <a:rPr dirty="0">
                <a:solidFill>
                  <a:srgbClr val="003B4F"/>
                </a:solidFill>
                <a:latin typeface="Courier"/>
              </a:rPr>
              <a:t> &lt;- </a:t>
            </a:r>
            <a:r>
              <a:rPr dirty="0" err="1">
                <a:solidFill>
                  <a:srgbClr val="003B4F"/>
                </a:solidFill>
                <a:latin typeface="Courier"/>
              </a:rPr>
              <a:t>fifa_tidy</a:t>
            </a:r>
            <a:r>
              <a:rPr dirty="0">
                <a:solidFill>
                  <a:srgbClr val="003B4F"/>
                </a:solidFill>
                <a:latin typeface="Courier"/>
              </a:rPr>
              <a:t> </a:t>
            </a:r>
            <a:r>
              <a:rPr dirty="0">
                <a:solidFill>
                  <a:srgbClr val="5E5E5E"/>
                </a:solidFill>
                <a:latin typeface="Courier"/>
              </a:rPr>
              <a:t>%&gt;%</a:t>
            </a:r>
            <a:r>
              <a:rPr dirty="0">
                <a:solidFill>
                  <a:srgbClr val="003B4F"/>
                </a:solidFill>
                <a:latin typeface="Courier"/>
              </a:rPr>
              <a:t> </a:t>
            </a:r>
            <a:br>
              <a:rPr dirty="0"/>
            </a:br>
            <a:r>
              <a:rPr dirty="0">
                <a:solidFill>
                  <a:srgbClr val="003B4F"/>
                </a:solidFill>
                <a:latin typeface="Courier"/>
              </a:rPr>
              <a:t>  </a:t>
            </a:r>
            <a:r>
              <a:rPr dirty="0">
                <a:solidFill>
                  <a:srgbClr val="4758AB"/>
                </a:solidFill>
                <a:latin typeface="Courier"/>
              </a:rPr>
              <a:t>mutate</a:t>
            </a:r>
            <a:r>
              <a:rPr dirty="0">
                <a:solidFill>
                  <a:srgbClr val="003B4F"/>
                </a:solidFill>
                <a:latin typeface="Courier"/>
              </a:rPr>
              <a:t>(</a:t>
            </a:r>
            <a:r>
              <a:rPr dirty="0" err="1">
                <a:solidFill>
                  <a:srgbClr val="657422"/>
                </a:solidFill>
                <a:latin typeface="Courier"/>
              </a:rPr>
              <a:t>league_rank</a:t>
            </a:r>
            <a:r>
              <a:rPr dirty="0">
                <a:solidFill>
                  <a:srgbClr val="657422"/>
                </a:solidFill>
                <a:latin typeface="Courier"/>
              </a:rPr>
              <a:t> =</a:t>
            </a:r>
            <a:r>
              <a:rPr dirty="0">
                <a:solidFill>
                  <a:srgbClr val="003B4F"/>
                </a:solidFill>
                <a:latin typeface="Courier"/>
              </a:rPr>
              <a:t> </a:t>
            </a:r>
            <a:r>
              <a:rPr dirty="0" err="1">
                <a:solidFill>
                  <a:srgbClr val="4758AB"/>
                </a:solidFill>
                <a:latin typeface="Courier"/>
              </a:rPr>
              <a:t>case_when</a:t>
            </a:r>
            <a:r>
              <a:rPr dirty="0">
                <a:solidFill>
                  <a:srgbClr val="003B4F"/>
                </a:solidFill>
                <a:latin typeface="Courier"/>
              </a:rPr>
              <a:t>(</a:t>
            </a:r>
            <a:br>
              <a:rPr dirty="0"/>
            </a:br>
            <a:r>
              <a:rPr dirty="0">
                <a:solidFill>
                  <a:srgbClr val="003B4F"/>
                </a:solidFill>
                <a:latin typeface="Courier"/>
              </a:rPr>
              <a:t>    league </a:t>
            </a:r>
            <a:r>
              <a:rPr dirty="0">
                <a:solidFill>
                  <a:srgbClr val="5E5E5E"/>
                </a:solidFill>
                <a:latin typeface="Courier"/>
              </a:rPr>
              <a:t>==</a:t>
            </a:r>
            <a:r>
              <a:rPr dirty="0">
                <a:solidFill>
                  <a:srgbClr val="003B4F"/>
                </a:solidFill>
                <a:latin typeface="Courier"/>
              </a:rPr>
              <a:t> </a:t>
            </a:r>
            <a:r>
              <a:rPr dirty="0">
                <a:solidFill>
                  <a:srgbClr val="20794D"/>
                </a:solidFill>
                <a:latin typeface="Courier"/>
              </a:rPr>
              <a:t>"Chinese FA Super L. (CHN 1)"</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a:solidFill>
                  <a:srgbClr val="AD0000"/>
                </a:solidFill>
                <a:latin typeface="Courier"/>
              </a:rPr>
              <a:t>1</a:t>
            </a:r>
            <a:r>
              <a:rPr dirty="0">
                <a:solidFill>
                  <a:srgbClr val="003B4F"/>
                </a:solidFill>
                <a:latin typeface="Courier"/>
              </a:rPr>
              <a:t>,</a:t>
            </a:r>
            <a:br>
              <a:rPr dirty="0"/>
            </a:br>
            <a:r>
              <a:rPr dirty="0">
                <a:solidFill>
                  <a:srgbClr val="003B4F"/>
                </a:solidFill>
                <a:latin typeface="Courier"/>
              </a:rPr>
              <a:t>    league </a:t>
            </a:r>
            <a:r>
              <a:rPr dirty="0">
                <a:solidFill>
                  <a:srgbClr val="5E5E5E"/>
                </a:solidFill>
                <a:latin typeface="Courier"/>
              </a:rPr>
              <a:t>==</a:t>
            </a:r>
            <a:r>
              <a:rPr dirty="0">
                <a:solidFill>
                  <a:srgbClr val="003B4F"/>
                </a:solidFill>
                <a:latin typeface="Courier"/>
              </a:rPr>
              <a:t> </a:t>
            </a:r>
            <a:r>
              <a:rPr dirty="0">
                <a:solidFill>
                  <a:srgbClr val="20794D"/>
                </a:solidFill>
                <a:latin typeface="Courier"/>
              </a:rPr>
              <a:t>"LaLiga Santander"</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a:solidFill>
                  <a:srgbClr val="AD0000"/>
                </a:solidFill>
                <a:latin typeface="Courier"/>
              </a:rPr>
              <a:t>2</a:t>
            </a:r>
            <a:r>
              <a:rPr dirty="0">
                <a:solidFill>
                  <a:srgbClr val="003B4F"/>
                </a:solidFill>
                <a:latin typeface="Courier"/>
              </a:rPr>
              <a:t>,</a:t>
            </a:r>
            <a:br>
              <a:rPr dirty="0"/>
            </a:br>
            <a:r>
              <a:rPr dirty="0">
                <a:solidFill>
                  <a:srgbClr val="003B4F"/>
                </a:solidFill>
                <a:latin typeface="Courier"/>
              </a:rPr>
              <a:t>    league </a:t>
            </a:r>
            <a:r>
              <a:rPr dirty="0">
                <a:solidFill>
                  <a:srgbClr val="5E5E5E"/>
                </a:solidFill>
                <a:latin typeface="Courier"/>
              </a:rPr>
              <a:t>==</a:t>
            </a:r>
            <a:r>
              <a:rPr dirty="0">
                <a:solidFill>
                  <a:srgbClr val="003B4F"/>
                </a:solidFill>
                <a:latin typeface="Courier"/>
              </a:rPr>
              <a:t> </a:t>
            </a:r>
            <a:r>
              <a:rPr dirty="0">
                <a:solidFill>
                  <a:srgbClr val="20794D"/>
                </a:solidFill>
                <a:latin typeface="Courier"/>
              </a:rPr>
              <a:t>"Ligue 1"</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a:solidFill>
                  <a:srgbClr val="AD0000"/>
                </a:solidFill>
                <a:latin typeface="Courier"/>
              </a:rPr>
              <a:t>3</a:t>
            </a:r>
            <a:r>
              <a:rPr dirty="0">
                <a:solidFill>
                  <a:srgbClr val="003B4F"/>
                </a:solidFill>
                <a:latin typeface="Courier"/>
              </a:rPr>
              <a:t>,</a:t>
            </a:r>
            <a:br>
              <a:rPr dirty="0"/>
            </a:br>
            <a:r>
              <a:rPr dirty="0">
                <a:solidFill>
                  <a:srgbClr val="003B4F"/>
                </a:solidFill>
                <a:latin typeface="Courier"/>
              </a:rPr>
              <a:t>    league </a:t>
            </a:r>
            <a:r>
              <a:rPr dirty="0">
                <a:solidFill>
                  <a:srgbClr val="5E5E5E"/>
                </a:solidFill>
                <a:latin typeface="Courier"/>
              </a:rPr>
              <a:t>==</a:t>
            </a:r>
            <a:r>
              <a:rPr dirty="0">
                <a:solidFill>
                  <a:srgbClr val="003B4F"/>
                </a:solidFill>
                <a:latin typeface="Courier"/>
              </a:rPr>
              <a:t> </a:t>
            </a:r>
            <a:r>
              <a:rPr dirty="0">
                <a:solidFill>
                  <a:srgbClr val="20794D"/>
                </a:solidFill>
                <a:latin typeface="Courier"/>
              </a:rPr>
              <a:t>"Serie A TIM"</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a:solidFill>
                  <a:srgbClr val="AD0000"/>
                </a:solidFill>
                <a:latin typeface="Courier"/>
              </a:rPr>
              <a:t>4</a:t>
            </a:r>
            <a:r>
              <a:rPr dirty="0">
                <a:solidFill>
                  <a:srgbClr val="003B4F"/>
                </a:solidFill>
                <a:latin typeface="Courier"/>
              </a:rPr>
              <a:t>,</a:t>
            </a:r>
            <a:br>
              <a:rPr dirty="0"/>
            </a:br>
            <a:r>
              <a:rPr dirty="0">
                <a:solidFill>
                  <a:srgbClr val="003B4F"/>
                </a:solidFill>
                <a:latin typeface="Courier"/>
              </a:rPr>
              <a:t>    league </a:t>
            </a:r>
            <a:r>
              <a:rPr dirty="0">
                <a:solidFill>
                  <a:srgbClr val="5E5E5E"/>
                </a:solidFill>
                <a:latin typeface="Courier"/>
              </a:rPr>
              <a:t>==</a:t>
            </a:r>
            <a:r>
              <a:rPr dirty="0">
                <a:solidFill>
                  <a:srgbClr val="003B4F"/>
                </a:solidFill>
                <a:latin typeface="Courier"/>
              </a:rPr>
              <a:t> </a:t>
            </a:r>
            <a:r>
              <a:rPr dirty="0">
                <a:solidFill>
                  <a:srgbClr val="20794D"/>
                </a:solidFill>
                <a:latin typeface="Courier"/>
              </a:rPr>
              <a:t>"MBS Pro League (SAU 1)"</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a:solidFill>
                  <a:srgbClr val="AD0000"/>
                </a:solidFill>
                <a:latin typeface="Courier"/>
              </a:rPr>
              <a:t>5</a:t>
            </a:r>
            <a:r>
              <a:rPr dirty="0">
                <a:solidFill>
                  <a:srgbClr val="003B4F"/>
                </a:solidFill>
                <a:latin typeface="Courier"/>
              </a:rPr>
              <a:t>,</a:t>
            </a:r>
            <a:br>
              <a:rPr dirty="0"/>
            </a:br>
            <a:r>
              <a:rPr dirty="0">
                <a:solidFill>
                  <a:srgbClr val="003B4F"/>
                </a:solidFill>
                <a:latin typeface="Courier"/>
              </a:rPr>
              <a:t>    league </a:t>
            </a:r>
            <a:r>
              <a:rPr dirty="0">
                <a:solidFill>
                  <a:srgbClr val="5E5E5E"/>
                </a:solidFill>
                <a:latin typeface="Courier"/>
              </a:rPr>
              <a:t>==</a:t>
            </a:r>
            <a:r>
              <a:rPr dirty="0">
                <a:solidFill>
                  <a:srgbClr val="003B4F"/>
                </a:solidFill>
                <a:latin typeface="Courier"/>
              </a:rPr>
              <a:t> </a:t>
            </a:r>
            <a:r>
              <a:rPr dirty="0">
                <a:solidFill>
                  <a:srgbClr val="20794D"/>
                </a:solidFill>
                <a:latin typeface="Courier"/>
              </a:rPr>
              <a:t>"Premier League"</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a:solidFill>
                  <a:srgbClr val="AD0000"/>
                </a:solidFill>
                <a:latin typeface="Courier"/>
              </a:rPr>
              <a:t>6</a:t>
            </a:r>
            <a:r>
              <a:rPr dirty="0">
                <a:solidFill>
                  <a:srgbClr val="003B4F"/>
                </a:solidFill>
                <a:latin typeface="Courier"/>
              </a:rPr>
              <a:t>,</a:t>
            </a:r>
            <a:br>
              <a:rPr dirty="0"/>
            </a:br>
            <a:r>
              <a:rPr dirty="0">
                <a:solidFill>
                  <a:srgbClr val="003B4F"/>
                </a:solidFill>
                <a:latin typeface="Courier"/>
              </a:rPr>
              <a:t>    league </a:t>
            </a:r>
            <a:r>
              <a:rPr dirty="0">
                <a:solidFill>
                  <a:srgbClr val="5E5E5E"/>
                </a:solidFill>
                <a:latin typeface="Courier"/>
              </a:rPr>
              <a:t>==</a:t>
            </a:r>
            <a:r>
              <a:rPr dirty="0">
                <a:solidFill>
                  <a:srgbClr val="003B4F"/>
                </a:solidFill>
                <a:latin typeface="Courier"/>
              </a:rPr>
              <a:t> </a:t>
            </a:r>
            <a:r>
              <a:rPr dirty="0">
                <a:solidFill>
                  <a:srgbClr val="20794D"/>
                </a:solidFill>
                <a:latin typeface="Courier"/>
              </a:rPr>
              <a:t>"</a:t>
            </a:r>
            <a:r>
              <a:rPr dirty="0" err="1">
                <a:solidFill>
                  <a:srgbClr val="20794D"/>
                </a:solidFill>
                <a:latin typeface="Courier"/>
              </a:rPr>
              <a:t>Eliteserien</a:t>
            </a:r>
            <a:r>
              <a:rPr dirty="0">
                <a:solidFill>
                  <a:srgbClr val="20794D"/>
                </a:solidFill>
                <a:latin typeface="Courier"/>
              </a:rPr>
              <a:t> (NOR 1)"</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a:solidFill>
                  <a:srgbClr val="AD0000"/>
                </a:solidFill>
                <a:latin typeface="Courier"/>
              </a:rPr>
              <a:t>7</a:t>
            </a:r>
            <a:r>
              <a:rPr dirty="0">
                <a:solidFill>
                  <a:srgbClr val="003B4F"/>
                </a:solidFill>
                <a:latin typeface="Courier"/>
              </a:rPr>
              <a:t>,</a:t>
            </a:r>
            <a:br>
              <a:rPr dirty="0"/>
            </a:br>
            <a:r>
              <a:rPr dirty="0">
                <a:solidFill>
                  <a:srgbClr val="003B4F"/>
                </a:solidFill>
                <a:latin typeface="Courier"/>
              </a:rPr>
              <a:t>    league </a:t>
            </a:r>
            <a:r>
              <a:rPr dirty="0">
                <a:solidFill>
                  <a:srgbClr val="5E5E5E"/>
                </a:solidFill>
                <a:latin typeface="Courier"/>
              </a:rPr>
              <a:t>==</a:t>
            </a:r>
            <a:r>
              <a:rPr dirty="0">
                <a:solidFill>
                  <a:srgbClr val="003B4F"/>
                </a:solidFill>
                <a:latin typeface="Courier"/>
              </a:rPr>
              <a:t> </a:t>
            </a:r>
            <a:r>
              <a:rPr dirty="0">
                <a:solidFill>
                  <a:srgbClr val="20794D"/>
                </a:solidFill>
                <a:latin typeface="Courier"/>
              </a:rPr>
              <a:t>"Italy Serie B (2)"</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a:solidFill>
                  <a:srgbClr val="AD0000"/>
                </a:solidFill>
                <a:latin typeface="Courier"/>
              </a:rPr>
              <a:t>8</a:t>
            </a:r>
            <a:r>
              <a:rPr dirty="0">
                <a:solidFill>
                  <a:srgbClr val="003B4F"/>
                </a:solidFill>
                <a:latin typeface="Courier"/>
              </a:rPr>
              <a:t>,</a:t>
            </a:r>
            <a:br>
              <a:rPr dirty="0"/>
            </a:br>
            <a:r>
              <a:rPr dirty="0">
                <a:solidFill>
                  <a:srgbClr val="003B4F"/>
                </a:solidFill>
                <a:latin typeface="Courier"/>
              </a:rPr>
              <a:t>    league </a:t>
            </a:r>
            <a:r>
              <a:rPr dirty="0">
                <a:solidFill>
                  <a:srgbClr val="5E5E5E"/>
                </a:solidFill>
                <a:latin typeface="Courier"/>
              </a:rPr>
              <a:t>==</a:t>
            </a:r>
            <a:r>
              <a:rPr dirty="0">
                <a:solidFill>
                  <a:srgbClr val="003B4F"/>
                </a:solidFill>
                <a:latin typeface="Courier"/>
              </a:rPr>
              <a:t> </a:t>
            </a:r>
            <a:r>
              <a:rPr dirty="0">
                <a:solidFill>
                  <a:srgbClr val="20794D"/>
                </a:solidFill>
                <a:latin typeface="Courier"/>
              </a:rPr>
              <a:t>"Bundesliga"</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a:solidFill>
                  <a:srgbClr val="AD0000"/>
                </a:solidFill>
                <a:latin typeface="Courier"/>
              </a:rPr>
              <a:t>9</a:t>
            </a:r>
            <a:r>
              <a:rPr dirty="0">
                <a:solidFill>
                  <a:srgbClr val="003B4F"/>
                </a:solidFill>
                <a:latin typeface="Courier"/>
              </a:rPr>
              <a:t>,</a:t>
            </a:r>
            <a:br>
              <a:rPr dirty="0"/>
            </a:br>
            <a:r>
              <a:rPr dirty="0">
                <a:solidFill>
                  <a:srgbClr val="003B4F"/>
                </a:solidFill>
                <a:latin typeface="Courier"/>
              </a:rPr>
              <a:t>    league </a:t>
            </a:r>
            <a:r>
              <a:rPr dirty="0">
                <a:solidFill>
                  <a:srgbClr val="5E5E5E"/>
                </a:solidFill>
                <a:latin typeface="Courier"/>
              </a:rPr>
              <a:t>==</a:t>
            </a:r>
            <a:r>
              <a:rPr dirty="0">
                <a:solidFill>
                  <a:srgbClr val="003B4F"/>
                </a:solidFill>
                <a:latin typeface="Courier"/>
              </a:rPr>
              <a:t> </a:t>
            </a:r>
            <a:r>
              <a:rPr dirty="0">
                <a:solidFill>
                  <a:srgbClr val="20794D"/>
                </a:solidFill>
                <a:latin typeface="Courier"/>
              </a:rPr>
              <a:t>"Major League Soccer"</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a:solidFill>
                  <a:srgbClr val="AD0000"/>
                </a:solidFill>
                <a:latin typeface="Courier"/>
              </a:rPr>
              <a:t>10</a:t>
            </a:r>
            <a:r>
              <a:rPr dirty="0">
                <a:solidFill>
                  <a:srgbClr val="003B4F"/>
                </a:solidFill>
                <a:latin typeface="Courier"/>
              </a:rPr>
              <a:t>,</a:t>
            </a:r>
            <a:br>
              <a:rPr dirty="0"/>
            </a:br>
            <a:r>
              <a:rPr dirty="0">
                <a:solidFill>
                  <a:srgbClr val="003B4F"/>
                </a:solidFill>
                <a:latin typeface="Courier"/>
              </a:rPr>
              <a:t>    league </a:t>
            </a:r>
            <a:r>
              <a:rPr dirty="0">
                <a:solidFill>
                  <a:srgbClr val="5E5E5E"/>
                </a:solidFill>
                <a:latin typeface="Courier"/>
              </a:rPr>
              <a:t>==</a:t>
            </a:r>
            <a:r>
              <a:rPr dirty="0">
                <a:solidFill>
                  <a:srgbClr val="003B4F"/>
                </a:solidFill>
                <a:latin typeface="Courier"/>
              </a:rPr>
              <a:t> </a:t>
            </a:r>
            <a:r>
              <a:rPr dirty="0">
                <a:solidFill>
                  <a:srgbClr val="20794D"/>
                </a:solidFill>
                <a:latin typeface="Courier"/>
              </a:rPr>
              <a:t>"</a:t>
            </a:r>
            <a:r>
              <a:rPr dirty="0" err="1">
                <a:solidFill>
                  <a:srgbClr val="20794D"/>
                </a:solidFill>
                <a:latin typeface="Courier"/>
              </a:rPr>
              <a:t>Süper</a:t>
            </a:r>
            <a:r>
              <a:rPr dirty="0">
                <a:solidFill>
                  <a:srgbClr val="20794D"/>
                </a:solidFill>
                <a:latin typeface="Courier"/>
              </a:rPr>
              <a:t> </a:t>
            </a:r>
            <a:r>
              <a:rPr dirty="0" err="1">
                <a:solidFill>
                  <a:srgbClr val="20794D"/>
                </a:solidFill>
                <a:latin typeface="Courier"/>
              </a:rPr>
              <a:t>Lig</a:t>
            </a:r>
            <a:r>
              <a:rPr dirty="0">
                <a:solidFill>
                  <a:srgbClr val="20794D"/>
                </a:solidFill>
                <a:latin typeface="Courier"/>
              </a:rPr>
              <a:t> (TUR 1)"</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a:solidFill>
                  <a:srgbClr val="AD0000"/>
                </a:solidFill>
                <a:latin typeface="Courier"/>
              </a:rPr>
              <a:t>11</a:t>
            </a:r>
            <a:r>
              <a:rPr dirty="0">
                <a:solidFill>
                  <a:srgbClr val="003B4F"/>
                </a:solidFill>
                <a:latin typeface="Courier"/>
              </a:rPr>
              <a:t>,</a:t>
            </a:r>
            <a:br>
              <a:rPr dirty="0"/>
            </a:br>
            <a:r>
              <a:rPr dirty="0">
                <a:solidFill>
                  <a:srgbClr val="003B4F"/>
                </a:solidFill>
                <a:latin typeface="Courier"/>
              </a:rPr>
              <a:t>    league </a:t>
            </a:r>
            <a:r>
              <a:rPr dirty="0">
                <a:solidFill>
                  <a:srgbClr val="5E5E5E"/>
                </a:solidFill>
                <a:latin typeface="Courier"/>
              </a:rPr>
              <a:t>==</a:t>
            </a:r>
            <a:r>
              <a:rPr dirty="0">
                <a:solidFill>
                  <a:srgbClr val="003B4F"/>
                </a:solidFill>
                <a:latin typeface="Courier"/>
              </a:rPr>
              <a:t> </a:t>
            </a:r>
            <a:r>
              <a:rPr dirty="0">
                <a:solidFill>
                  <a:srgbClr val="20794D"/>
                </a:solidFill>
                <a:latin typeface="Courier"/>
              </a:rPr>
              <a:t>"Liga NOS (POR 1)"</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a:solidFill>
                  <a:srgbClr val="AD0000"/>
                </a:solidFill>
                <a:latin typeface="Courier"/>
              </a:rPr>
              <a:t>12</a:t>
            </a:r>
            <a:r>
              <a:rPr dirty="0">
                <a:solidFill>
                  <a:srgbClr val="003B4F"/>
                </a:solidFill>
                <a:latin typeface="Courier"/>
              </a:rPr>
              <a:t>,</a:t>
            </a:r>
            <a:br>
              <a:rPr dirty="0"/>
            </a:br>
            <a:r>
              <a:rPr dirty="0">
                <a:solidFill>
                  <a:srgbClr val="003B4F"/>
                </a:solidFill>
                <a:latin typeface="Courier"/>
              </a:rPr>
              <a:t>    league </a:t>
            </a:r>
            <a:r>
              <a:rPr dirty="0">
                <a:solidFill>
                  <a:srgbClr val="5E5E5E"/>
                </a:solidFill>
                <a:latin typeface="Courier"/>
              </a:rPr>
              <a:t>==</a:t>
            </a:r>
            <a:r>
              <a:rPr dirty="0">
                <a:solidFill>
                  <a:srgbClr val="003B4F"/>
                </a:solidFill>
                <a:latin typeface="Courier"/>
              </a:rPr>
              <a:t> </a:t>
            </a:r>
            <a:r>
              <a:rPr dirty="0">
                <a:solidFill>
                  <a:srgbClr val="20794D"/>
                </a:solidFill>
                <a:latin typeface="Courier"/>
              </a:rPr>
              <a:t>"3F Superliga (DEN 1)"</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a:solidFill>
                  <a:srgbClr val="AD0000"/>
                </a:solidFill>
                <a:latin typeface="Courier"/>
              </a:rPr>
              <a:t>13</a:t>
            </a:r>
            <a:r>
              <a:rPr dirty="0">
                <a:solidFill>
                  <a:srgbClr val="003B4F"/>
                </a:solidFill>
                <a:latin typeface="Courier"/>
              </a:rPr>
              <a:t>,</a:t>
            </a:r>
            <a:br>
              <a:rPr dirty="0"/>
            </a:br>
            <a:r>
              <a:rPr dirty="0">
                <a:solidFill>
                  <a:srgbClr val="003B4F"/>
                </a:solidFill>
                <a:latin typeface="Courier"/>
              </a:rPr>
              <a:t>    league </a:t>
            </a:r>
            <a:r>
              <a:rPr dirty="0">
                <a:solidFill>
                  <a:srgbClr val="5E5E5E"/>
                </a:solidFill>
                <a:latin typeface="Courier"/>
              </a:rPr>
              <a:t>==</a:t>
            </a:r>
            <a:r>
              <a:rPr dirty="0">
                <a:solidFill>
                  <a:srgbClr val="003B4F"/>
                </a:solidFill>
                <a:latin typeface="Courier"/>
              </a:rPr>
              <a:t> </a:t>
            </a:r>
            <a:r>
              <a:rPr dirty="0">
                <a:solidFill>
                  <a:srgbClr val="20794D"/>
                </a:solidFill>
                <a:latin typeface="Courier"/>
              </a:rPr>
              <a:t>"1A Pro League (BEL 1)"</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a:solidFill>
                  <a:srgbClr val="AD0000"/>
                </a:solidFill>
                <a:latin typeface="Courier"/>
              </a:rPr>
              <a:t>14</a:t>
            </a:r>
            <a:r>
              <a:rPr dirty="0">
                <a:solidFill>
                  <a:srgbClr val="003B4F"/>
                </a:solidFill>
                <a:latin typeface="Courier"/>
              </a:rPr>
              <a:t>,</a:t>
            </a:r>
            <a:br>
              <a:rPr dirty="0"/>
            </a:br>
            <a:r>
              <a:rPr dirty="0">
                <a:solidFill>
                  <a:srgbClr val="003B4F"/>
                </a:solidFill>
                <a:latin typeface="Courier"/>
              </a:rPr>
              <a:t>    league </a:t>
            </a:r>
            <a:r>
              <a:rPr dirty="0">
                <a:solidFill>
                  <a:srgbClr val="5E5E5E"/>
                </a:solidFill>
                <a:latin typeface="Courier"/>
              </a:rPr>
              <a:t>==</a:t>
            </a:r>
            <a:r>
              <a:rPr dirty="0">
                <a:solidFill>
                  <a:srgbClr val="003B4F"/>
                </a:solidFill>
                <a:latin typeface="Courier"/>
              </a:rPr>
              <a:t> </a:t>
            </a:r>
            <a:r>
              <a:rPr dirty="0">
                <a:solidFill>
                  <a:srgbClr val="20794D"/>
                </a:solidFill>
                <a:latin typeface="Courier"/>
              </a:rPr>
              <a:t>"EFL League One (ENG 3)"</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a:solidFill>
                  <a:srgbClr val="AD0000"/>
                </a:solidFill>
                <a:latin typeface="Courier"/>
              </a:rPr>
              <a:t>15</a:t>
            </a:r>
            <a:r>
              <a:rPr dirty="0">
                <a:solidFill>
                  <a:srgbClr val="003B4F"/>
                </a:solidFill>
                <a:latin typeface="Courier"/>
              </a:rPr>
              <a:t>,</a:t>
            </a:r>
            <a:br>
              <a:rPr dirty="0"/>
            </a:br>
            <a:r>
              <a:rPr dirty="0">
                <a:solidFill>
                  <a:srgbClr val="003B4F"/>
                </a:solidFill>
                <a:latin typeface="Courier"/>
              </a:rPr>
              <a:t>    league </a:t>
            </a:r>
            <a:r>
              <a:rPr dirty="0">
                <a:solidFill>
                  <a:srgbClr val="5E5E5E"/>
                </a:solidFill>
                <a:latin typeface="Courier"/>
              </a:rPr>
              <a:t>==</a:t>
            </a:r>
            <a:r>
              <a:rPr dirty="0">
                <a:solidFill>
                  <a:srgbClr val="003B4F"/>
                </a:solidFill>
                <a:latin typeface="Courier"/>
              </a:rPr>
              <a:t> </a:t>
            </a:r>
            <a:r>
              <a:rPr dirty="0">
                <a:solidFill>
                  <a:srgbClr val="20794D"/>
                </a:solidFill>
                <a:latin typeface="Courier"/>
              </a:rPr>
              <a:t>"Polski Ekstraklasa (POL 1)r"</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a:solidFill>
                  <a:srgbClr val="AD0000"/>
                </a:solidFill>
                <a:latin typeface="Courier"/>
              </a:rPr>
              <a:t>16</a:t>
            </a:r>
            <a:r>
              <a:rPr dirty="0">
                <a:solidFill>
                  <a:srgbClr val="003B4F"/>
                </a:solidFill>
                <a:latin typeface="Courier"/>
              </a:rPr>
              <a:t>,</a:t>
            </a:r>
            <a:br>
              <a:rPr dirty="0"/>
            </a:br>
            <a:r>
              <a:rPr dirty="0">
                <a:solidFill>
                  <a:srgbClr val="003B4F"/>
                </a:solidFill>
                <a:latin typeface="Courier"/>
              </a:rPr>
              <a:t>    league </a:t>
            </a:r>
            <a:r>
              <a:rPr dirty="0">
                <a:solidFill>
                  <a:srgbClr val="5E5E5E"/>
                </a:solidFill>
                <a:latin typeface="Courier"/>
              </a:rPr>
              <a:t>==</a:t>
            </a:r>
            <a:r>
              <a:rPr dirty="0">
                <a:solidFill>
                  <a:srgbClr val="003B4F"/>
                </a:solidFill>
                <a:latin typeface="Courier"/>
              </a:rPr>
              <a:t> </a:t>
            </a:r>
            <a:r>
              <a:rPr dirty="0">
                <a:solidFill>
                  <a:srgbClr val="20794D"/>
                </a:solidFill>
                <a:latin typeface="Courier"/>
              </a:rPr>
              <a:t>"Scottish Premiership (SPFL)"</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a:solidFill>
                  <a:srgbClr val="AD0000"/>
                </a:solidFill>
                <a:latin typeface="Courier"/>
              </a:rPr>
              <a:t>17</a:t>
            </a:r>
            <a:r>
              <a:rPr dirty="0">
                <a:solidFill>
                  <a:srgbClr val="003B4F"/>
                </a:solidFill>
                <a:latin typeface="Courier"/>
              </a:rPr>
              <a:t>,</a:t>
            </a:r>
            <a:br>
              <a:rPr dirty="0"/>
            </a:br>
            <a:r>
              <a:rPr dirty="0">
                <a:solidFill>
                  <a:srgbClr val="003B4F"/>
                </a:solidFill>
                <a:latin typeface="Courier"/>
              </a:rPr>
              <a:t>    league </a:t>
            </a:r>
            <a:r>
              <a:rPr dirty="0">
                <a:solidFill>
                  <a:srgbClr val="5E5E5E"/>
                </a:solidFill>
                <a:latin typeface="Courier"/>
              </a:rPr>
              <a:t>==</a:t>
            </a:r>
            <a:r>
              <a:rPr dirty="0">
                <a:solidFill>
                  <a:srgbClr val="003B4F"/>
                </a:solidFill>
                <a:latin typeface="Courier"/>
              </a:rPr>
              <a:t> </a:t>
            </a:r>
            <a:r>
              <a:rPr dirty="0">
                <a:solidFill>
                  <a:srgbClr val="20794D"/>
                </a:solidFill>
                <a:latin typeface="Courier"/>
              </a:rPr>
              <a:t>"A-League (AUS 1)"</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a:solidFill>
                  <a:srgbClr val="AD0000"/>
                </a:solidFill>
                <a:latin typeface="Courier"/>
              </a:rPr>
              <a:t>18</a:t>
            </a:r>
            <a:r>
              <a:rPr dirty="0">
                <a:solidFill>
                  <a:srgbClr val="003B4F"/>
                </a:solidFill>
                <a:latin typeface="Courier"/>
              </a:rPr>
              <a:t>,</a:t>
            </a:r>
            <a:br>
              <a:rPr dirty="0"/>
            </a:br>
            <a:r>
              <a:rPr dirty="0">
                <a:solidFill>
                  <a:srgbClr val="003B4F"/>
                </a:solidFill>
                <a:latin typeface="Courier"/>
              </a:rPr>
              <a:t>    league </a:t>
            </a:r>
            <a:r>
              <a:rPr dirty="0">
                <a:solidFill>
                  <a:srgbClr val="5E5E5E"/>
                </a:solidFill>
                <a:latin typeface="Courier"/>
              </a:rPr>
              <a:t>==</a:t>
            </a:r>
            <a:r>
              <a:rPr dirty="0">
                <a:solidFill>
                  <a:srgbClr val="003B4F"/>
                </a:solidFill>
                <a:latin typeface="Courier"/>
              </a:rPr>
              <a:t> </a:t>
            </a:r>
            <a:r>
              <a:rPr dirty="0">
                <a:solidFill>
                  <a:srgbClr val="20794D"/>
                </a:solidFill>
                <a:latin typeface="Courier"/>
              </a:rPr>
              <a:t>"Eredivisie"</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a:solidFill>
                  <a:srgbClr val="AD0000"/>
                </a:solidFill>
                <a:latin typeface="Courier"/>
              </a:rPr>
              <a:t>19</a:t>
            </a:r>
            <a:r>
              <a:rPr dirty="0">
                <a:solidFill>
                  <a:srgbClr val="003B4F"/>
                </a:solidFill>
                <a:latin typeface="Courier"/>
              </a:rPr>
              <a:t>,</a:t>
            </a:r>
            <a:br>
              <a:rPr dirty="0"/>
            </a:br>
            <a:r>
              <a:rPr dirty="0">
                <a:solidFill>
                  <a:srgbClr val="003B4F"/>
                </a:solidFill>
                <a:latin typeface="Courier"/>
              </a:rPr>
              <a:t>    league </a:t>
            </a:r>
            <a:r>
              <a:rPr dirty="0">
                <a:solidFill>
                  <a:srgbClr val="5E5E5E"/>
                </a:solidFill>
                <a:latin typeface="Courier"/>
              </a:rPr>
              <a:t>==</a:t>
            </a:r>
            <a:r>
              <a:rPr dirty="0">
                <a:solidFill>
                  <a:srgbClr val="003B4F"/>
                </a:solidFill>
                <a:latin typeface="Courier"/>
              </a:rPr>
              <a:t> </a:t>
            </a:r>
            <a:r>
              <a:rPr dirty="0">
                <a:solidFill>
                  <a:srgbClr val="20794D"/>
                </a:solidFill>
                <a:latin typeface="Courier"/>
              </a:rPr>
              <a:t>"Icons"</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a:solidFill>
                  <a:srgbClr val="AD0000"/>
                </a:solidFill>
                <a:latin typeface="Courier"/>
              </a:rPr>
              <a:t>20</a:t>
            </a:r>
            <a:r>
              <a:rPr dirty="0">
                <a:solidFill>
                  <a:srgbClr val="003B4F"/>
                </a:solidFill>
                <a:latin typeface="Courier"/>
              </a:rPr>
              <a:t>,</a:t>
            </a:r>
            <a:br>
              <a:rPr dirty="0"/>
            </a:br>
            <a:r>
              <a:rPr dirty="0">
                <a:solidFill>
                  <a:srgbClr val="003B4F"/>
                </a:solidFill>
                <a:latin typeface="Courier"/>
              </a:rPr>
              <a:t>    league </a:t>
            </a:r>
            <a:r>
              <a:rPr dirty="0">
                <a:solidFill>
                  <a:srgbClr val="5E5E5E"/>
                </a:solidFill>
                <a:latin typeface="Courier"/>
              </a:rPr>
              <a:t>==</a:t>
            </a:r>
            <a:r>
              <a:rPr dirty="0">
                <a:solidFill>
                  <a:srgbClr val="003B4F"/>
                </a:solidFill>
                <a:latin typeface="Courier"/>
              </a:rPr>
              <a:t> </a:t>
            </a:r>
            <a:r>
              <a:rPr dirty="0">
                <a:solidFill>
                  <a:srgbClr val="20794D"/>
                </a:solidFill>
                <a:latin typeface="Courier"/>
              </a:rPr>
              <a:t>"EFL Championship (ENG 2)"</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a:solidFill>
                  <a:srgbClr val="AD0000"/>
                </a:solidFill>
                <a:latin typeface="Courier"/>
              </a:rPr>
              <a:t>21</a:t>
            </a:r>
            <a:r>
              <a:rPr dirty="0">
                <a:solidFill>
                  <a:srgbClr val="003B4F"/>
                </a:solidFill>
                <a:latin typeface="Courier"/>
              </a:rPr>
              <a:t>,</a:t>
            </a:r>
            <a:br>
              <a:rPr dirty="0"/>
            </a:br>
            <a:r>
              <a:rPr dirty="0">
                <a:solidFill>
                  <a:srgbClr val="003B4F"/>
                </a:solidFill>
                <a:latin typeface="Courier"/>
              </a:rPr>
              <a:t>    league </a:t>
            </a:r>
            <a:r>
              <a:rPr dirty="0">
                <a:solidFill>
                  <a:srgbClr val="5E5E5E"/>
                </a:solidFill>
                <a:latin typeface="Courier"/>
              </a:rPr>
              <a:t>==</a:t>
            </a:r>
            <a:r>
              <a:rPr dirty="0">
                <a:solidFill>
                  <a:srgbClr val="003B4F"/>
                </a:solidFill>
                <a:latin typeface="Courier"/>
              </a:rPr>
              <a:t> </a:t>
            </a:r>
            <a:r>
              <a:rPr dirty="0">
                <a:solidFill>
                  <a:srgbClr val="20794D"/>
                </a:solidFill>
                <a:latin typeface="Courier"/>
              </a:rPr>
              <a:t>" Ligue 2 (FRA 2)"</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a:solidFill>
                  <a:srgbClr val="AD0000"/>
                </a:solidFill>
                <a:latin typeface="Courier"/>
              </a:rPr>
              <a:t>22</a:t>
            </a:r>
            <a:r>
              <a:rPr dirty="0">
                <a:solidFill>
                  <a:srgbClr val="003B4F"/>
                </a:solidFill>
                <a:latin typeface="Courier"/>
              </a:rPr>
              <a:t>,</a:t>
            </a:r>
            <a:br>
              <a:rPr dirty="0"/>
            </a:br>
            <a:r>
              <a:rPr dirty="0">
                <a:solidFill>
                  <a:srgbClr val="003B4F"/>
                </a:solidFill>
                <a:latin typeface="Courier"/>
              </a:rPr>
              <a:t>    league </a:t>
            </a:r>
            <a:r>
              <a:rPr dirty="0">
                <a:solidFill>
                  <a:srgbClr val="5E5E5E"/>
                </a:solidFill>
                <a:latin typeface="Courier"/>
              </a:rPr>
              <a:t>==</a:t>
            </a:r>
            <a:r>
              <a:rPr dirty="0">
                <a:solidFill>
                  <a:srgbClr val="003B4F"/>
                </a:solidFill>
                <a:latin typeface="Courier"/>
              </a:rPr>
              <a:t> </a:t>
            </a:r>
            <a:r>
              <a:rPr dirty="0">
                <a:solidFill>
                  <a:srgbClr val="20794D"/>
                </a:solidFill>
                <a:latin typeface="Courier"/>
              </a:rPr>
              <a:t>"National League (ENG 5)"</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a:solidFill>
                  <a:srgbClr val="AD0000"/>
                </a:solidFill>
                <a:latin typeface="Courier"/>
              </a:rPr>
              <a:t>23</a:t>
            </a:r>
            <a:r>
              <a:rPr dirty="0">
                <a:solidFill>
                  <a:srgbClr val="003B4F"/>
                </a:solidFill>
                <a:latin typeface="Courier"/>
              </a:rPr>
              <a:t>,</a:t>
            </a:r>
            <a:br>
              <a:rPr dirty="0"/>
            </a:br>
            <a:r>
              <a:rPr dirty="0">
                <a:solidFill>
                  <a:srgbClr val="003B4F"/>
                </a:solidFill>
                <a:latin typeface="Courier"/>
              </a:rPr>
              <a:t>    league </a:t>
            </a:r>
            <a:r>
              <a:rPr dirty="0">
                <a:solidFill>
                  <a:srgbClr val="5E5E5E"/>
                </a:solidFill>
                <a:latin typeface="Courier"/>
              </a:rPr>
              <a:t>==</a:t>
            </a:r>
            <a:r>
              <a:rPr dirty="0">
                <a:solidFill>
                  <a:srgbClr val="003B4F"/>
                </a:solidFill>
                <a:latin typeface="Courier"/>
              </a:rPr>
              <a:t> </a:t>
            </a:r>
            <a:r>
              <a:rPr dirty="0">
                <a:solidFill>
                  <a:srgbClr val="20794D"/>
                </a:solidFill>
                <a:latin typeface="Courier"/>
              </a:rPr>
              <a:t>"World Cup"</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a:solidFill>
                  <a:srgbClr val="AD0000"/>
                </a:solidFill>
                <a:latin typeface="Courier"/>
              </a:rPr>
              <a:t>24</a:t>
            </a:r>
            <a:r>
              <a:rPr dirty="0">
                <a:solidFill>
                  <a:srgbClr val="003B4F"/>
                </a:solidFill>
                <a:latin typeface="Courier"/>
              </a:rPr>
              <a:t>,</a:t>
            </a:r>
            <a:br>
              <a:rPr dirty="0"/>
            </a:br>
            <a:r>
              <a:rPr dirty="0">
                <a:solidFill>
                  <a:srgbClr val="003B4F"/>
                </a:solidFill>
                <a:latin typeface="Courier"/>
              </a:rPr>
              <a:t>    league </a:t>
            </a:r>
            <a:r>
              <a:rPr dirty="0">
                <a:solidFill>
                  <a:srgbClr val="5E5E5E"/>
                </a:solidFill>
                <a:latin typeface="Courier"/>
              </a:rPr>
              <a:t>==</a:t>
            </a:r>
            <a:r>
              <a:rPr dirty="0">
                <a:solidFill>
                  <a:srgbClr val="003B4F"/>
                </a:solidFill>
                <a:latin typeface="Courier"/>
              </a:rPr>
              <a:t> </a:t>
            </a:r>
            <a:r>
              <a:rPr dirty="0">
                <a:solidFill>
                  <a:srgbClr val="20794D"/>
                </a:solidFill>
                <a:latin typeface="Courier"/>
              </a:rPr>
              <a:t>"EFL League Two (ENG 4)"</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a:solidFill>
                  <a:srgbClr val="AD0000"/>
                </a:solidFill>
                <a:latin typeface="Courier"/>
              </a:rPr>
              <a:t>25</a:t>
            </a:r>
            <a:r>
              <a:rPr dirty="0">
                <a:solidFill>
                  <a:srgbClr val="003B4F"/>
                </a:solidFill>
                <a:latin typeface="Courier"/>
              </a:rPr>
              <a:t>,</a:t>
            </a:r>
            <a:br>
              <a:rPr dirty="0"/>
            </a:br>
            <a:r>
              <a:rPr dirty="0">
                <a:solidFill>
                  <a:srgbClr val="003B4F"/>
                </a:solidFill>
                <a:latin typeface="Courier"/>
              </a:rPr>
              <a:t>    league </a:t>
            </a:r>
            <a:r>
              <a:rPr dirty="0">
                <a:solidFill>
                  <a:srgbClr val="5E5E5E"/>
                </a:solidFill>
                <a:latin typeface="Courier"/>
              </a:rPr>
              <a:t>==</a:t>
            </a:r>
            <a:r>
              <a:rPr dirty="0">
                <a:solidFill>
                  <a:srgbClr val="003B4F"/>
                </a:solidFill>
                <a:latin typeface="Courier"/>
              </a:rPr>
              <a:t> </a:t>
            </a:r>
            <a:r>
              <a:rPr dirty="0">
                <a:solidFill>
                  <a:srgbClr val="20794D"/>
                </a:solidFill>
                <a:latin typeface="Courier"/>
              </a:rPr>
              <a:t>"Hellas Liga (GRE 1)"</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a:solidFill>
                  <a:srgbClr val="AD0000"/>
                </a:solidFill>
                <a:latin typeface="Courier"/>
              </a:rPr>
              <a:t>26</a:t>
            </a:r>
            <a:r>
              <a:rPr dirty="0">
                <a:solidFill>
                  <a:srgbClr val="003B4F"/>
                </a:solidFill>
                <a:latin typeface="Courier"/>
              </a:rPr>
              <a:t>,</a:t>
            </a:r>
            <a:br>
              <a:rPr dirty="0"/>
            </a:br>
            <a:r>
              <a:rPr dirty="0">
                <a:solidFill>
                  <a:srgbClr val="003B4F"/>
                </a:solidFill>
                <a:latin typeface="Courier"/>
              </a:rPr>
              <a:t>    </a:t>
            </a:r>
            <a:r>
              <a:rPr dirty="0">
                <a:solidFill>
                  <a:srgbClr val="8F5902"/>
                </a:solidFill>
                <a:latin typeface="Courier"/>
              </a:rPr>
              <a:t>TRUE</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err="1">
                <a:solidFill>
                  <a:srgbClr val="8F5902"/>
                </a:solidFill>
                <a:latin typeface="Courier"/>
              </a:rPr>
              <a:t>NA_real</a:t>
            </a:r>
            <a:r>
              <a:rPr dirty="0">
                <a:solidFill>
                  <a:srgbClr val="8F5902"/>
                </a:solidFill>
                <a:latin typeface="Courier"/>
              </a:rPr>
              <a:t>_</a:t>
            </a:r>
            <a:br>
              <a:rPr dirty="0"/>
            </a:br>
            <a:r>
              <a:rPr dirty="0">
                <a:solidFill>
                  <a:srgbClr val="003B4F"/>
                </a:solidFill>
                <a:latin typeface="Courier"/>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Cardtype Rank</a:t>
            </a:r>
          </a:p>
        </p:txBody>
      </p:sp>
      <p:sp>
        <p:nvSpPr>
          <p:cNvPr id="3" name="Content Placeholder 2"/>
          <p:cNvSpPr>
            <a:spLocks noGrp="1"/>
          </p:cNvSpPr>
          <p:nvPr>
            <p:ph idx="1"/>
          </p:nvPr>
        </p:nvSpPr>
        <p:spPr>
          <a:xfrm>
            <a:off x="457200" y="1200150"/>
            <a:ext cx="8229600" cy="2850303"/>
          </a:xfrm>
        </p:spPr>
        <p:txBody>
          <a:bodyPr>
            <a:normAutofit fontScale="55000" lnSpcReduction="20000"/>
          </a:bodyPr>
          <a:lstStyle/>
          <a:p>
            <a:pPr lvl="0" indent="0">
              <a:buNone/>
            </a:pPr>
            <a:r>
              <a:rPr dirty="0" err="1">
                <a:solidFill>
                  <a:srgbClr val="003B4F"/>
                </a:solidFill>
                <a:latin typeface="Courier"/>
              </a:rPr>
              <a:t>cardtype_ranks</a:t>
            </a:r>
            <a:r>
              <a:rPr dirty="0">
                <a:solidFill>
                  <a:srgbClr val="003B4F"/>
                </a:solidFill>
                <a:latin typeface="Courier"/>
              </a:rPr>
              <a:t> &lt;- </a:t>
            </a:r>
            <a:r>
              <a:rPr dirty="0" err="1">
                <a:solidFill>
                  <a:srgbClr val="003B4F"/>
                </a:solidFill>
                <a:latin typeface="Courier"/>
              </a:rPr>
              <a:t>fifa_tidy</a:t>
            </a:r>
            <a:r>
              <a:rPr dirty="0">
                <a:solidFill>
                  <a:srgbClr val="003B4F"/>
                </a:solidFill>
                <a:latin typeface="Courier"/>
              </a:rPr>
              <a:t> </a:t>
            </a:r>
            <a:r>
              <a:rPr dirty="0">
                <a:solidFill>
                  <a:srgbClr val="5E5E5E"/>
                </a:solidFill>
                <a:latin typeface="Courier"/>
              </a:rPr>
              <a:t>%&gt;%</a:t>
            </a:r>
            <a:r>
              <a:rPr dirty="0">
                <a:solidFill>
                  <a:srgbClr val="003B4F"/>
                </a:solidFill>
                <a:latin typeface="Courier"/>
              </a:rPr>
              <a:t> </a:t>
            </a:r>
            <a:br>
              <a:rPr dirty="0"/>
            </a:br>
            <a:r>
              <a:rPr dirty="0">
                <a:solidFill>
                  <a:srgbClr val="003B4F"/>
                </a:solidFill>
                <a:latin typeface="Courier"/>
              </a:rPr>
              <a:t>  </a:t>
            </a:r>
            <a:r>
              <a:rPr dirty="0" err="1">
                <a:solidFill>
                  <a:srgbClr val="4758AB"/>
                </a:solidFill>
                <a:latin typeface="Courier"/>
              </a:rPr>
              <a:t>group_by</a:t>
            </a:r>
            <a:r>
              <a:rPr dirty="0">
                <a:solidFill>
                  <a:srgbClr val="003B4F"/>
                </a:solidFill>
                <a:latin typeface="Courier"/>
              </a:rPr>
              <a:t>(</a:t>
            </a:r>
            <a:r>
              <a:rPr dirty="0" err="1">
                <a:solidFill>
                  <a:srgbClr val="003B4F"/>
                </a:solidFill>
                <a:latin typeface="Courier"/>
              </a:rPr>
              <a:t>cardtype</a:t>
            </a:r>
            <a:r>
              <a:rPr dirty="0">
                <a:solidFill>
                  <a:srgbClr val="003B4F"/>
                </a:solidFill>
                <a:latin typeface="Courier"/>
              </a:rPr>
              <a:t>) </a:t>
            </a:r>
            <a:r>
              <a:rPr dirty="0">
                <a:solidFill>
                  <a:srgbClr val="5E5E5E"/>
                </a:solidFill>
                <a:latin typeface="Courier"/>
              </a:rPr>
              <a:t>%&gt;%</a:t>
            </a:r>
            <a:r>
              <a:rPr dirty="0">
                <a:solidFill>
                  <a:srgbClr val="003B4F"/>
                </a:solidFill>
                <a:latin typeface="Courier"/>
              </a:rPr>
              <a:t> </a:t>
            </a:r>
            <a:br>
              <a:rPr dirty="0"/>
            </a:br>
            <a:r>
              <a:rPr dirty="0">
                <a:solidFill>
                  <a:srgbClr val="003B4F"/>
                </a:solidFill>
                <a:latin typeface="Courier"/>
              </a:rPr>
              <a:t>  </a:t>
            </a:r>
            <a:r>
              <a:rPr dirty="0" err="1">
                <a:solidFill>
                  <a:srgbClr val="4758AB"/>
                </a:solidFill>
                <a:latin typeface="Courier"/>
              </a:rPr>
              <a:t>summarise</a:t>
            </a:r>
            <a:r>
              <a:rPr dirty="0">
                <a:solidFill>
                  <a:srgbClr val="003B4F"/>
                </a:solidFill>
                <a:latin typeface="Courier"/>
              </a:rPr>
              <a:t>(</a:t>
            </a:r>
            <a:r>
              <a:rPr dirty="0">
                <a:solidFill>
                  <a:srgbClr val="657422"/>
                </a:solidFill>
                <a:latin typeface="Courier"/>
              </a:rPr>
              <a:t>rank =</a:t>
            </a:r>
            <a:r>
              <a:rPr dirty="0">
                <a:solidFill>
                  <a:srgbClr val="003B4F"/>
                </a:solidFill>
                <a:latin typeface="Courier"/>
              </a:rPr>
              <a:t> </a:t>
            </a:r>
            <a:r>
              <a:rPr dirty="0">
                <a:solidFill>
                  <a:srgbClr val="4758AB"/>
                </a:solidFill>
                <a:latin typeface="Courier"/>
              </a:rPr>
              <a:t>mean</a:t>
            </a:r>
            <a:r>
              <a:rPr dirty="0">
                <a:solidFill>
                  <a:srgbClr val="003B4F"/>
                </a:solidFill>
                <a:latin typeface="Courier"/>
              </a:rPr>
              <a:t>(rating)) </a:t>
            </a:r>
            <a:r>
              <a:rPr dirty="0">
                <a:solidFill>
                  <a:srgbClr val="5E5E5E"/>
                </a:solidFill>
                <a:latin typeface="Courier"/>
              </a:rPr>
              <a:t>%&gt;%</a:t>
            </a:r>
            <a:r>
              <a:rPr dirty="0">
                <a:solidFill>
                  <a:srgbClr val="003B4F"/>
                </a:solidFill>
                <a:latin typeface="Courier"/>
              </a:rPr>
              <a:t> </a:t>
            </a:r>
            <a:br>
              <a:rPr dirty="0"/>
            </a:br>
            <a:r>
              <a:rPr dirty="0">
                <a:solidFill>
                  <a:srgbClr val="003B4F"/>
                </a:solidFill>
                <a:latin typeface="Courier"/>
              </a:rPr>
              <a:t>  </a:t>
            </a:r>
            <a:r>
              <a:rPr dirty="0">
                <a:solidFill>
                  <a:srgbClr val="4758AB"/>
                </a:solidFill>
                <a:latin typeface="Courier"/>
              </a:rPr>
              <a:t>arrange</a:t>
            </a:r>
            <a:r>
              <a:rPr dirty="0">
                <a:solidFill>
                  <a:srgbClr val="003B4F"/>
                </a:solidFill>
                <a:latin typeface="Courier"/>
              </a:rPr>
              <a:t>(</a:t>
            </a:r>
            <a:r>
              <a:rPr dirty="0">
                <a:solidFill>
                  <a:srgbClr val="4758AB"/>
                </a:solidFill>
                <a:latin typeface="Courier"/>
              </a:rPr>
              <a:t>desc</a:t>
            </a:r>
            <a:r>
              <a:rPr dirty="0">
                <a:solidFill>
                  <a:srgbClr val="003B4F"/>
                </a:solidFill>
                <a:latin typeface="Courier"/>
              </a:rPr>
              <a:t>(rank)) </a:t>
            </a:r>
            <a:r>
              <a:rPr dirty="0">
                <a:solidFill>
                  <a:srgbClr val="5E5E5E"/>
                </a:solidFill>
                <a:latin typeface="Courier"/>
              </a:rPr>
              <a:t>%&gt;%</a:t>
            </a:r>
            <a:br>
              <a:rPr dirty="0"/>
            </a:br>
            <a:r>
              <a:rPr dirty="0">
                <a:solidFill>
                  <a:srgbClr val="003B4F"/>
                </a:solidFill>
                <a:latin typeface="Courier"/>
              </a:rPr>
              <a:t>  </a:t>
            </a:r>
            <a:r>
              <a:rPr dirty="0">
                <a:solidFill>
                  <a:srgbClr val="4758AB"/>
                </a:solidFill>
                <a:latin typeface="Courier"/>
              </a:rPr>
              <a:t>mutate</a:t>
            </a:r>
            <a:r>
              <a:rPr dirty="0">
                <a:solidFill>
                  <a:srgbClr val="003B4F"/>
                </a:solidFill>
                <a:latin typeface="Courier"/>
              </a:rPr>
              <a:t>(</a:t>
            </a:r>
            <a:r>
              <a:rPr dirty="0" err="1">
                <a:solidFill>
                  <a:srgbClr val="657422"/>
                </a:solidFill>
                <a:latin typeface="Courier"/>
              </a:rPr>
              <a:t>cardtype_rank</a:t>
            </a:r>
            <a:r>
              <a:rPr dirty="0">
                <a:solidFill>
                  <a:srgbClr val="657422"/>
                </a:solidFill>
                <a:latin typeface="Courier"/>
              </a:rPr>
              <a:t> =</a:t>
            </a:r>
            <a:r>
              <a:rPr dirty="0">
                <a:solidFill>
                  <a:srgbClr val="003B4F"/>
                </a:solidFill>
                <a:latin typeface="Courier"/>
              </a:rPr>
              <a:t> </a:t>
            </a:r>
            <a:r>
              <a:rPr dirty="0" err="1">
                <a:solidFill>
                  <a:srgbClr val="4758AB"/>
                </a:solidFill>
                <a:latin typeface="Courier"/>
              </a:rPr>
              <a:t>row_number</a:t>
            </a:r>
            <a:r>
              <a:rPr dirty="0">
                <a:solidFill>
                  <a:srgbClr val="003B4F"/>
                </a:solidFill>
                <a:latin typeface="Courier"/>
              </a:rPr>
              <a:t>())</a:t>
            </a:r>
            <a:br>
              <a:rPr dirty="0"/>
            </a:br>
            <a:br>
              <a:rPr dirty="0"/>
            </a:br>
            <a:r>
              <a:rPr dirty="0" err="1">
                <a:solidFill>
                  <a:srgbClr val="003B4F"/>
                </a:solidFill>
                <a:latin typeface="Courier"/>
              </a:rPr>
              <a:t>add_cardtype_rank</a:t>
            </a:r>
            <a:r>
              <a:rPr dirty="0">
                <a:solidFill>
                  <a:srgbClr val="003B4F"/>
                </a:solidFill>
                <a:latin typeface="Courier"/>
              </a:rPr>
              <a:t> &lt;- function(</a:t>
            </a:r>
            <a:r>
              <a:rPr dirty="0" err="1">
                <a:solidFill>
                  <a:srgbClr val="003B4F"/>
                </a:solidFill>
                <a:latin typeface="Courier"/>
              </a:rPr>
              <a:t>fifa_observation</a:t>
            </a:r>
            <a:r>
              <a:rPr dirty="0">
                <a:solidFill>
                  <a:srgbClr val="003B4F"/>
                </a:solidFill>
                <a:latin typeface="Courier"/>
              </a:rPr>
              <a:t>) {</a:t>
            </a:r>
            <a:br>
              <a:rPr dirty="0"/>
            </a:br>
            <a:r>
              <a:rPr dirty="0">
                <a:solidFill>
                  <a:srgbClr val="003B4F"/>
                </a:solidFill>
                <a:latin typeface="Courier"/>
              </a:rPr>
              <a:t>  result &lt;- </a:t>
            </a:r>
            <a:r>
              <a:rPr dirty="0" err="1">
                <a:solidFill>
                  <a:srgbClr val="003B4F"/>
                </a:solidFill>
                <a:latin typeface="Courier"/>
              </a:rPr>
              <a:t>fifa_observation</a:t>
            </a:r>
            <a:r>
              <a:rPr dirty="0">
                <a:solidFill>
                  <a:srgbClr val="003B4F"/>
                </a:solidFill>
                <a:latin typeface="Courier"/>
              </a:rPr>
              <a:t> </a:t>
            </a:r>
            <a:r>
              <a:rPr dirty="0">
                <a:solidFill>
                  <a:srgbClr val="5E5E5E"/>
                </a:solidFill>
                <a:latin typeface="Courier"/>
              </a:rPr>
              <a:t>%&gt;%</a:t>
            </a:r>
            <a:br>
              <a:rPr dirty="0"/>
            </a:br>
            <a:r>
              <a:rPr dirty="0">
                <a:solidFill>
                  <a:srgbClr val="003B4F"/>
                </a:solidFill>
                <a:latin typeface="Courier"/>
              </a:rPr>
              <a:t>    </a:t>
            </a:r>
            <a:r>
              <a:rPr dirty="0" err="1">
                <a:solidFill>
                  <a:srgbClr val="4758AB"/>
                </a:solidFill>
                <a:latin typeface="Courier"/>
              </a:rPr>
              <a:t>left_join</a:t>
            </a:r>
            <a:r>
              <a:rPr dirty="0">
                <a:solidFill>
                  <a:srgbClr val="003B4F"/>
                </a:solidFill>
                <a:latin typeface="Courier"/>
              </a:rPr>
              <a:t>(</a:t>
            </a:r>
            <a:r>
              <a:rPr dirty="0" err="1">
                <a:solidFill>
                  <a:srgbClr val="003B4F"/>
                </a:solidFill>
                <a:latin typeface="Courier"/>
              </a:rPr>
              <a:t>cardtype_ranks</a:t>
            </a:r>
            <a:r>
              <a:rPr dirty="0">
                <a:solidFill>
                  <a:srgbClr val="003B4F"/>
                </a:solidFill>
                <a:latin typeface="Courier"/>
              </a:rPr>
              <a:t> </a:t>
            </a:r>
            <a:r>
              <a:rPr dirty="0">
                <a:solidFill>
                  <a:srgbClr val="5E5E5E"/>
                </a:solidFill>
                <a:latin typeface="Courier"/>
              </a:rPr>
              <a:t>%&gt;%</a:t>
            </a:r>
            <a:r>
              <a:rPr dirty="0">
                <a:solidFill>
                  <a:srgbClr val="003B4F"/>
                </a:solidFill>
                <a:latin typeface="Courier"/>
              </a:rPr>
              <a:t> </a:t>
            </a:r>
            <a:r>
              <a:rPr dirty="0">
                <a:solidFill>
                  <a:srgbClr val="4758AB"/>
                </a:solidFill>
                <a:latin typeface="Courier"/>
              </a:rPr>
              <a:t>select</a:t>
            </a:r>
            <a:r>
              <a:rPr dirty="0">
                <a:solidFill>
                  <a:srgbClr val="003B4F"/>
                </a:solidFill>
                <a:latin typeface="Courier"/>
              </a:rPr>
              <a:t>(</a:t>
            </a:r>
            <a:r>
              <a:rPr dirty="0" err="1">
                <a:solidFill>
                  <a:srgbClr val="003B4F"/>
                </a:solidFill>
                <a:latin typeface="Courier"/>
              </a:rPr>
              <a:t>cardtype</a:t>
            </a:r>
            <a:r>
              <a:rPr dirty="0">
                <a:solidFill>
                  <a:srgbClr val="003B4F"/>
                </a:solidFill>
                <a:latin typeface="Courier"/>
              </a:rPr>
              <a:t>, </a:t>
            </a:r>
            <a:r>
              <a:rPr dirty="0" err="1">
                <a:solidFill>
                  <a:srgbClr val="003B4F"/>
                </a:solidFill>
                <a:latin typeface="Courier"/>
              </a:rPr>
              <a:t>cardtype_rank</a:t>
            </a:r>
            <a:r>
              <a:rPr dirty="0">
                <a:solidFill>
                  <a:srgbClr val="003B4F"/>
                </a:solidFill>
                <a:latin typeface="Courier"/>
              </a:rPr>
              <a:t>), </a:t>
            </a:r>
            <a:r>
              <a:rPr dirty="0">
                <a:solidFill>
                  <a:srgbClr val="657422"/>
                </a:solidFill>
                <a:latin typeface="Courier"/>
              </a:rPr>
              <a:t>by =</a:t>
            </a:r>
            <a:r>
              <a:rPr dirty="0">
                <a:solidFill>
                  <a:srgbClr val="003B4F"/>
                </a:solidFill>
                <a:latin typeface="Courier"/>
              </a:rPr>
              <a:t> </a:t>
            </a:r>
            <a:r>
              <a:rPr dirty="0">
                <a:solidFill>
                  <a:srgbClr val="20794D"/>
                </a:solidFill>
                <a:latin typeface="Courier"/>
              </a:rPr>
              <a:t>"</a:t>
            </a:r>
            <a:r>
              <a:rPr dirty="0" err="1">
                <a:solidFill>
                  <a:srgbClr val="20794D"/>
                </a:solidFill>
                <a:latin typeface="Courier"/>
              </a:rPr>
              <a:t>cardtype</a:t>
            </a:r>
            <a:r>
              <a:rPr dirty="0">
                <a:solidFill>
                  <a:srgbClr val="20794D"/>
                </a:solidFill>
                <a:latin typeface="Courier"/>
              </a:rPr>
              <a:t>"</a:t>
            </a:r>
            <a:r>
              <a:rPr dirty="0">
                <a:solidFill>
                  <a:srgbClr val="003B4F"/>
                </a:solidFill>
                <a:latin typeface="Courier"/>
              </a:rPr>
              <a:t>)</a:t>
            </a:r>
            <a:br>
              <a:rPr dirty="0"/>
            </a:br>
            <a:r>
              <a:rPr dirty="0">
                <a:solidFill>
                  <a:srgbClr val="003B4F"/>
                </a:solidFill>
                <a:latin typeface="Courier"/>
              </a:rPr>
              <a:t>  </a:t>
            </a:r>
            <a:r>
              <a:rPr dirty="0">
                <a:solidFill>
                  <a:srgbClr val="4758AB"/>
                </a:solidFill>
                <a:latin typeface="Courier"/>
              </a:rPr>
              <a:t>return</a:t>
            </a:r>
            <a:r>
              <a:rPr dirty="0">
                <a:solidFill>
                  <a:srgbClr val="003B4F"/>
                </a:solidFill>
                <a:latin typeface="Courier"/>
              </a:rPr>
              <a:t>(result)</a:t>
            </a:r>
            <a:br>
              <a:rPr dirty="0"/>
            </a:br>
            <a:r>
              <a:rPr dirty="0">
                <a:solidFill>
                  <a:srgbClr val="003B4F"/>
                </a:solidFill>
                <a:latin typeface="Courier"/>
              </a:rPr>
              <a:t>}</a:t>
            </a:r>
            <a:br>
              <a:rPr dirty="0"/>
            </a:br>
            <a:br>
              <a:rPr dirty="0"/>
            </a:br>
            <a:r>
              <a:rPr dirty="0" err="1">
                <a:solidFill>
                  <a:srgbClr val="003B4F"/>
                </a:solidFill>
                <a:latin typeface="Courier"/>
              </a:rPr>
              <a:t>fifa_tidy</a:t>
            </a:r>
            <a:r>
              <a:rPr dirty="0">
                <a:solidFill>
                  <a:srgbClr val="003B4F"/>
                </a:solidFill>
                <a:latin typeface="Courier"/>
              </a:rPr>
              <a:t> &lt;- </a:t>
            </a:r>
            <a:r>
              <a:rPr dirty="0" err="1">
                <a:solidFill>
                  <a:srgbClr val="003B4F"/>
                </a:solidFill>
                <a:latin typeface="Courier"/>
              </a:rPr>
              <a:t>fifa_tidy</a:t>
            </a:r>
            <a:r>
              <a:rPr dirty="0">
                <a:solidFill>
                  <a:srgbClr val="003B4F"/>
                </a:solidFill>
                <a:latin typeface="Courier"/>
              </a:rPr>
              <a:t> </a:t>
            </a:r>
            <a:r>
              <a:rPr dirty="0">
                <a:solidFill>
                  <a:srgbClr val="5E5E5E"/>
                </a:solidFill>
                <a:latin typeface="Courier"/>
              </a:rPr>
              <a:t>%&gt;%</a:t>
            </a:r>
            <a:br>
              <a:rPr dirty="0"/>
            </a:br>
            <a:r>
              <a:rPr dirty="0">
                <a:solidFill>
                  <a:srgbClr val="003B4F"/>
                </a:solidFill>
                <a:latin typeface="Courier"/>
              </a:rPr>
              <a:t>  </a:t>
            </a:r>
            <a:r>
              <a:rPr dirty="0" err="1">
                <a:solidFill>
                  <a:srgbClr val="4758AB"/>
                </a:solidFill>
                <a:latin typeface="Courier"/>
              </a:rPr>
              <a:t>group_split</a:t>
            </a:r>
            <a:r>
              <a:rPr dirty="0">
                <a:solidFill>
                  <a:srgbClr val="003B4F"/>
                </a:solidFill>
                <a:latin typeface="Courier"/>
              </a:rPr>
              <a:t>() </a:t>
            </a:r>
            <a:r>
              <a:rPr dirty="0">
                <a:solidFill>
                  <a:srgbClr val="5E5E5E"/>
                </a:solidFill>
                <a:latin typeface="Courier"/>
              </a:rPr>
              <a:t>%&gt;%</a:t>
            </a:r>
            <a:br>
              <a:rPr dirty="0"/>
            </a:br>
            <a:r>
              <a:rPr dirty="0">
                <a:solidFill>
                  <a:srgbClr val="003B4F"/>
                </a:solidFill>
                <a:latin typeface="Courier"/>
              </a:rPr>
              <a:t>  </a:t>
            </a:r>
            <a:r>
              <a:rPr dirty="0" err="1">
                <a:solidFill>
                  <a:srgbClr val="4758AB"/>
                </a:solidFill>
                <a:latin typeface="Courier"/>
              </a:rPr>
              <a:t>map_df</a:t>
            </a:r>
            <a:r>
              <a:rPr dirty="0">
                <a:solidFill>
                  <a:srgbClr val="003B4F"/>
                </a:solidFill>
                <a:latin typeface="Courier"/>
              </a:rPr>
              <a:t>(</a:t>
            </a:r>
            <a:r>
              <a:rPr dirty="0" err="1">
                <a:solidFill>
                  <a:srgbClr val="003B4F"/>
                </a:solidFill>
                <a:latin typeface="Courier"/>
              </a:rPr>
              <a:t>add_cardtype_rank</a:t>
            </a:r>
            <a:r>
              <a:rPr dirty="0">
                <a:solidFill>
                  <a:srgbClr val="003B4F"/>
                </a:solidFill>
                <a:latin typeface="Courier"/>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Continuation of Price Variable</a:t>
            </a:r>
          </a:p>
        </p:txBody>
      </p:sp>
      <p:sp>
        <p:nvSpPr>
          <p:cNvPr id="3" name="Content Placeholder 2"/>
          <p:cNvSpPr>
            <a:spLocks noGrp="1"/>
          </p:cNvSpPr>
          <p:nvPr>
            <p:ph idx="1"/>
          </p:nvPr>
        </p:nvSpPr>
        <p:spPr>
          <a:xfrm>
            <a:off x="457200" y="1200151"/>
            <a:ext cx="8229600" cy="1248409"/>
          </a:xfrm>
        </p:spPr>
        <p:txBody>
          <a:bodyPr>
            <a:normAutofit fontScale="70000" lnSpcReduction="20000"/>
          </a:bodyPr>
          <a:lstStyle/>
          <a:p>
            <a:pPr lvl="0" indent="0">
              <a:buNone/>
            </a:pPr>
            <a:r>
              <a:rPr dirty="0" err="1">
                <a:solidFill>
                  <a:srgbClr val="003B4F"/>
                </a:solidFill>
                <a:latin typeface="Courier"/>
              </a:rPr>
              <a:t>fifa_tidy</a:t>
            </a:r>
            <a:r>
              <a:rPr dirty="0">
                <a:solidFill>
                  <a:srgbClr val="003B4F"/>
                </a:solidFill>
                <a:latin typeface="Courier"/>
              </a:rPr>
              <a:t> &lt;- </a:t>
            </a:r>
            <a:r>
              <a:rPr dirty="0" err="1">
                <a:solidFill>
                  <a:srgbClr val="003B4F"/>
                </a:solidFill>
                <a:latin typeface="Courier"/>
              </a:rPr>
              <a:t>fifa_tidy</a:t>
            </a:r>
            <a:r>
              <a:rPr dirty="0">
                <a:solidFill>
                  <a:srgbClr val="003B4F"/>
                </a:solidFill>
                <a:latin typeface="Courier"/>
              </a:rPr>
              <a:t> </a:t>
            </a:r>
            <a:r>
              <a:rPr dirty="0">
                <a:solidFill>
                  <a:srgbClr val="5E5E5E"/>
                </a:solidFill>
                <a:latin typeface="Courier"/>
              </a:rPr>
              <a:t>%&gt;%</a:t>
            </a:r>
            <a:r>
              <a:rPr dirty="0">
                <a:solidFill>
                  <a:srgbClr val="003B4F"/>
                </a:solidFill>
                <a:latin typeface="Courier"/>
              </a:rPr>
              <a:t> </a:t>
            </a:r>
            <a:br>
              <a:rPr dirty="0"/>
            </a:br>
            <a:r>
              <a:rPr dirty="0">
                <a:solidFill>
                  <a:srgbClr val="003B4F"/>
                </a:solidFill>
                <a:latin typeface="Courier"/>
              </a:rPr>
              <a:t>  </a:t>
            </a:r>
            <a:r>
              <a:rPr dirty="0" err="1">
                <a:solidFill>
                  <a:srgbClr val="4758AB"/>
                </a:solidFill>
                <a:latin typeface="Courier"/>
              </a:rPr>
              <a:t>group_by</a:t>
            </a:r>
            <a:r>
              <a:rPr dirty="0">
                <a:solidFill>
                  <a:srgbClr val="003B4F"/>
                </a:solidFill>
                <a:latin typeface="Courier"/>
              </a:rPr>
              <a:t>(rating, </a:t>
            </a:r>
            <a:r>
              <a:rPr dirty="0" err="1">
                <a:solidFill>
                  <a:srgbClr val="003B4F"/>
                </a:solidFill>
                <a:latin typeface="Courier"/>
              </a:rPr>
              <a:t>cardtype</a:t>
            </a:r>
            <a:r>
              <a:rPr dirty="0">
                <a:solidFill>
                  <a:srgbClr val="003B4F"/>
                </a:solidFill>
                <a:latin typeface="Courier"/>
              </a:rPr>
              <a:t>) </a:t>
            </a:r>
            <a:r>
              <a:rPr dirty="0">
                <a:solidFill>
                  <a:srgbClr val="5E5E5E"/>
                </a:solidFill>
                <a:latin typeface="Courier"/>
              </a:rPr>
              <a:t>%&gt;%</a:t>
            </a:r>
            <a:br>
              <a:rPr dirty="0"/>
            </a:br>
            <a:r>
              <a:rPr dirty="0">
                <a:solidFill>
                  <a:srgbClr val="003B4F"/>
                </a:solidFill>
                <a:latin typeface="Courier"/>
              </a:rPr>
              <a:t>  </a:t>
            </a:r>
            <a:r>
              <a:rPr dirty="0">
                <a:solidFill>
                  <a:srgbClr val="4758AB"/>
                </a:solidFill>
                <a:latin typeface="Courier"/>
              </a:rPr>
              <a:t>mutate</a:t>
            </a:r>
            <a:r>
              <a:rPr dirty="0">
                <a:solidFill>
                  <a:srgbClr val="003B4F"/>
                </a:solidFill>
                <a:latin typeface="Courier"/>
              </a:rPr>
              <a:t>(</a:t>
            </a:r>
            <a:r>
              <a:rPr dirty="0">
                <a:solidFill>
                  <a:srgbClr val="657422"/>
                </a:solidFill>
                <a:latin typeface="Courier"/>
              </a:rPr>
              <a:t>value =</a:t>
            </a:r>
            <a:r>
              <a:rPr dirty="0">
                <a:solidFill>
                  <a:srgbClr val="003B4F"/>
                </a:solidFill>
                <a:latin typeface="Courier"/>
              </a:rPr>
              <a:t> </a:t>
            </a:r>
            <a:r>
              <a:rPr dirty="0" err="1">
                <a:solidFill>
                  <a:srgbClr val="4758AB"/>
                </a:solidFill>
                <a:latin typeface="Courier"/>
              </a:rPr>
              <a:t>ifelse</a:t>
            </a:r>
            <a:r>
              <a:rPr dirty="0">
                <a:solidFill>
                  <a:srgbClr val="003B4F"/>
                </a:solidFill>
                <a:latin typeface="Courier"/>
              </a:rPr>
              <a:t>(</a:t>
            </a:r>
            <a:r>
              <a:rPr dirty="0">
                <a:solidFill>
                  <a:srgbClr val="4758AB"/>
                </a:solidFill>
                <a:latin typeface="Courier"/>
              </a:rPr>
              <a:t>is.na</a:t>
            </a:r>
            <a:r>
              <a:rPr dirty="0">
                <a:solidFill>
                  <a:srgbClr val="003B4F"/>
                </a:solidFill>
                <a:latin typeface="Courier"/>
              </a:rPr>
              <a:t>(value), </a:t>
            </a:r>
            <a:r>
              <a:rPr dirty="0">
                <a:solidFill>
                  <a:srgbClr val="4758AB"/>
                </a:solidFill>
                <a:latin typeface="Courier"/>
              </a:rPr>
              <a:t>median</a:t>
            </a:r>
            <a:r>
              <a:rPr dirty="0">
                <a:solidFill>
                  <a:srgbClr val="003B4F"/>
                </a:solidFill>
                <a:latin typeface="Courier"/>
              </a:rPr>
              <a:t>(value, </a:t>
            </a:r>
            <a:r>
              <a:rPr dirty="0">
                <a:solidFill>
                  <a:srgbClr val="657422"/>
                </a:solidFill>
                <a:latin typeface="Courier"/>
              </a:rPr>
              <a:t>na.rm =</a:t>
            </a:r>
            <a:r>
              <a:rPr dirty="0">
                <a:solidFill>
                  <a:srgbClr val="003B4F"/>
                </a:solidFill>
                <a:latin typeface="Courier"/>
              </a:rPr>
              <a:t> </a:t>
            </a:r>
            <a:r>
              <a:rPr dirty="0">
                <a:solidFill>
                  <a:srgbClr val="8F5902"/>
                </a:solidFill>
                <a:latin typeface="Courier"/>
              </a:rPr>
              <a:t>TRUE</a:t>
            </a:r>
            <a:r>
              <a:rPr dirty="0">
                <a:solidFill>
                  <a:srgbClr val="003B4F"/>
                </a:solidFill>
                <a:latin typeface="Courier"/>
              </a:rPr>
              <a:t>), value))</a:t>
            </a:r>
            <a:br>
              <a:rPr dirty="0"/>
            </a:br>
            <a:r>
              <a:rPr dirty="0" err="1">
                <a:solidFill>
                  <a:srgbClr val="003B4F"/>
                </a:solidFill>
                <a:latin typeface="Courier"/>
              </a:rPr>
              <a:t>fifa_tidy</a:t>
            </a:r>
            <a:r>
              <a:rPr dirty="0">
                <a:solidFill>
                  <a:srgbClr val="003B4F"/>
                </a:solidFill>
                <a:latin typeface="Courier"/>
              </a:rPr>
              <a:t> &lt;- </a:t>
            </a:r>
            <a:r>
              <a:rPr dirty="0" err="1">
                <a:solidFill>
                  <a:srgbClr val="003B4F"/>
                </a:solidFill>
                <a:latin typeface="Courier"/>
              </a:rPr>
              <a:t>fifa_tidy</a:t>
            </a:r>
            <a:r>
              <a:rPr dirty="0">
                <a:solidFill>
                  <a:srgbClr val="003B4F"/>
                </a:solidFill>
                <a:latin typeface="Courier"/>
              </a:rPr>
              <a:t> </a:t>
            </a:r>
            <a:r>
              <a:rPr dirty="0">
                <a:solidFill>
                  <a:srgbClr val="5E5E5E"/>
                </a:solidFill>
                <a:latin typeface="Courier"/>
              </a:rPr>
              <a:t>%&gt;%</a:t>
            </a:r>
            <a:r>
              <a:rPr dirty="0">
                <a:solidFill>
                  <a:srgbClr val="003B4F"/>
                </a:solidFill>
                <a:latin typeface="Courier"/>
              </a:rPr>
              <a:t> </a:t>
            </a:r>
            <a:r>
              <a:rPr dirty="0">
                <a:solidFill>
                  <a:srgbClr val="4758AB"/>
                </a:solidFill>
                <a:latin typeface="Courier"/>
              </a:rPr>
              <a:t>filter</a:t>
            </a:r>
            <a:r>
              <a:rPr dirty="0">
                <a:solidFill>
                  <a:srgbClr val="003B4F"/>
                </a:solidFill>
                <a:latin typeface="Courier"/>
              </a:rPr>
              <a:t>(value </a:t>
            </a:r>
            <a:r>
              <a:rPr dirty="0">
                <a:solidFill>
                  <a:srgbClr val="5E5E5E"/>
                </a:solidFill>
                <a:latin typeface="Courier"/>
              </a:rPr>
              <a:t>!=</a:t>
            </a:r>
            <a:r>
              <a:rPr dirty="0">
                <a:solidFill>
                  <a:srgbClr val="003B4F"/>
                </a:solidFill>
                <a:latin typeface="Courier"/>
              </a:rPr>
              <a:t> </a:t>
            </a:r>
            <a:r>
              <a:rPr dirty="0">
                <a:solidFill>
                  <a:srgbClr val="20794D"/>
                </a:solidFill>
                <a:latin typeface="Courier"/>
              </a:rPr>
              <a:t>"</a:t>
            </a:r>
            <a:r>
              <a:rPr dirty="0" err="1">
                <a:solidFill>
                  <a:srgbClr val="20794D"/>
                </a:solidFill>
                <a:latin typeface="Courier"/>
              </a:rPr>
              <a:t>NaN</a:t>
            </a:r>
            <a:r>
              <a:rPr dirty="0">
                <a:solidFill>
                  <a:srgbClr val="20794D"/>
                </a:solidFill>
                <a:latin typeface="Courier"/>
              </a:rPr>
              <a:t>"</a:t>
            </a:r>
            <a:r>
              <a:rPr dirty="0">
                <a:solidFill>
                  <a:srgbClr val="003B4F"/>
                </a:solidFill>
                <a:latin typeface="Courier"/>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Data Types</a:t>
            </a:r>
          </a:p>
        </p:txBody>
      </p:sp>
      <p:sp>
        <p:nvSpPr>
          <p:cNvPr id="3" name="Content Placeholder 2"/>
          <p:cNvSpPr>
            <a:spLocks noGrp="1"/>
          </p:cNvSpPr>
          <p:nvPr>
            <p:ph idx="1"/>
          </p:nvPr>
        </p:nvSpPr>
        <p:spPr>
          <a:xfrm>
            <a:off x="457200" y="1200151"/>
            <a:ext cx="8229600" cy="3629236"/>
          </a:xfrm>
        </p:spPr>
        <p:txBody>
          <a:bodyPr>
            <a:normAutofit fontScale="55000" lnSpcReduction="20000"/>
          </a:bodyPr>
          <a:lstStyle/>
          <a:p>
            <a:pPr lvl="0" indent="0">
              <a:buNone/>
            </a:pPr>
            <a:r>
              <a:rPr dirty="0" err="1">
                <a:solidFill>
                  <a:srgbClr val="003B4F"/>
                </a:solidFill>
                <a:latin typeface="Courier"/>
              </a:rPr>
              <a:t>fifa_tidy</a:t>
            </a:r>
            <a:r>
              <a:rPr dirty="0" err="1">
                <a:solidFill>
                  <a:srgbClr val="5E5E5E"/>
                </a:solidFill>
                <a:latin typeface="Courier"/>
              </a:rPr>
              <a:t>$</a:t>
            </a:r>
            <a:r>
              <a:rPr dirty="0" err="1">
                <a:solidFill>
                  <a:srgbClr val="003B4F"/>
                </a:solidFill>
                <a:latin typeface="Courier"/>
              </a:rPr>
              <a:t>rating</a:t>
            </a:r>
            <a:r>
              <a:rPr dirty="0">
                <a:solidFill>
                  <a:srgbClr val="003B4F"/>
                </a:solidFill>
                <a:latin typeface="Courier"/>
              </a:rPr>
              <a:t> &lt;- </a:t>
            </a:r>
            <a:r>
              <a:rPr dirty="0" err="1">
                <a:solidFill>
                  <a:srgbClr val="4758AB"/>
                </a:solidFill>
                <a:latin typeface="Courier"/>
              </a:rPr>
              <a:t>as.numeric</a:t>
            </a:r>
            <a:r>
              <a:rPr dirty="0">
                <a:solidFill>
                  <a:srgbClr val="003B4F"/>
                </a:solidFill>
                <a:latin typeface="Courier"/>
              </a:rPr>
              <a:t>(</a:t>
            </a:r>
            <a:r>
              <a:rPr dirty="0" err="1">
                <a:solidFill>
                  <a:srgbClr val="003B4F"/>
                </a:solidFill>
                <a:latin typeface="Courier"/>
              </a:rPr>
              <a:t>fifa_tidy</a:t>
            </a:r>
            <a:r>
              <a:rPr dirty="0" err="1">
                <a:solidFill>
                  <a:srgbClr val="5E5E5E"/>
                </a:solidFill>
                <a:latin typeface="Courier"/>
              </a:rPr>
              <a:t>$</a:t>
            </a:r>
            <a:r>
              <a:rPr dirty="0" err="1">
                <a:solidFill>
                  <a:srgbClr val="003B4F"/>
                </a:solidFill>
                <a:latin typeface="Courier"/>
              </a:rPr>
              <a:t>rating</a:t>
            </a:r>
            <a:r>
              <a:rPr dirty="0">
                <a:solidFill>
                  <a:srgbClr val="003B4F"/>
                </a:solidFill>
                <a:latin typeface="Courier"/>
              </a:rPr>
              <a:t>)</a:t>
            </a:r>
            <a:br>
              <a:rPr dirty="0"/>
            </a:br>
            <a:r>
              <a:rPr dirty="0" err="1">
                <a:solidFill>
                  <a:srgbClr val="003B4F"/>
                </a:solidFill>
                <a:latin typeface="Courier"/>
              </a:rPr>
              <a:t>fifa_tidy</a:t>
            </a:r>
            <a:r>
              <a:rPr dirty="0" err="1">
                <a:solidFill>
                  <a:srgbClr val="5E5E5E"/>
                </a:solidFill>
                <a:latin typeface="Courier"/>
              </a:rPr>
              <a:t>$</a:t>
            </a:r>
            <a:r>
              <a:rPr dirty="0" err="1">
                <a:solidFill>
                  <a:srgbClr val="003B4F"/>
                </a:solidFill>
                <a:latin typeface="Courier"/>
              </a:rPr>
              <a:t>league_rank</a:t>
            </a:r>
            <a:r>
              <a:rPr dirty="0">
                <a:solidFill>
                  <a:srgbClr val="003B4F"/>
                </a:solidFill>
                <a:latin typeface="Courier"/>
              </a:rPr>
              <a:t> &lt;- </a:t>
            </a:r>
            <a:r>
              <a:rPr dirty="0" err="1">
                <a:solidFill>
                  <a:srgbClr val="4758AB"/>
                </a:solidFill>
                <a:latin typeface="Courier"/>
              </a:rPr>
              <a:t>as.numeric</a:t>
            </a:r>
            <a:r>
              <a:rPr dirty="0">
                <a:solidFill>
                  <a:srgbClr val="003B4F"/>
                </a:solidFill>
                <a:latin typeface="Courier"/>
              </a:rPr>
              <a:t>(</a:t>
            </a:r>
            <a:r>
              <a:rPr dirty="0" err="1">
                <a:solidFill>
                  <a:srgbClr val="003B4F"/>
                </a:solidFill>
                <a:latin typeface="Courier"/>
              </a:rPr>
              <a:t>fifa_tidy</a:t>
            </a:r>
            <a:r>
              <a:rPr dirty="0" err="1">
                <a:solidFill>
                  <a:srgbClr val="5E5E5E"/>
                </a:solidFill>
                <a:latin typeface="Courier"/>
              </a:rPr>
              <a:t>$</a:t>
            </a:r>
            <a:r>
              <a:rPr dirty="0" err="1">
                <a:solidFill>
                  <a:srgbClr val="003B4F"/>
                </a:solidFill>
                <a:latin typeface="Courier"/>
              </a:rPr>
              <a:t>league_rank</a:t>
            </a:r>
            <a:r>
              <a:rPr dirty="0">
                <a:solidFill>
                  <a:srgbClr val="003B4F"/>
                </a:solidFill>
                <a:latin typeface="Courier"/>
              </a:rPr>
              <a:t>)</a:t>
            </a:r>
            <a:br>
              <a:rPr dirty="0"/>
            </a:br>
            <a:r>
              <a:rPr dirty="0" err="1">
                <a:solidFill>
                  <a:srgbClr val="003B4F"/>
                </a:solidFill>
                <a:latin typeface="Courier"/>
              </a:rPr>
              <a:t>fifa_tidy</a:t>
            </a:r>
            <a:r>
              <a:rPr dirty="0" err="1">
                <a:solidFill>
                  <a:srgbClr val="5E5E5E"/>
                </a:solidFill>
                <a:latin typeface="Courier"/>
              </a:rPr>
              <a:t>$</a:t>
            </a:r>
            <a:r>
              <a:rPr dirty="0" err="1">
                <a:solidFill>
                  <a:srgbClr val="003B4F"/>
                </a:solidFill>
                <a:latin typeface="Courier"/>
              </a:rPr>
              <a:t>cardtype_rank</a:t>
            </a:r>
            <a:r>
              <a:rPr dirty="0">
                <a:solidFill>
                  <a:srgbClr val="003B4F"/>
                </a:solidFill>
                <a:latin typeface="Courier"/>
              </a:rPr>
              <a:t> &lt;- </a:t>
            </a:r>
            <a:r>
              <a:rPr dirty="0" err="1">
                <a:solidFill>
                  <a:srgbClr val="4758AB"/>
                </a:solidFill>
                <a:latin typeface="Courier"/>
              </a:rPr>
              <a:t>as.numeric</a:t>
            </a:r>
            <a:r>
              <a:rPr dirty="0">
                <a:solidFill>
                  <a:srgbClr val="003B4F"/>
                </a:solidFill>
                <a:latin typeface="Courier"/>
              </a:rPr>
              <a:t>(</a:t>
            </a:r>
            <a:r>
              <a:rPr dirty="0" err="1">
                <a:solidFill>
                  <a:srgbClr val="003B4F"/>
                </a:solidFill>
                <a:latin typeface="Courier"/>
              </a:rPr>
              <a:t>fifa_tidy</a:t>
            </a:r>
            <a:r>
              <a:rPr dirty="0" err="1">
                <a:solidFill>
                  <a:srgbClr val="5E5E5E"/>
                </a:solidFill>
                <a:latin typeface="Courier"/>
              </a:rPr>
              <a:t>$</a:t>
            </a:r>
            <a:r>
              <a:rPr dirty="0" err="1">
                <a:solidFill>
                  <a:srgbClr val="003B4F"/>
                </a:solidFill>
                <a:latin typeface="Courier"/>
              </a:rPr>
              <a:t>cardtype_rank</a:t>
            </a:r>
            <a:r>
              <a:rPr dirty="0">
                <a:solidFill>
                  <a:srgbClr val="003B4F"/>
                </a:solidFill>
                <a:latin typeface="Courier"/>
              </a:rPr>
              <a:t>)</a:t>
            </a:r>
            <a:br>
              <a:rPr dirty="0"/>
            </a:br>
            <a:r>
              <a:rPr dirty="0" err="1">
                <a:solidFill>
                  <a:srgbClr val="003B4F"/>
                </a:solidFill>
                <a:latin typeface="Courier"/>
              </a:rPr>
              <a:t>fifa_tidy</a:t>
            </a:r>
            <a:r>
              <a:rPr dirty="0" err="1">
                <a:solidFill>
                  <a:srgbClr val="5E5E5E"/>
                </a:solidFill>
                <a:latin typeface="Courier"/>
              </a:rPr>
              <a:t>$</a:t>
            </a:r>
            <a:r>
              <a:rPr dirty="0" err="1">
                <a:solidFill>
                  <a:srgbClr val="003B4F"/>
                </a:solidFill>
                <a:latin typeface="Courier"/>
              </a:rPr>
              <a:t>weightkg</a:t>
            </a:r>
            <a:r>
              <a:rPr dirty="0">
                <a:solidFill>
                  <a:srgbClr val="003B4F"/>
                </a:solidFill>
                <a:latin typeface="Courier"/>
              </a:rPr>
              <a:t>&lt;- </a:t>
            </a:r>
            <a:r>
              <a:rPr dirty="0" err="1">
                <a:solidFill>
                  <a:srgbClr val="4758AB"/>
                </a:solidFill>
                <a:latin typeface="Courier"/>
              </a:rPr>
              <a:t>as.numeric</a:t>
            </a:r>
            <a:r>
              <a:rPr dirty="0">
                <a:solidFill>
                  <a:srgbClr val="003B4F"/>
                </a:solidFill>
                <a:latin typeface="Courier"/>
              </a:rPr>
              <a:t>(</a:t>
            </a:r>
            <a:r>
              <a:rPr dirty="0" err="1">
                <a:solidFill>
                  <a:srgbClr val="003B4F"/>
                </a:solidFill>
                <a:latin typeface="Courier"/>
              </a:rPr>
              <a:t>fifa_tidy</a:t>
            </a:r>
            <a:r>
              <a:rPr dirty="0" err="1">
                <a:solidFill>
                  <a:srgbClr val="5E5E5E"/>
                </a:solidFill>
                <a:latin typeface="Courier"/>
              </a:rPr>
              <a:t>$</a:t>
            </a:r>
            <a:r>
              <a:rPr dirty="0" err="1">
                <a:solidFill>
                  <a:srgbClr val="003B4F"/>
                </a:solidFill>
                <a:latin typeface="Courier"/>
              </a:rPr>
              <a:t>weightkg</a:t>
            </a:r>
            <a:r>
              <a:rPr dirty="0">
                <a:solidFill>
                  <a:srgbClr val="003B4F"/>
                </a:solidFill>
                <a:latin typeface="Courier"/>
              </a:rPr>
              <a:t>)</a:t>
            </a:r>
            <a:br>
              <a:rPr dirty="0"/>
            </a:br>
            <a:r>
              <a:rPr dirty="0" err="1">
                <a:solidFill>
                  <a:srgbClr val="003B4F"/>
                </a:solidFill>
                <a:latin typeface="Courier"/>
              </a:rPr>
              <a:t>fifa_tidy</a:t>
            </a:r>
            <a:r>
              <a:rPr dirty="0" err="1">
                <a:solidFill>
                  <a:srgbClr val="5E5E5E"/>
                </a:solidFill>
                <a:latin typeface="Courier"/>
              </a:rPr>
              <a:t>$</a:t>
            </a:r>
            <a:r>
              <a:rPr dirty="0" err="1">
                <a:solidFill>
                  <a:srgbClr val="003B4F"/>
                </a:solidFill>
                <a:latin typeface="Courier"/>
              </a:rPr>
              <a:t>weakfoot</a:t>
            </a:r>
            <a:r>
              <a:rPr dirty="0">
                <a:solidFill>
                  <a:srgbClr val="003B4F"/>
                </a:solidFill>
                <a:latin typeface="Courier"/>
              </a:rPr>
              <a:t>&lt;- </a:t>
            </a:r>
            <a:r>
              <a:rPr dirty="0" err="1">
                <a:solidFill>
                  <a:srgbClr val="4758AB"/>
                </a:solidFill>
                <a:latin typeface="Courier"/>
              </a:rPr>
              <a:t>as.numeric</a:t>
            </a:r>
            <a:r>
              <a:rPr dirty="0">
                <a:solidFill>
                  <a:srgbClr val="003B4F"/>
                </a:solidFill>
                <a:latin typeface="Courier"/>
              </a:rPr>
              <a:t>(</a:t>
            </a:r>
            <a:r>
              <a:rPr dirty="0" err="1">
                <a:solidFill>
                  <a:srgbClr val="003B4F"/>
                </a:solidFill>
                <a:latin typeface="Courier"/>
              </a:rPr>
              <a:t>fifa_tidy</a:t>
            </a:r>
            <a:r>
              <a:rPr dirty="0" err="1">
                <a:solidFill>
                  <a:srgbClr val="5E5E5E"/>
                </a:solidFill>
                <a:latin typeface="Courier"/>
              </a:rPr>
              <a:t>$</a:t>
            </a:r>
            <a:r>
              <a:rPr dirty="0" err="1">
                <a:solidFill>
                  <a:srgbClr val="003B4F"/>
                </a:solidFill>
                <a:latin typeface="Courier"/>
              </a:rPr>
              <a:t>weakfoot</a:t>
            </a:r>
            <a:r>
              <a:rPr dirty="0">
                <a:solidFill>
                  <a:srgbClr val="003B4F"/>
                </a:solidFill>
                <a:latin typeface="Courier"/>
              </a:rPr>
              <a:t>)</a:t>
            </a:r>
            <a:br>
              <a:rPr dirty="0"/>
            </a:br>
            <a:r>
              <a:rPr dirty="0" err="1">
                <a:solidFill>
                  <a:srgbClr val="003B4F"/>
                </a:solidFill>
                <a:latin typeface="Courier"/>
              </a:rPr>
              <a:t>fifa_tidy</a:t>
            </a:r>
            <a:r>
              <a:rPr dirty="0" err="1">
                <a:solidFill>
                  <a:srgbClr val="5E5E5E"/>
                </a:solidFill>
                <a:latin typeface="Courier"/>
              </a:rPr>
              <a:t>$</a:t>
            </a:r>
            <a:r>
              <a:rPr dirty="0" err="1">
                <a:solidFill>
                  <a:srgbClr val="003B4F"/>
                </a:solidFill>
                <a:latin typeface="Courier"/>
              </a:rPr>
              <a:t>skills</a:t>
            </a:r>
            <a:r>
              <a:rPr dirty="0">
                <a:solidFill>
                  <a:srgbClr val="003B4F"/>
                </a:solidFill>
                <a:latin typeface="Courier"/>
              </a:rPr>
              <a:t>&lt;- </a:t>
            </a:r>
            <a:r>
              <a:rPr dirty="0" err="1">
                <a:solidFill>
                  <a:srgbClr val="4758AB"/>
                </a:solidFill>
                <a:latin typeface="Courier"/>
              </a:rPr>
              <a:t>as.numeric</a:t>
            </a:r>
            <a:r>
              <a:rPr dirty="0">
                <a:solidFill>
                  <a:srgbClr val="003B4F"/>
                </a:solidFill>
                <a:latin typeface="Courier"/>
              </a:rPr>
              <a:t>(</a:t>
            </a:r>
            <a:r>
              <a:rPr dirty="0" err="1">
                <a:solidFill>
                  <a:srgbClr val="003B4F"/>
                </a:solidFill>
                <a:latin typeface="Courier"/>
              </a:rPr>
              <a:t>fifa_tidy</a:t>
            </a:r>
            <a:r>
              <a:rPr dirty="0" err="1">
                <a:solidFill>
                  <a:srgbClr val="5E5E5E"/>
                </a:solidFill>
                <a:latin typeface="Courier"/>
              </a:rPr>
              <a:t>$</a:t>
            </a:r>
            <a:r>
              <a:rPr dirty="0" err="1">
                <a:solidFill>
                  <a:srgbClr val="003B4F"/>
                </a:solidFill>
                <a:latin typeface="Courier"/>
              </a:rPr>
              <a:t>skills</a:t>
            </a:r>
            <a:r>
              <a:rPr dirty="0">
                <a:solidFill>
                  <a:srgbClr val="003B4F"/>
                </a:solidFill>
                <a:latin typeface="Courier"/>
              </a:rPr>
              <a:t>)</a:t>
            </a:r>
            <a:br>
              <a:rPr dirty="0"/>
            </a:br>
            <a:r>
              <a:rPr dirty="0" err="1">
                <a:solidFill>
                  <a:srgbClr val="003B4F"/>
                </a:solidFill>
                <a:latin typeface="Courier"/>
              </a:rPr>
              <a:t>fifa_tidy</a:t>
            </a:r>
            <a:r>
              <a:rPr dirty="0" err="1">
                <a:solidFill>
                  <a:srgbClr val="5E5E5E"/>
                </a:solidFill>
                <a:latin typeface="Courier"/>
              </a:rPr>
              <a:t>$</a:t>
            </a:r>
            <a:r>
              <a:rPr dirty="0" err="1">
                <a:solidFill>
                  <a:srgbClr val="003B4F"/>
                </a:solidFill>
                <a:latin typeface="Courier"/>
              </a:rPr>
              <a:t>pace</a:t>
            </a:r>
            <a:r>
              <a:rPr dirty="0">
                <a:solidFill>
                  <a:srgbClr val="003B4F"/>
                </a:solidFill>
                <a:latin typeface="Courier"/>
              </a:rPr>
              <a:t>&lt;- </a:t>
            </a:r>
            <a:r>
              <a:rPr dirty="0" err="1">
                <a:solidFill>
                  <a:srgbClr val="4758AB"/>
                </a:solidFill>
                <a:latin typeface="Courier"/>
              </a:rPr>
              <a:t>as.numeric</a:t>
            </a:r>
            <a:r>
              <a:rPr dirty="0">
                <a:solidFill>
                  <a:srgbClr val="003B4F"/>
                </a:solidFill>
                <a:latin typeface="Courier"/>
              </a:rPr>
              <a:t>(</a:t>
            </a:r>
            <a:r>
              <a:rPr dirty="0" err="1">
                <a:solidFill>
                  <a:srgbClr val="003B4F"/>
                </a:solidFill>
                <a:latin typeface="Courier"/>
              </a:rPr>
              <a:t>fifa_tidy</a:t>
            </a:r>
            <a:r>
              <a:rPr dirty="0" err="1">
                <a:solidFill>
                  <a:srgbClr val="5E5E5E"/>
                </a:solidFill>
                <a:latin typeface="Courier"/>
              </a:rPr>
              <a:t>$</a:t>
            </a:r>
            <a:r>
              <a:rPr dirty="0" err="1">
                <a:solidFill>
                  <a:srgbClr val="003B4F"/>
                </a:solidFill>
                <a:latin typeface="Courier"/>
              </a:rPr>
              <a:t>pace</a:t>
            </a:r>
            <a:r>
              <a:rPr dirty="0">
                <a:solidFill>
                  <a:srgbClr val="003B4F"/>
                </a:solidFill>
                <a:latin typeface="Courier"/>
              </a:rPr>
              <a:t>)</a:t>
            </a:r>
            <a:br>
              <a:rPr dirty="0"/>
            </a:br>
            <a:r>
              <a:rPr dirty="0" err="1">
                <a:solidFill>
                  <a:srgbClr val="003B4F"/>
                </a:solidFill>
                <a:latin typeface="Courier"/>
              </a:rPr>
              <a:t>fifa_tidy</a:t>
            </a:r>
            <a:r>
              <a:rPr dirty="0" err="1">
                <a:solidFill>
                  <a:srgbClr val="5E5E5E"/>
                </a:solidFill>
                <a:latin typeface="Courier"/>
              </a:rPr>
              <a:t>$</a:t>
            </a:r>
            <a:r>
              <a:rPr dirty="0" err="1">
                <a:solidFill>
                  <a:srgbClr val="003B4F"/>
                </a:solidFill>
                <a:latin typeface="Courier"/>
              </a:rPr>
              <a:t>dribbling</a:t>
            </a:r>
            <a:r>
              <a:rPr dirty="0">
                <a:solidFill>
                  <a:srgbClr val="003B4F"/>
                </a:solidFill>
                <a:latin typeface="Courier"/>
              </a:rPr>
              <a:t>&lt;- </a:t>
            </a:r>
            <a:r>
              <a:rPr dirty="0" err="1">
                <a:solidFill>
                  <a:srgbClr val="4758AB"/>
                </a:solidFill>
                <a:latin typeface="Courier"/>
              </a:rPr>
              <a:t>as.numeric</a:t>
            </a:r>
            <a:r>
              <a:rPr dirty="0">
                <a:solidFill>
                  <a:srgbClr val="003B4F"/>
                </a:solidFill>
                <a:latin typeface="Courier"/>
              </a:rPr>
              <a:t>(</a:t>
            </a:r>
            <a:r>
              <a:rPr dirty="0" err="1">
                <a:solidFill>
                  <a:srgbClr val="003B4F"/>
                </a:solidFill>
                <a:latin typeface="Courier"/>
              </a:rPr>
              <a:t>fifa_tidy</a:t>
            </a:r>
            <a:r>
              <a:rPr dirty="0" err="1">
                <a:solidFill>
                  <a:srgbClr val="5E5E5E"/>
                </a:solidFill>
                <a:latin typeface="Courier"/>
              </a:rPr>
              <a:t>$</a:t>
            </a:r>
            <a:r>
              <a:rPr dirty="0" err="1">
                <a:solidFill>
                  <a:srgbClr val="003B4F"/>
                </a:solidFill>
                <a:latin typeface="Courier"/>
              </a:rPr>
              <a:t>dribbling</a:t>
            </a:r>
            <a:r>
              <a:rPr dirty="0">
                <a:solidFill>
                  <a:srgbClr val="003B4F"/>
                </a:solidFill>
                <a:latin typeface="Courier"/>
              </a:rPr>
              <a:t>)</a:t>
            </a:r>
            <a:br>
              <a:rPr dirty="0"/>
            </a:br>
            <a:r>
              <a:rPr dirty="0" err="1">
                <a:solidFill>
                  <a:srgbClr val="003B4F"/>
                </a:solidFill>
                <a:latin typeface="Courier"/>
              </a:rPr>
              <a:t>fifa_tidy</a:t>
            </a:r>
            <a:r>
              <a:rPr dirty="0" err="1">
                <a:solidFill>
                  <a:srgbClr val="5E5E5E"/>
                </a:solidFill>
                <a:latin typeface="Courier"/>
              </a:rPr>
              <a:t>$</a:t>
            </a:r>
            <a:r>
              <a:rPr dirty="0" err="1">
                <a:solidFill>
                  <a:srgbClr val="003B4F"/>
                </a:solidFill>
                <a:latin typeface="Courier"/>
              </a:rPr>
              <a:t>shooting</a:t>
            </a:r>
            <a:r>
              <a:rPr dirty="0">
                <a:solidFill>
                  <a:srgbClr val="003B4F"/>
                </a:solidFill>
                <a:latin typeface="Courier"/>
              </a:rPr>
              <a:t>&lt;- </a:t>
            </a:r>
            <a:r>
              <a:rPr dirty="0" err="1">
                <a:solidFill>
                  <a:srgbClr val="4758AB"/>
                </a:solidFill>
                <a:latin typeface="Courier"/>
              </a:rPr>
              <a:t>as.numeric</a:t>
            </a:r>
            <a:r>
              <a:rPr dirty="0">
                <a:solidFill>
                  <a:srgbClr val="003B4F"/>
                </a:solidFill>
                <a:latin typeface="Courier"/>
              </a:rPr>
              <a:t>(</a:t>
            </a:r>
            <a:r>
              <a:rPr dirty="0" err="1">
                <a:solidFill>
                  <a:srgbClr val="003B4F"/>
                </a:solidFill>
                <a:latin typeface="Courier"/>
              </a:rPr>
              <a:t>fifa_tidy</a:t>
            </a:r>
            <a:r>
              <a:rPr dirty="0" err="1">
                <a:solidFill>
                  <a:srgbClr val="5E5E5E"/>
                </a:solidFill>
                <a:latin typeface="Courier"/>
              </a:rPr>
              <a:t>$</a:t>
            </a:r>
            <a:r>
              <a:rPr dirty="0" err="1">
                <a:solidFill>
                  <a:srgbClr val="003B4F"/>
                </a:solidFill>
                <a:latin typeface="Courier"/>
              </a:rPr>
              <a:t>shooting</a:t>
            </a:r>
            <a:r>
              <a:rPr dirty="0">
                <a:solidFill>
                  <a:srgbClr val="003B4F"/>
                </a:solidFill>
                <a:latin typeface="Courier"/>
              </a:rPr>
              <a:t>)</a:t>
            </a:r>
            <a:br>
              <a:rPr dirty="0"/>
            </a:br>
            <a:r>
              <a:rPr dirty="0" err="1">
                <a:solidFill>
                  <a:srgbClr val="003B4F"/>
                </a:solidFill>
                <a:latin typeface="Courier"/>
              </a:rPr>
              <a:t>fifa_tidy</a:t>
            </a:r>
            <a:r>
              <a:rPr dirty="0" err="1">
                <a:solidFill>
                  <a:srgbClr val="5E5E5E"/>
                </a:solidFill>
                <a:latin typeface="Courier"/>
              </a:rPr>
              <a:t>$</a:t>
            </a:r>
            <a:r>
              <a:rPr dirty="0" err="1">
                <a:solidFill>
                  <a:srgbClr val="003B4F"/>
                </a:solidFill>
                <a:latin typeface="Courier"/>
              </a:rPr>
              <a:t>defending</a:t>
            </a:r>
            <a:r>
              <a:rPr dirty="0">
                <a:solidFill>
                  <a:srgbClr val="003B4F"/>
                </a:solidFill>
                <a:latin typeface="Courier"/>
              </a:rPr>
              <a:t>&lt;- </a:t>
            </a:r>
            <a:r>
              <a:rPr dirty="0" err="1">
                <a:solidFill>
                  <a:srgbClr val="4758AB"/>
                </a:solidFill>
                <a:latin typeface="Courier"/>
              </a:rPr>
              <a:t>as.numeric</a:t>
            </a:r>
            <a:r>
              <a:rPr dirty="0">
                <a:solidFill>
                  <a:srgbClr val="003B4F"/>
                </a:solidFill>
                <a:latin typeface="Courier"/>
              </a:rPr>
              <a:t>(</a:t>
            </a:r>
            <a:r>
              <a:rPr dirty="0" err="1">
                <a:solidFill>
                  <a:srgbClr val="003B4F"/>
                </a:solidFill>
                <a:latin typeface="Courier"/>
              </a:rPr>
              <a:t>fifa_tidy</a:t>
            </a:r>
            <a:r>
              <a:rPr dirty="0" err="1">
                <a:solidFill>
                  <a:srgbClr val="5E5E5E"/>
                </a:solidFill>
                <a:latin typeface="Courier"/>
              </a:rPr>
              <a:t>$</a:t>
            </a:r>
            <a:r>
              <a:rPr dirty="0" err="1">
                <a:solidFill>
                  <a:srgbClr val="003B4F"/>
                </a:solidFill>
                <a:latin typeface="Courier"/>
              </a:rPr>
              <a:t>defending</a:t>
            </a:r>
            <a:r>
              <a:rPr dirty="0">
                <a:solidFill>
                  <a:srgbClr val="003B4F"/>
                </a:solidFill>
                <a:latin typeface="Courier"/>
              </a:rPr>
              <a:t>)</a:t>
            </a:r>
            <a:br>
              <a:rPr dirty="0"/>
            </a:br>
            <a:r>
              <a:rPr dirty="0" err="1">
                <a:solidFill>
                  <a:srgbClr val="003B4F"/>
                </a:solidFill>
                <a:latin typeface="Courier"/>
              </a:rPr>
              <a:t>fifa_tidy</a:t>
            </a:r>
            <a:r>
              <a:rPr dirty="0" err="1">
                <a:solidFill>
                  <a:srgbClr val="5E5E5E"/>
                </a:solidFill>
                <a:latin typeface="Courier"/>
              </a:rPr>
              <a:t>$</a:t>
            </a:r>
            <a:r>
              <a:rPr dirty="0" err="1">
                <a:solidFill>
                  <a:srgbClr val="003B4F"/>
                </a:solidFill>
                <a:latin typeface="Courier"/>
              </a:rPr>
              <a:t>passing</a:t>
            </a:r>
            <a:r>
              <a:rPr dirty="0">
                <a:solidFill>
                  <a:srgbClr val="003B4F"/>
                </a:solidFill>
                <a:latin typeface="Courier"/>
              </a:rPr>
              <a:t>&lt;- </a:t>
            </a:r>
            <a:r>
              <a:rPr dirty="0" err="1">
                <a:solidFill>
                  <a:srgbClr val="4758AB"/>
                </a:solidFill>
                <a:latin typeface="Courier"/>
              </a:rPr>
              <a:t>as.numeric</a:t>
            </a:r>
            <a:r>
              <a:rPr dirty="0">
                <a:solidFill>
                  <a:srgbClr val="003B4F"/>
                </a:solidFill>
                <a:latin typeface="Courier"/>
              </a:rPr>
              <a:t>(</a:t>
            </a:r>
            <a:r>
              <a:rPr dirty="0" err="1">
                <a:solidFill>
                  <a:srgbClr val="003B4F"/>
                </a:solidFill>
                <a:latin typeface="Courier"/>
              </a:rPr>
              <a:t>fifa_tidy</a:t>
            </a:r>
            <a:r>
              <a:rPr dirty="0" err="1">
                <a:solidFill>
                  <a:srgbClr val="5E5E5E"/>
                </a:solidFill>
                <a:latin typeface="Courier"/>
              </a:rPr>
              <a:t>$</a:t>
            </a:r>
            <a:r>
              <a:rPr dirty="0" err="1">
                <a:solidFill>
                  <a:srgbClr val="003B4F"/>
                </a:solidFill>
                <a:latin typeface="Courier"/>
              </a:rPr>
              <a:t>passing</a:t>
            </a:r>
            <a:r>
              <a:rPr dirty="0">
                <a:solidFill>
                  <a:srgbClr val="003B4F"/>
                </a:solidFill>
                <a:latin typeface="Courier"/>
              </a:rPr>
              <a:t>)</a:t>
            </a:r>
            <a:br>
              <a:rPr dirty="0"/>
            </a:br>
            <a:r>
              <a:rPr dirty="0" err="1">
                <a:solidFill>
                  <a:srgbClr val="003B4F"/>
                </a:solidFill>
                <a:latin typeface="Courier"/>
              </a:rPr>
              <a:t>fifa_tidy</a:t>
            </a:r>
            <a:r>
              <a:rPr dirty="0" err="1">
                <a:solidFill>
                  <a:srgbClr val="5E5E5E"/>
                </a:solidFill>
                <a:latin typeface="Courier"/>
              </a:rPr>
              <a:t>$</a:t>
            </a:r>
            <a:r>
              <a:rPr dirty="0" err="1">
                <a:solidFill>
                  <a:srgbClr val="003B4F"/>
                </a:solidFill>
                <a:latin typeface="Courier"/>
              </a:rPr>
              <a:t>physical</a:t>
            </a:r>
            <a:r>
              <a:rPr dirty="0">
                <a:solidFill>
                  <a:srgbClr val="003B4F"/>
                </a:solidFill>
                <a:latin typeface="Courier"/>
              </a:rPr>
              <a:t>&lt;- </a:t>
            </a:r>
            <a:r>
              <a:rPr dirty="0" err="1">
                <a:solidFill>
                  <a:srgbClr val="4758AB"/>
                </a:solidFill>
                <a:latin typeface="Courier"/>
              </a:rPr>
              <a:t>as.numeric</a:t>
            </a:r>
            <a:r>
              <a:rPr dirty="0">
                <a:solidFill>
                  <a:srgbClr val="003B4F"/>
                </a:solidFill>
                <a:latin typeface="Courier"/>
              </a:rPr>
              <a:t>(</a:t>
            </a:r>
            <a:r>
              <a:rPr dirty="0" err="1">
                <a:solidFill>
                  <a:srgbClr val="003B4F"/>
                </a:solidFill>
                <a:latin typeface="Courier"/>
              </a:rPr>
              <a:t>fifa_tidy</a:t>
            </a:r>
            <a:r>
              <a:rPr dirty="0" err="1">
                <a:solidFill>
                  <a:srgbClr val="5E5E5E"/>
                </a:solidFill>
                <a:latin typeface="Courier"/>
              </a:rPr>
              <a:t>$</a:t>
            </a:r>
            <a:r>
              <a:rPr dirty="0" err="1">
                <a:solidFill>
                  <a:srgbClr val="003B4F"/>
                </a:solidFill>
                <a:latin typeface="Courier"/>
              </a:rPr>
              <a:t>physical</a:t>
            </a:r>
            <a:r>
              <a:rPr dirty="0">
                <a:solidFill>
                  <a:srgbClr val="003B4F"/>
                </a:solidFill>
                <a:latin typeface="Courier"/>
              </a:rPr>
              <a:t>)</a:t>
            </a:r>
            <a:br>
              <a:rPr dirty="0"/>
            </a:br>
            <a:br>
              <a:rPr dirty="0"/>
            </a:br>
            <a:r>
              <a:rPr dirty="0" err="1">
                <a:solidFill>
                  <a:srgbClr val="003B4F"/>
                </a:solidFill>
                <a:latin typeface="Courier"/>
              </a:rPr>
              <a:t>fifa_tidy</a:t>
            </a:r>
            <a:r>
              <a:rPr dirty="0" err="1">
                <a:solidFill>
                  <a:srgbClr val="5E5E5E"/>
                </a:solidFill>
                <a:latin typeface="Courier"/>
              </a:rPr>
              <a:t>$</a:t>
            </a:r>
            <a:r>
              <a:rPr dirty="0" err="1">
                <a:solidFill>
                  <a:srgbClr val="003B4F"/>
                </a:solidFill>
                <a:latin typeface="Courier"/>
              </a:rPr>
              <a:t>attribute</a:t>
            </a:r>
            <a:r>
              <a:rPr dirty="0">
                <a:solidFill>
                  <a:srgbClr val="003B4F"/>
                </a:solidFill>
                <a:latin typeface="Courier"/>
              </a:rPr>
              <a:t> &lt;- </a:t>
            </a:r>
            <a:r>
              <a:rPr dirty="0" err="1">
                <a:solidFill>
                  <a:srgbClr val="4758AB"/>
                </a:solidFill>
                <a:latin typeface="Courier"/>
              </a:rPr>
              <a:t>as.factor</a:t>
            </a:r>
            <a:r>
              <a:rPr dirty="0">
                <a:solidFill>
                  <a:srgbClr val="003B4F"/>
                </a:solidFill>
                <a:latin typeface="Courier"/>
              </a:rPr>
              <a:t>(</a:t>
            </a:r>
            <a:r>
              <a:rPr dirty="0" err="1">
                <a:solidFill>
                  <a:srgbClr val="003B4F"/>
                </a:solidFill>
                <a:latin typeface="Courier"/>
              </a:rPr>
              <a:t>fifa_tidy</a:t>
            </a:r>
            <a:r>
              <a:rPr dirty="0" err="1">
                <a:solidFill>
                  <a:srgbClr val="5E5E5E"/>
                </a:solidFill>
                <a:latin typeface="Courier"/>
              </a:rPr>
              <a:t>$</a:t>
            </a:r>
            <a:r>
              <a:rPr dirty="0" err="1">
                <a:solidFill>
                  <a:srgbClr val="003B4F"/>
                </a:solidFill>
                <a:latin typeface="Courier"/>
              </a:rPr>
              <a:t>attribute</a:t>
            </a:r>
            <a:r>
              <a:rPr dirty="0">
                <a:solidFill>
                  <a:srgbClr val="003B4F"/>
                </a:solidFill>
                <a:latin typeface="Courier"/>
              </a:rPr>
              <a:t>)</a:t>
            </a:r>
            <a:br>
              <a:rPr dirty="0"/>
            </a:br>
            <a:r>
              <a:rPr dirty="0" err="1">
                <a:solidFill>
                  <a:srgbClr val="003B4F"/>
                </a:solidFill>
                <a:latin typeface="Courier"/>
              </a:rPr>
              <a:t>fifa_tidy</a:t>
            </a:r>
            <a:r>
              <a:rPr dirty="0" err="1">
                <a:solidFill>
                  <a:srgbClr val="5E5E5E"/>
                </a:solidFill>
                <a:latin typeface="Courier"/>
              </a:rPr>
              <a:t>$</a:t>
            </a:r>
            <a:r>
              <a:rPr dirty="0" err="1">
                <a:solidFill>
                  <a:srgbClr val="003B4F"/>
                </a:solidFill>
                <a:latin typeface="Courier"/>
              </a:rPr>
              <a:t>position</a:t>
            </a:r>
            <a:r>
              <a:rPr dirty="0">
                <a:solidFill>
                  <a:srgbClr val="003B4F"/>
                </a:solidFill>
                <a:latin typeface="Courier"/>
              </a:rPr>
              <a:t> &lt;- </a:t>
            </a:r>
            <a:r>
              <a:rPr dirty="0" err="1">
                <a:solidFill>
                  <a:srgbClr val="4758AB"/>
                </a:solidFill>
                <a:latin typeface="Courier"/>
              </a:rPr>
              <a:t>as.factor</a:t>
            </a:r>
            <a:r>
              <a:rPr dirty="0">
                <a:solidFill>
                  <a:srgbClr val="003B4F"/>
                </a:solidFill>
                <a:latin typeface="Courier"/>
              </a:rPr>
              <a:t>(</a:t>
            </a:r>
            <a:r>
              <a:rPr dirty="0" err="1">
                <a:solidFill>
                  <a:srgbClr val="003B4F"/>
                </a:solidFill>
                <a:latin typeface="Courier"/>
              </a:rPr>
              <a:t>fifa_tidy</a:t>
            </a:r>
            <a:r>
              <a:rPr dirty="0" err="1">
                <a:solidFill>
                  <a:srgbClr val="5E5E5E"/>
                </a:solidFill>
                <a:latin typeface="Courier"/>
              </a:rPr>
              <a:t>$</a:t>
            </a:r>
            <a:r>
              <a:rPr dirty="0" err="1">
                <a:solidFill>
                  <a:srgbClr val="003B4F"/>
                </a:solidFill>
                <a:latin typeface="Courier"/>
              </a:rPr>
              <a:t>position</a:t>
            </a:r>
            <a:r>
              <a:rPr dirty="0">
                <a:solidFill>
                  <a:srgbClr val="003B4F"/>
                </a:solidFill>
                <a:latin typeface="Courier"/>
              </a:rPr>
              <a:t>)</a:t>
            </a:r>
            <a:br>
              <a:rPr dirty="0"/>
            </a:br>
            <a:r>
              <a:rPr dirty="0" err="1">
                <a:solidFill>
                  <a:srgbClr val="003B4F"/>
                </a:solidFill>
                <a:latin typeface="Courier"/>
              </a:rPr>
              <a:t>fifa_tidy</a:t>
            </a:r>
            <a:r>
              <a:rPr dirty="0" err="1">
                <a:solidFill>
                  <a:srgbClr val="5E5E5E"/>
                </a:solidFill>
                <a:latin typeface="Courier"/>
              </a:rPr>
              <a:t>$</a:t>
            </a:r>
            <a:r>
              <a:rPr dirty="0" err="1">
                <a:solidFill>
                  <a:srgbClr val="003B4F"/>
                </a:solidFill>
                <a:latin typeface="Courier"/>
              </a:rPr>
              <a:t>foot</a:t>
            </a:r>
            <a:r>
              <a:rPr dirty="0">
                <a:solidFill>
                  <a:srgbClr val="003B4F"/>
                </a:solidFill>
                <a:latin typeface="Courier"/>
              </a:rPr>
              <a:t> &lt;- </a:t>
            </a:r>
            <a:r>
              <a:rPr dirty="0" err="1">
                <a:solidFill>
                  <a:srgbClr val="4758AB"/>
                </a:solidFill>
                <a:latin typeface="Courier"/>
              </a:rPr>
              <a:t>as.factor</a:t>
            </a:r>
            <a:r>
              <a:rPr dirty="0">
                <a:solidFill>
                  <a:srgbClr val="003B4F"/>
                </a:solidFill>
                <a:latin typeface="Courier"/>
              </a:rPr>
              <a:t>(</a:t>
            </a:r>
            <a:r>
              <a:rPr dirty="0" err="1">
                <a:solidFill>
                  <a:srgbClr val="003B4F"/>
                </a:solidFill>
                <a:latin typeface="Courier"/>
              </a:rPr>
              <a:t>fifa_tidy</a:t>
            </a:r>
            <a:r>
              <a:rPr dirty="0" err="1">
                <a:solidFill>
                  <a:srgbClr val="5E5E5E"/>
                </a:solidFill>
                <a:latin typeface="Courier"/>
              </a:rPr>
              <a:t>$</a:t>
            </a:r>
            <a:r>
              <a:rPr dirty="0" err="1">
                <a:solidFill>
                  <a:srgbClr val="003B4F"/>
                </a:solidFill>
                <a:latin typeface="Courier"/>
              </a:rPr>
              <a:t>foot</a:t>
            </a:r>
            <a:r>
              <a:rPr dirty="0">
                <a:solidFill>
                  <a:srgbClr val="003B4F"/>
                </a:solidFill>
                <a:latin typeface="Courier"/>
              </a:rPr>
              <a:t>)</a:t>
            </a:r>
            <a:br>
              <a:rPr dirty="0"/>
            </a:br>
            <a:r>
              <a:rPr dirty="0" err="1">
                <a:solidFill>
                  <a:srgbClr val="003B4F"/>
                </a:solidFill>
                <a:latin typeface="Courier"/>
              </a:rPr>
              <a:t>fifa_tidy</a:t>
            </a:r>
            <a:r>
              <a:rPr dirty="0" err="1">
                <a:solidFill>
                  <a:srgbClr val="5E5E5E"/>
                </a:solidFill>
                <a:latin typeface="Courier"/>
              </a:rPr>
              <a:t>$</a:t>
            </a:r>
            <a:r>
              <a:rPr dirty="0" err="1">
                <a:solidFill>
                  <a:srgbClr val="003B4F"/>
                </a:solidFill>
                <a:latin typeface="Courier"/>
              </a:rPr>
              <a:t>attackworkrate</a:t>
            </a:r>
            <a:r>
              <a:rPr dirty="0">
                <a:solidFill>
                  <a:srgbClr val="003B4F"/>
                </a:solidFill>
                <a:latin typeface="Courier"/>
              </a:rPr>
              <a:t> &lt;- </a:t>
            </a:r>
            <a:r>
              <a:rPr dirty="0" err="1">
                <a:solidFill>
                  <a:srgbClr val="4758AB"/>
                </a:solidFill>
                <a:latin typeface="Courier"/>
              </a:rPr>
              <a:t>as.factor</a:t>
            </a:r>
            <a:r>
              <a:rPr dirty="0">
                <a:solidFill>
                  <a:srgbClr val="003B4F"/>
                </a:solidFill>
                <a:latin typeface="Courier"/>
              </a:rPr>
              <a:t>(</a:t>
            </a:r>
            <a:r>
              <a:rPr dirty="0" err="1">
                <a:solidFill>
                  <a:srgbClr val="003B4F"/>
                </a:solidFill>
                <a:latin typeface="Courier"/>
              </a:rPr>
              <a:t>fifa_tidy</a:t>
            </a:r>
            <a:r>
              <a:rPr dirty="0" err="1">
                <a:solidFill>
                  <a:srgbClr val="5E5E5E"/>
                </a:solidFill>
                <a:latin typeface="Courier"/>
              </a:rPr>
              <a:t>$</a:t>
            </a:r>
            <a:r>
              <a:rPr dirty="0" err="1">
                <a:solidFill>
                  <a:srgbClr val="003B4F"/>
                </a:solidFill>
                <a:latin typeface="Courier"/>
              </a:rPr>
              <a:t>attackworkrate</a:t>
            </a:r>
            <a:r>
              <a:rPr dirty="0">
                <a:solidFill>
                  <a:srgbClr val="003B4F"/>
                </a:solidFill>
                <a:latin typeface="Courier"/>
              </a:rPr>
              <a:t>)</a:t>
            </a:r>
            <a:br>
              <a:rPr dirty="0"/>
            </a:br>
            <a:r>
              <a:rPr dirty="0" err="1">
                <a:solidFill>
                  <a:srgbClr val="003B4F"/>
                </a:solidFill>
                <a:latin typeface="Courier"/>
              </a:rPr>
              <a:t>fifa_tidy</a:t>
            </a:r>
            <a:r>
              <a:rPr dirty="0" err="1">
                <a:solidFill>
                  <a:srgbClr val="5E5E5E"/>
                </a:solidFill>
                <a:latin typeface="Courier"/>
              </a:rPr>
              <a:t>$</a:t>
            </a:r>
            <a:r>
              <a:rPr dirty="0" err="1">
                <a:solidFill>
                  <a:srgbClr val="003B4F"/>
                </a:solidFill>
                <a:latin typeface="Courier"/>
              </a:rPr>
              <a:t>defenseworkrate</a:t>
            </a:r>
            <a:r>
              <a:rPr dirty="0">
                <a:solidFill>
                  <a:srgbClr val="003B4F"/>
                </a:solidFill>
                <a:latin typeface="Courier"/>
              </a:rPr>
              <a:t> &lt;- </a:t>
            </a:r>
            <a:r>
              <a:rPr dirty="0" err="1">
                <a:solidFill>
                  <a:srgbClr val="4758AB"/>
                </a:solidFill>
                <a:latin typeface="Courier"/>
              </a:rPr>
              <a:t>as.factor</a:t>
            </a:r>
            <a:r>
              <a:rPr dirty="0">
                <a:solidFill>
                  <a:srgbClr val="003B4F"/>
                </a:solidFill>
                <a:latin typeface="Courier"/>
              </a:rPr>
              <a:t>(</a:t>
            </a:r>
            <a:r>
              <a:rPr dirty="0" err="1">
                <a:solidFill>
                  <a:srgbClr val="003B4F"/>
                </a:solidFill>
                <a:latin typeface="Courier"/>
              </a:rPr>
              <a:t>fifa_tidy</a:t>
            </a:r>
            <a:r>
              <a:rPr dirty="0" err="1">
                <a:solidFill>
                  <a:srgbClr val="5E5E5E"/>
                </a:solidFill>
                <a:latin typeface="Courier"/>
              </a:rPr>
              <a:t>$</a:t>
            </a:r>
            <a:r>
              <a:rPr dirty="0" err="1">
                <a:solidFill>
                  <a:srgbClr val="003B4F"/>
                </a:solidFill>
                <a:latin typeface="Courier"/>
              </a:rPr>
              <a:t>defenseworkrate</a:t>
            </a:r>
            <a:r>
              <a:rPr dirty="0">
                <a:solidFill>
                  <a:srgbClr val="003B4F"/>
                </a:solidFill>
                <a:latin typeface="Courier"/>
              </a:rPr>
              <a:t>)</a:t>
            </a:r>
            <a:br>
              <a:rPr dirty="0"/>
            </a:br>
            <a:br>
              <a:rPr dirty="0"/>
            </a:br>
            <a:r>
              <a:rPr dirty="0" err="1">
                <a:solidFill>
                  <a:srgbClr val="003B4F"/>
                </a:solidFill>
                <a:latin typeface="Courier"/>
              </a:rPr>
              <a:t>fifa_tidy</a:t>
            </a:r>
            <a:r>
              <a:rPr dirty="0">
                <a:solidFill>
                  <a:srgbClr val="003B4F"/>
                </a:solidFill>
                <a:latin typeface="Courier"/>
              </a:rPr>
              <a:t> &lt;- </a:t>
            </a:r>
            <a:r>
              <a:rPr dirty="0" err="1">
                <a:solidFill>
                  <a:srgbClr val="003B4F"/>
                </a:solidFill>
                <a:latin typeface="Courier"/>
              </a:rPr>
              <a:t>fifa_tidy</a:t>
            </a:r>
            <a:r>
              <a:rPr dirty="0">
                <a:solidFill>
                  <a:srgbClr val="003B4F"/>
                </a:solidFill>
                <a:latin typeface="Courier"/>
              </a:rPr>
              <a:t>[, </a:t>
            </a:r>
            <a:r>
              <a:rPr dirty="0">
                <a:solidFill>
                  <a:srgbClr val="5E5E5E"/>
                </a:solidFill>
                <a:latin typeface="Courier"/>
              </a:rPr>
              <a:t>-</a:t>
            </a:r>
            <a:r>
              <a:rPr dirty="0">
                <a:solidFill>
                  <a:srgbClr val="4758AB"/>
                </a:solidFill>
                <a:latin typeface="Courier"/>
              </a:rPr>
              <a:t>which</a:t>
            </a:r>
            <a:r>
              <a:rPr dirty="0">
                <a:solidFill>
                  <a:srgbClr val="003B4F"/>
                </a:solidFill>
                <a:latin typeface="Courier"/>
              </a:rPr>
              <a:t>(</a:t>
            </a:r>
            <a:r>
              <a:rPr dirty="0">
                <a:solidFill>
                  <a:srgbClr val="4758AB"/>
                </a:solidFill>
                <a:latin typeface="Courier"/>
              </a:rPr>
              <a:t>names</a:t>
            </a:r>
            <a:r>
              <a:rPr dirty="0">
                <a:solidFill>
                  <a:srgbClr val="003B4F"/>
                </a:solidFill>
                <a:latin typeface="Courier"/>
              </a:rPr>
              <a:t>(</a:t>
            </a:r>
            <a:r>
              <a:rPr dirty="0" err="1">
                <a:solidFill>
                  <a:srgbClr val="003B4F"/>
                </a:solidFill>
                <a:latin typeface="Courier"/>
              </a:rPr>
              <a:t>fifa_tidy</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a:solidFill>
                  <a:srgbClr val="20794D"/>
                </a:solidFill>
                <a:latin typeface="Courier"/>
              </a:rPr>
              <a:t>"X.1"</a:t>
            </a:r>
            <a:r>
              <a:rPr dirty="0">
                <a:solidFill>
                  <a:srgbClr val="003B4F"/>
                </a:solidFill>
                <a:latin typeface="Courier"/>
              </a:rPr>
              <a:t>)]</a:t>
            </a:r>
            <a:br>
              <a:rPr dirty="0"/>
            </a:br>
            <a:r>
              <a:rPr dirty="0" err="1">
                <a:solidFill>
                  <a:srgbClr val="003B4F"/>
                </a:solidFill>
                <a:latin typeface="Courier"/>
              </a:rPr>
              <a:t>fifa_tidy</a:t>
            </a:r>
            <a:r>
              <a:rPr dirty="0">
                <a:solidFill>
                  <a:srgbClr val="003B4F"/>
                </a:solidFill>
                <a:latin typeface="Courier"/>
              </a:rPr>
              <a:t> &lt;- </a:t>
            </a:r>
            <a:r>
              <a:rPr dirty="0" err="1">
                <a:solidFill>
                  <a:srgbClr val="003B4F"/>
                </a:solidFill>
                <a:latin typeface="Courier"/>
              </a:rPr>
              <a:t>fifa_tidy</a:t>
            </a:r>
            <a:r>
              <a:rPr dirty="0">
                <a:solidFill>
                  <a:srgbClr val="003B4F"/>
                </a:solidFill>
                <a:latin typeface="Courier"/>
              </a:rPr>
              <a:t>[, </a:t>
            </a:r>
            <a:r>
              <a:rPr dirty="0">
                <a:solidFill>
                  <a:srgbClr val="5E5E5E"/>
                </a:solidFill>
                <a:latin typeface="Courier"/>
              </a:rPr>
              <a:t>-</a:t>
            </a:r>
            <a:r>
              <a:rPr dirty="0">
                <a:solidFill>
                  <a:srgbClr val="4758AB"/>
                </a:solidFill>
                <a:latin typeface="Courier"/>
              </a:rPr>
              <a:t>which</a:t>
            </a:r>
            <a:r>
              <a:rPr dirty="0">
                <a:solidFill>
                  <a:srgbClr val="003B4F"/>
                </a:solidFill>
                <a:latin typeface="Courier"/>
              </a:rPr>
              <a:t>(</a:t>
            </a:r>
            <a:r>
              <a:rPr dirty="0">
                <a:solidFill>
                  <a:srgbClr val="4758AB"/>
                </a:solidFill>
                <a:latin typeface="Courier"/>
              </a:rPr>
              <a:t>names</a:t>
            </a:r>
            <a:r>
              <a:rPr dirty="0">
                <a:solidFill>
                  <a:srgbClr val="003B4F"/>
                </a:solidFill>
                <a:latin typeface="Courier"/>
              </a:rPr>
              <a:t>(</a:t>
            </a:r>
            <a:r>
              <a:rPr dirty="0" err="1">
                <a:solidFill>
                  <a:srgbClr val="003B4F"/>
                </a:solidFill>
                <a:latin typeface="Courier"/>
              </a:rPr>
              <a:t>fifa_tidy</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a:solidFill>
                  <a:srgbClr val="20794D"/>
                </a:solidFill>
                <a:latin typeface="Courier"/>
              </a:rPr>
              <a:t>"X"</a:t>
            </a:r>
            <a:r>
              <a:rPr dirty="0">
                <a:solidFill>
                  <a:srgbClr val="003B4F"/>
                </a:solidFill>
                <a:latin typeface="Courier"/>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Variables</a:t>
            </a:r>
          </a:p>
        </p:txBody>
      </p:sp>
      <p:sp>
        <p:nvSpPr>
          <p:cNvPr id="3" name="Content Placeholder 2"/>
          <p:cNvSpPr>
            <a:spLocks noGrp="1"/>
          </p:cNvSpPr>
          <p:nvPr>
            <p:ph idx="1"/>
          </p:nvPr>
        </p:nvSpPr>
        <p:spPr/>
        <p:txBody>
          <a:bodyPr>
            <a:noAutofit/>
          </a:bodyPr>
          <a:lstStyle/>
          <a:p>
            <a:pPr marL="0" lvl="0" indent="0">
              <a:buNone/>
            </a:pPr>
            <a:r>
              <a:rPr sz="700" dirty="0"/>
              <a:t>26 total variables and 927 observations after cleaning.</a:t>
            </a:r>
          </a:p>
          <a:p>
            <a:pPr marL="0" lvl="0" indent="0">
              <a:buNone/>
            </a:pPr>
            <a:r>
              <a:rPr sz="700" dirty="0"/>
              <a:t>1) player: Birth name of the player. Character data type.</a:t>
            </a:r>
          </a:p>
          <a:p>
            <a:pPr marL="0" lvl="0" indent="0">
              <a:buNone/>
            </a:pPr>
            <a:r>
              <a:rPr sz="700" dirty="0"/>
              <a:t>2) </a:t>
            </a:r>
            <a:r>
              <a:rPr sz="700" dirty="0" err="1"/>
              <a:t>playername</a:t>
            </a:r>
            <a:r>
              <a:rPr sz="700" dirty="0"/>
              <a:t>: Name on the card, typically what most people know the player as. Character data type.</a:t>
            </a:r>
          </a:p>
          <a:p>
            <a:pPr marL="0" lvl="0" indent="0">
              <a:buNone/>
            </a:pPr>
            <a:r>
              <a:rPr sz="700" dirty="0"/>
              <a:t>3) value: Current selling price of the card. Numeric data type.</a:t>
            </a:r>
          </a:p>
          <a:p>
            <a:pPr marL="0" lvl="0" indent="0">
              <a:buNone/>
            </a:pPr>
            <a:r>
              <a:rPr sz="700" dirty="0"/>
              <a:t>4) attribute: Player attribute. 3 level factor data type of either explosive, controlled, or lengthy</a:t>
            </a:r>
          </a:p>
          <a:p>
            <a:pPr marL="0" lvl="0" indent="0">
              <a:buNone/>
            </a:pPr>
            <a:r>
              <a:rPr sz="700" dirty="0"/>
              <a:t>5) position: Position for player on the card, important to note that some cards are created that have players </a:t>
            </a:r>
            <a:r>
              <a:rPr sz="700"/>
              <a:t>assigned to </a:t>
            </a:r>
            <a:r>
              <a:rPr sz="700" dirty="0"/>
              <a:t>a position different from their natural or usual position. 15 level factor data type.</a:t>
            </a:r>
          </a:p>
          <a:p>
            <a:pPr marL="0" lvl="0" indent="0">
              <a:buNone/>
            </a:pPr>
            <a:r>
              <a:rPr sz="700" dirty="0"/>
              <a:t>6) age: Age of player, important to note that deceased players age is recorded as how old they would be if still alive today. Numeric data type.</a:t>
            </a:r>
          </a:p>
          <a:p>
            <a:pPr marL="0" lvl="0" indent="0">
              <a:buNone/>
            </a:pPr>
            <a:r>
              <a:rPr sz="700" dirty="0"/>
              <a:t>7) rating: Player card rating is integer between 1 and 99 comprised or calculated from weighted card variables based on position. Numeric data type.</a:t>
            </a:r>
          </a:p>
          <a:p>
            <a:pPr marL="0" lvl="0" indent="0">
              <a:buNone/>
            </a:pPr>
            <a:r>
              <a:rPr sz="700" dirty="0"/>
              <a:t>8) Club: Club team that the player currently plays for. Character data type.</a:t>
            </a:r>
          </a:p>
          <a:p>
            <a:pPr marL="0" lvl="0" indent="0">
              <a:buNone/>
            </a:pPr>
            <a:r>
              <a:rPr sz="700" dirty="0"/>
              <a:t>9) League: League that players club team currently competes in. Character data type.</a:t>
            </a:r>
          </a:p>
          <a:p>
            <a:pPr marL="0" lvl="0" indent="0">
              <a:buNone/>
            </a:pPr>
            <a:r>
              <a:rPr sz="700" dirty="0"/>
              <a:t>10) Nation: Nationality of player. Character data type.</a:t>
            </a:r>
          </a:p>
          <a:p>
            <a:pPr marL="0" lvl="0" indent="0">
              <a:buNone/>
            </a:pPr>
            <a:r>
              <a:rPr sz="700" dirty="0"/>
              <a:t>11) Height: Player height recorded in centimeters. Numeric data type.</a:t>
            </a:r>
          </a:p>
          <a:p>
            <a:pPr marL="0" lvl="0" indent="0">
              <a:buNone/>
            </a:pPr>
            <a:r>
              <a:rPr sz="700" dirty="0"/>
              <a:t>12) Weight: Player weight recorded in kilograms. Numeric data type.</a:t>
            </a:r>
          </a:p>
          <a:p>
            <a:pPr marL="0" lvl="0" indent="0">
              <a:buNone/>
            </a:pPr>
            <a:r>
              <a:rPr sz="700" dirty="0"/>
              <a:t>13) Foot: Players preferred foot. 2 level factor variable, either right or left</a:t>
            </a:r>
          </a:p>
          <a:p>
            <a:pPr marL="0" lvl="0" indent="0">
              <a:buNone/>
            </a:pPr>
            <a:r>
              <a:rPr sz="700" dirty="0"/>
              <a:t>14) </a:t>
            </a:r>
            <a:r>
              <a:rPr sz="700" dirty="0" err="1"/>
              <a:t>Weakfoot</a:t>
            </a:r>
            <a:r>
              <a:rPr sz="700" dirty="0"/>
              <a:t>: Rating out of five for the players non-dominate foot. Numeric data type.</a:t>
            </a:r>
          </a:p>
          <a:p>
            <a:pPr marL="0" lvl="0" indent="0">
              <a:buNone/>
            </a:pPr>
            <a:r>
              <a:rPr sz="700" dirty="0"/>
              <a:t>15) Skills: Rating out of five for the players skill and dribbling moves they can perform. Numeric data type.</a:t>
            </a:r>
          </a:p>
          <a:p>
            <a:pPr marL="0" lvl="0" indent="0">
              <a:buNone/>
            </a:pPr>
            <a:r>
              <a:rPr sz="700" dirty="0"/>
              <a:t>16) Attacking Work Rate: Players work rate on offense. 3 level factor variable, either high, med, or low.</a:t>
            </a:r>
          </a:p>
          <a:p>
            <a:pPr marL="0" lvl="0" indent="0">
              <a:buNone/>
            </a:pPr>
            <a:r>
              <a:rPr sz="700" dirty="0"/>
              <a:t>17) Defensive Work Rate: Players work rate on defense. 3 level factor variable, either high, med, or low</a:t>
            </a:r>
          </a:p>
          <a:p>
            <a:pPr marL="0" lvl="0" indent="0">
              <a:buNone/>
            </a:pPr>
            <a:r>
              <a:rPr sz="700" dirty="0"/>
              <a:t>18) Pace: Measure of player speed as an integer between 1 and 99. Numeric data type.</a:t>
            </a:r>
          </a:p>
          <a:p>
            <a:pPr marL="0" lvl="0" indent="0">
              <a:buNone/>
            </a:pPr>
            <a:r>
              <a:rPr sz="700" dirty="0"/>
              <a:t>19) Dribbling: Measure of player dribbling ability as an integer between 1 and 99. Numeric data type.</a:t>
            </a:r>
          </a:p>
          <a:p>
            <a:pPr marL="0" lvl="0" indent="0">
              <a:buNone/>
            </a:pPr>
            <a:r>
              <a:rPr sz="700" dirty="0"/>
              <a:t>20) Shooting: Measure of player shooting ability as an integer between 1 and 99. Numeric data type.</a:t>
            </a:r>
          </a:p>
          <a:p>
            <a:pPr marL="0" lvl="0" indent="0">
              <a:buNone/>
            </a:pPr>
            <a:r>
              <a:rPr sz="700" dirty="0"/>
              <a:t>21) Defending: Dribbling: Measure of player defensive ability as an integer between 1 and 99. Numeric data type.</a:t>
            </a:r>
          </a:p>
          <a:p>
            <a:pPr marL="0" lvl="0" indent="0">
              <a:buNone/>
            </a:pPr>
            <a:r>
              <a:rPr sz="700" dirty="0"/>
              <a:t>22) Passing: Measure of player passing ability as an integer between 1 and 99. Numeric data type.</a:t>
            </a:r>
          </a:p>
          <a:p>
            <a:pPr marL="0" lvl="0" indent="0">
              <a:buNone/>
            </a:pPr>
            <a:r>
              <a:rPr sz="700" dirty="0"/>
              <a:t>23) Physical: Measure of player physical statute as an integer between 1 and 99. Numeric data type.</a:t>
            </a:r>
          </a:p>
          <a:p>
            <a:pPr marL="0" lvl="0" indent="0">
              <a:buNone/>
            </a:pPr>
            <a:r>
              <a:rPr sz="700" dirty="0"/>
              <a:t>24) </a:t>
            </a:r>
            <a:r>
              <a:rPr sz="700" dirty="0" err="1"/>
              <a:t>Cardtype</a:t>
            </a:r>
            <a:r>
              <a:rPr sz="700" dirty="0"/>
              <a:t>: Type of player card. Character data type.</a:t>
            </a:r>
          </a:p>
          <a:p>
            <a:pPr marL="0" lvl="0" indent="0">
              <a:buNone/>
            </a:pPr>
            <a:r>
              <a:rPr sz="700" dirty="0"/>
              <a:t>25) League Rank: Derived from the mean player rating in a given league with 1 representing the league with the highest mean player rating. Numeric data type.</a:t>
            </a:r>
          </a:p>
          <a:p>
            <a:pPr marL="0" lvl="0" indent="0">
              <a:buNone/>
            </a:pPr>
            <a:r>
              <a:rPr sz="700" dirty="0"/>
              <a:t>26) </a:t>
            </a:r>
            <a:r>
              <a:rPr sz="700" dirty="0" err="1"/>
              <a:t>cardtype</a:t>
            </a:r>
            <a:r>
              <a:rPr sz="700" dirty="0"/>
              <a:t> Rank: Derived from the mean player rating for a given </a:t>
            </a:r>
            <a:r>
              <a:rPr sz="700" dirty="0" err="1"/>
              <a:t>cardtype</a:t>
            </a:r>
            <a:r>
              <a:rPr sz="700" dirty="0"/>
              <a:t> with 1 representing the </a:t>
            </a:r>
            <a:r>
              <a:rPr sz="700" dirty="0" err="1"/>
              <a:t>cardtype</a:t>
            </a:r>
            <a:r>
              <a:rPr sz="700" dirty="0"/>
              <a:t> with the highest mean player rating. Numeric</a:t>
            </a:r>
            <a:r>
              <a:rPr lang="en-US" sz="700" dirty="0"/>
              <a:t> data type.</a:t>
            </a:r>
            <a:endParaRPr sz="7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Cleaned Observation</a:t>
            </a:r>
          </a:p>
        </p:txBody>
      </p:sp>
      <p:sp>
        <p:nvSpPr>
          <p:cNvPr id="3" name="Content Placeholder 2"/>
          <p:cNvSpPr>
            <a:spLocks noGrp="1"/>
          </p:cNvSpPr>
          <p:nvPr>
            <p:ph idx="1"/>
          </p:nvPr>
        </p:nvSpPr>
        <p:spPr>
          <a:xfrm>
            <a:off x="457200" y="1200151"/>
            <a:ext cx="8229600" cy="3500542"/>
          </a:xfrm>
        </p:spPr>
        <p:txBody>
          <a:bodyPr>
            <a:normAutofit fontScale="32500" lnSpcReduction="20000"/>
          </a:bodyPr>
          <a:lstStyle/>
          <a:p>
            <a:pPr lvl="0" indent="0">
              <a:buNone/>
            </a:pPr>
            <a:r>
              <a:rPr dirty="0">
                <a:latin typeface="Courier"/>
              </a:rPr>
              <a:t>                1                         
player          "Edson </a:t>
            </a:r>
            <a:r>
              <a:rPr dirty="0" err="1">
                <a:latin typeface="Courier"/>
              </a:rPr>
              <a:t>Arantes</a:t>
            </a:r>
            <a:r>
              <a:rPr dirty="0">
                <a:latin typeface="Courier"/>
              </a:rPr>
              <a:t> Nascimento"
</a:t>
            </a:r>
            <a:r>
              <a:rPr dirty="0" err="1">
                <a:latin typeface="Courier"/>
              </a:rPr>
              <a:t>playername</a:t>
            </a:r>
            <a:r>
              <a:rPr dirty="0">
                <a:latin typeface="Courier"/>
              </a:rPr>
              <a:t>      "Pelé"                    
value           "2880000"                 
attribute       "Explosive"               
position        "LW"                      
age             "83"                      
rating          "99"                      
club            "FUT ICONS"               
league          "Icons"                   
nation          "Brazil"                  
</a:t>
            </a:r>
            <a:r>
              <a:rPr dirty="0" err="1">
                <a:latin typeface="Courier"/>
              </a:rPr>
              <a:t>heightcm</a:t>
            </a:r>
            <a:r>
              <a:rPr dirty="0">
                <a:latin typeface="Courier"/>
              </a:rPr>
              <a:t>        "173"                     
</a:t>
            </a:r>
            <a:r>
              <a:rPr dirty="0" err="1">
                <a:latin typeface="Courier"/>
              </a:rPr>
              <a:t>weightkg</a:t>
            </a:r>
            <a:r>
              <a:rPr dirty="0">
                <a:latin typeface="Courier"/>
              </a:rPr>
              <a:t>        "70"                      
foot            "Right"                   
</a:t>
            </a:r>
            <a:r>
              <a:rPr dirty="0" err="1">
                <a:latin typeface="Courier"/>
              </a:rPr>
              <a:t>weakfoot</a:t>
            </a:r>
            <a:r>
              <a:rPr dirty="0">
                <a:latin typeface="Courier"/>
              </a:rPr>
              <a:t>        "5"                       
skills          "5"                       
</a:t>
            </a:r>
            <a:r>
              <a:rPr dirty="0" err="1">
                <a:latin typeface="Courier"/>
              </a:rPr>
              <a:t>attackworkrate</a:t>
            </a:r>
            <a:r>
              <a:rPr dirty="0">
                <a:latin typeface="Courier"/>
              </a:rPr>
              <a:t>  "High"                    
</a:t>
            </a:r>
            <a:r>
              <a:rPr dirty="0" err="1">
                <a:latin typeface="Courier"/>
              </a:rPr>
              <a:t>defenseworkrate</a:t>
            </a:r>
            <a:r>
              <a:rPr dirty="0">
                <a:latin typeface="Courier"/>
              </a:rPr>
              <a:t> "Med"                     
pace            "96"                      
dribbling       "99"                      
shooting        "97"                      
defending       "61"                      
passing         "94"                      
physical        "78"                      
</a:t>
            </a:r>
            <a:r>
              <a:rPr dirty="0" err="1">
                <a:latin typeface="Courier"/>
              </a:rPr>
              <a:t>cardtype</a:t>
            </a:r>
            <a:r>
              <a:rPr dirty="0">
                <a:latin typeface="Courier"/>
              </a:rPr>
              <a:t>        "Shapeshifters ICON"      
</a:t>
            </a:r>
            <a:r>
              <a:rPr dirty="0" err="1">
                <a:latin typeface="Courier"/>
              </a:rPr>
              <a:t>league_rank</a:t>
            </a:r>
            <a:r>
              <a:rPr dirty="0">
                <a:latin typeface="Courier"/>
              </a:rPr>
              <a:t>     "20"                      
</a:t>
            </a:r>
            <a:r>
              <a:rPr dirty="0" err="1">
                <a:latin typeface="Courier"/>
              </a:rPr>
              <a:t>cardtype_rank</a:t>
            </a:r>
            <a:r>
              <a:rPr dirty="0">
                <a:latin typeface="Courier"/>
              </a:rPr>
              <a:t>   "15"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Models</a:t>
            </a:r>
          </a:p>
        </p:txBody>
      </p:sp>
      <p:sp>
        <p:nvSpPr>
          <p:cNvPr id="3" name="Content Placeholder 2"/>
          <p:cNvSpPr>
            <a:spLocks noGrp="1"/>
          </p:cNvSpPr>
          <p:nvPr>
            <p:ph idx="1"/>
          </p:nvPr>
        </p:nvSpPr>
        <p:spPr>
          <a:xfrm>
            <a:off x="457200" y="1200151"/>
            <a:ext cx="8229600" cy="2393102"/>
          </a:xfrm>
        </p:spPr>
        <p:txBody>
          <a:bodyPr/>
          <a:lstStyle/>
          <a:p>
            <a:pPr lvl="0"/>
            <a:r>
              <a:rPr sz="1200" dirty="0"/>
              <a:t>For all models developed a subset of the tidy data frame was created containing only numeric data. This resulted in a total of 15 observations: value, age, rating, height, weight, </a:t>
            </a:r>
            <a:r>
              <a:rPr sz="1200" dirty="0" err="1"/>
              <a:t>weakfoot</a:t>
            </a:r>
            <a:r>
              <a:rPr sz="1200" dirty="0"/>
              <a:t>, skills, pace, dribbling, shooting, defending, passing, physical, </a:t>
            </a:r>
            <a:r>
              <a:rPr sz="1200" dirty="0" err="1"/>
              <a:t>league_rank</a:t>
            </a:r>
            <a:r>
              <a:rPr sz="1200" dirty="0"/>
              <a:t>, and </a:t>
            </a:r>
            <a:r>
              <a:rPr sz="1200" dirty="0" err="1"/>
              <a:t>cardtype_rank</a:t>
            </a:r>
            <a:r>
              <a:rPr sz="1200" dirty="0"/>
              <a:t>.</a:t>
            </a:r>
          </a:p>
          <a:p>
            <a:pPr lvl="0"/>
            <a:r>
              <a:rPr sz="1200" dirty="0"/>
              <a:t>Models built include Best Subset Selection linear regression, LASSO Regression, and Principal Component Analysis</a:t>
            </a:r>
          </a:p>
          <a:p>
            <a:pPr lvl="1" indent="0">
              <a:buNone/>
            </a:pPr>
            <a:r>
              <a:rPr dirty="0">
                <a:solidFill>
                  <a:srgbClr val="003B4F"/>
                </a:solidFill>
                <a:latin typeface="Courier"/>
              </a:rPr>
              <a:t>fifa_tidy2 &lt;- </a:t>
            </a:r>
            <a:r>
              <a:rPr dirty="0" err="1">
                <a:solidFill>
                  <a:srgbClr val="4758AB"/>
                </a:solidFill>
                <a:latin typeface="Courier"/>
              </a:rPr>
              <a:t>na.omit</a:t>
            </a:r>
            <a:r>
              <a:rPr dirty="0">
                <a:solidFill>
                  <a:srgbClr val="003B4F"/>
                </a:solidFill>
                <a:latin typeface="Courier"/>
              </a:rPr>
              <a:t>(</a:t>
            </a:r>
            <a:r>
              <a:rPr dirty="0" err="1">
                <a:solidFill>
                  <a:srgbClr val="003B4F"/>
                </a:solidFill>
                <a:latin typeface="Courier"/>
              </a:rPr>
              <a:t>fifa_tidy</a:t>
            </a:r>
            <a:r>
              <a:rPr dirty="0">
                <a:solidFill>
                  <a:srgbClr val="003B4F"/>
                </a:solidFill>
                <a:latin typeface="Courier"/>
              </a:rPr>
              <a:t>)</a:t>
            </a:r>
            <a:br>
              <a:rPr dirty="0"/>
            </a:br>
            <a:r>
              <a:rPr dirty="0" err="1">
                <a:solidFill>
                  <a:srgbClr val="003B4F"/>
                </a:solidFill>
                <a:latin typeface="Courier"/>
              </a:rPr>
              <a:t>numeric_cols</a:t>
            </a:r>
            <a:r>
              <a:rPr dirty="0">
                <a:solidFill>
                  <a:srgbClr val="003B4F"/>
                </a:solidFill>
                <a:latin typeface="Courier"/>
              </a:rPr>
              <a:t> &lt;- </a:t>
            </a:r>
            <a:r>
              <a:rPr dirty="0" err="1">
                <a:solidFill>
                  <a:srgbClr val="4758AB"/>
                </a:solidFill>
                <a:latin typeface="Courier"/>
              </a:rPr>
              <a:t>sapply</a:t>
            </a:r>
            <a:r>
              <a:rPr dirty="0">
                <a:solidFill>
                  <a:srgbClr val="003B4F"/>
                </a:solidFill>
                <a:latin typeface="Courier"/>
              </a:rPr>
              <a:t>(fifa_tidy2, </a:t>
            </a:r>
            <a:r>
              <a:rPr dirty="0" err="1">
                <a:solidFill>
                  <a:srgbClr val="003B4F"/>
                </a:solidFill>
                <a:latin typeface="Courier"/>
              </a:rPr>
              <a:t>is.numeric</a:t>
            </a:r>
            <a:r>
              <a:rPr dirty="0">
                <a:solidFill>
                  <a:srgbClr val="003B4F"/>
                </a:solidFill>
                <a:latin typeface="Courier"/>
              </a:rPr>
              <a:t>)</a:t>
            </a:r>
            <a:br>
              <a:rPr dirty="0"/>
            </a:br>
            <a:r>
              <a:rPr dirty="0" err="1">
                <a:solidFill>
                  <a:srgbClr val="003B4F"/>
                </a:solidFill>
                <a:latin typeface="Courier"/>
              </a:rPr>
              <a:t>numeric_data</a:t>
            </a:r>
            <a:r>
              <a:rPr dirty="0">
                <a:solidFill>
                  <a:srgbClr val="003B4F"/>
                </a:solidFill>
                <a:latin typeface="Courier"/>
              </a:rPr>
              <a:t> &lt;- fifa_tidy2[, </a:t>
            </a:r>
            <a:r>
              <a:rPr dirty="0" err="1">
                <a:solidFill>
                  <a:srgbClr val="003B4F"/>
                </a:solidFill>
                <a:latin typeface="Courier"/>
              </a:rPr>
              <a:t>numeric_cols</a:t>
            </a:r>
            <a:r>
              <a:rPr dirty="0">
                <a:solidFill>
                  <a:srgbClr val="003B4F"/>
                </a:solidFill>
                <a:latin typeface="Courier"/>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Libraries Used</a:t>
            </a:r>
          </a:p>
        </p:txBody>
      </p:sp>
      <p:sp>
        <p:nvSpPr>
          <p:cNvPr id="3" name="Content Placeholder 2"/>
          <p:cNvSpPr>
            <a:spLocks noGrp="1"/>
          </p:cNvSpPr>
          <p:nvPr>
            <p:ph idx="1"/>
          </p:nvPr>
        </p:nvSpPr>
        <p:spPr>
          <a:xfrm>
            <a:off x="457200" y="1200151"/>
            <a:ext cx="7911253" cy="2017182"/>
          </a:xfrm>
        </p:spPr>
        <p:txBody>
          <a:bodyPr>
            <a:normAutofit fontScale="70000" lnSpcReduction="20000"/>
          </a:bodyPr>
          <a:lstStyle/>
          <a:p>
            <a:pPr lvl="0" indent="0">
              <a:buNone/>
            </a:pPr>
            <a:r>
              <a:rPr dirty="0">
                <a:solidFill>
                  <a:srgbClr val="4758AB"/>
                </a:solidFill>
                <a:latin typeface="Courier"/>
              </a:rPr>
              <a:t>library</a:t>
            </a:r>
            <a:r>
              <a:rPr dirty="0">
                <a:solidFill>
                  <a:srgbClr val="003B4F"/>
                </a:solidFill>
                <a:latin typeface="Courier"/>
              </a:rPr>
              <a:t>(</a:t>
            </a:r>
            <a:r>
              <a:rPr dirty="0" err="1">
                <a:solidFill>
                  <a:srgbClr val="003B4F"/>
                </a:solidFill>
                <a:latin typeface="Courier"/>
              </a:rPr>
              <a:t>rvest</a:t>
            </a:r>
            <a:r>
              <a:rPr dirty="0">
                <a:solidFill>
                  <a:srgbClr val="003B4F"/>
                </a:solidFill>
                <a:latin typeface="Courier"/>
              </a:rPr>
              <a:t>) </a:t>
            </a:r>
            <a:r>
              <a:rPr dirty="0">
                <a:solidFill>
                  <a:srgbClr val="5E5E5E"/>
                </a:solidFill>
                <a:latin typeface="Courier"/>
              </a:rPr>
              <a:t># used for scraping data</a:t>
            </a:r>
            <a:br>
              <a:rPr dirty="0"/>
            </a:br>
            <a:r>
              <a:rPr dirty="0">
                <a:solidFill>
                  <a:srgbClr val="4758AB"/>
                </a:solidFill>
                <a:latin typeface="Courier"/>
              </a:rPr>
              <a:t>library</a:t>
            </a:r>
            <a:r>
              <a:rPr dirty="0">
                <a:solidFill>
                  <a:srgbClr val="003B4F"/>
                </a:solidFill>
                <a:latin typeface="Courier"/>
              </a:rPr>
              <a:t>(</a:t>
            </a:r>
            <a:r>
              <a:rPr dirty="0" err="1">
                <a:solidFill>
                  <a:srgbClr val="003B4F"/>
                </a:solidFill>
                <a:latin typeface="Courier"/>
              </a:rPr>
              <a:t>dplyr</a:t>
            </a:r>
            <a:r>
              <a:rPr dirty="0">
                <a:solidFill>
                  <a:srgbClr val="003B4F"/>
                </a:solidFill>
                <a:latin typeface="Courier"/>
              </a:rPr>
              <a:t>) </a:t>
            </a:r>
            <a:r>
              <a:rPr dirty="0">
                <a:solidFill>
                  <a:srgbClr val="5E5E5E"/>
                </a:solidFill>
                <a:latin typeface="Courier"/>
              </a:rPr>
              <a:t># used for piping, mutate, filter</a:t>
            </a:r>
            <a:br>
              <a:rPr dirty="0"/>
            </a:br>
            <a:r>
              <a:rPr dirty="0">
                <a:solidFill>
                  <a:srgbClr val="4758AB"/>
                </a:solidFill>
                <a:latin typeface="Courier"/>
              </a:rPr>
              <a:t>library</a:t>
            </a:r>
            <a:r>
              <a:rPr dirty="0">
                <a:solidFill>
                  <a:srgbClr val="003B4F"/>
                </a:solidFill>
                <a:latin typeface="Courier"/>
              </a:rPr>
              <a:t>(</a:t>
            </a:r>
            <a:r>
              <a:rPr dirty="0" err="1">
                <a:solidFill>
                  <a:srgbClr val="003B4F"/>
                </a:solidFill>
                <a:latin typeface="Courier"/>
              </a:rPr>
              <a:t>tidyverse</a:t>
            </a:r>
            <a:r>
              <a:rPr dirty="0">
                <a:solidFill>
                  <a:srgbClr val="003B4F"/>
                </a:solidFill>
                <a:latin typeface="Courier"/>
              </a:rPr>
              <a:t>) </a:t>
            </a:r>
            <a:r>
              <a:rPr dirty="0">
                <a:solidFill>
                  <a:srgbClr val="5E5E5E"/>
                </a:solidFill>
                <a:latin typeface="Courier"/>
              </a:rPr>
              <a:t># used for data cleaning</a:t>
            </a:r>
            <a:br>
              <a:rPr dirty="0"/>
            </a:br>
            <a:r>
              <a:rPr dirty="0">
                <a:solidFill>
                  <a:srgbClr val="4758AB"/>
                </a:solidFill>
                <a:latin typeface="Courier"/>
              </a:rPr>
              <a:t>library</a:t>
            </a:r>
            <a:r>
              <a:rPr dirty="0">
                <a:solidFill>
                  <a:srgbClr val="003B4F"/>
                </a:solidFill>
                <a:latin typeface="Courier"/>
              </a:rPr>
              <a:t>(</a:t>
            </a:r>
            <a:r>
              <a:rPr dirty="0" err="1">
                <a:solidFill>
                  <a:srgbClr val="003B4F"/>
                </a:solidFill>
                <a:latin typeface="Courier"/>
              </a:rPr>
              <a:t>tidyr</a:t>
            </a:r>
            <a:r>
              <a:rPr dirty="0">
                <a:solidFill>
                  <a:srgbClr val="003B4F"/>
                </a:solidFill>
                <a:latin typeface="Courier"/>
              </a:rPr>
              <a:t>) </a:t>
            </a:r>
            <a:r>
              <a:rPr dirty="0">
                <a:solidFill>
                  <a:srgbClr val="5E5E5E"/>
                </a:solidFill>
                <a:latin typeface="Courier"/>
              </a:rPr>
              <a:t># used for the separate command </a:t>
            </a:r>
            <a:br>
              <a:rPr dirty="0"/>
            </a:br>
            <a:r>
              <a:rPr dirty="0">
                <a:solidFill>
                  <a:srgbClr val="4758AB"/>
                </a:solidFill>
                <a:latin typeface="Courier"/>
              </a:rPr>
              <a:t>library</a:t>
            </a:r>
            <a:r>
              <a:rPr dirty="0">
                <a:solidFill>
                  <a:srgbClr val="003B4F"/>
                </a:solidFill>
                <a:latin typeface="Courier"/>
              </a:rPr>
              <a:t>(leaps) </a:t>
            </a:r>
            <a:r>
              <a:rPr dirty="0">
                <a:solidFill>
                  <a:srgbClr val="5E5E5E"/>
                </a:solidFill>
                <a:latin typeface="Courier"/>
              </a:rPr>
              <a:t># used for subset selection</a:t>
            </a:r>
            <a:br>
              <a:rPr dirty="0"/>
            </a:br>
            <a:r>
              <a:rPr dirty="0">
                <a:solidFill>
                  <a:srgbClr val="4758AB"/>
                </a:solidFill>
                <a:latin typeface="Courier"/>
              </a:rPr>
              <a:t>library</a:t>
            </a:r>
            <a:r>
              <a:rPr dirty="0">
                <a:solidFill>
                  <a:srgbClr val="003B4F"/>
                </a:solidFill>
                <a:latin typeface="Courier"/>
              </a:rPr>
              <a:t>(</a:t>
            </a:r>
            <a:r>
              <a:rPr dirty="0" err="1">
                <a:solidFill>
                  <a:srgbClr val="003B4F"/>
                </a:solidFill>
                <a:latin typeface="Courier"/>
              </a:rPr>
              <a:t>glmnet</a:t>
            </a:r>
            <a:r>
              <a:rPr dirty="0">
                <a:solidFill>
                  <a:srgbClr val="003B4F"/>
                </a:solidFill>
                <a:latin typeface="Courier"/>
              </a:rPr>
              <a:t>) </a:t>
            </a:r>
            <a:r>
              <a:rPr dirty="0">
                <a:solidFill>
                  <a:srgbClr val="5E5E5E"/>
                </a:solidFill>
                <a:latin typeface="Courier"/>
              </a:rPr>
              <a:t># used for shrinkage methods </a:t>
            </a:r>
            <a:br>
              <a:rPr dirty="0"/>
            </a:br>
            <a:r>
              <a:rPr dirty="0">
                <a:solidFill>
                  <a:srgbClr val="4758AB"/>
                </a:solidFill>
                <a:latin typeface="Courier"/>
              </a:rPr>
              <a:t>library</a:t>
            </a:r>
            <a:r>
              <a:rPr dirty="0">
                <a:solidFill>
                  <a:srgbClr val="003B4F"/>
                </a:solidFill>
                <a:latin typeface="Courier"/>
              </a:rPr>
              <a:t>(</a:t>
            </a:r>
            <a:r>
              <a:rPr dirty="0" err="1">
                <a:solidFill>
                  <a:srgbClr val="003B4F"/>
                </a:solidFill>
                <a:latin typeface="Courier"/>
              </a:rPr>
              <a:t>factoextra</a:t>
            </a:r>
            <a:r>
              <a:rPr dirty="0">
                <a:solidFill>
                  <a:srgbClr val="003B4F"/>
                </a:solidFill>
                <a:latin typeface="Courier"/>
              </a:rPr>
              <a:t>) </a:t>
            </a:r>
            <a:r>
              <a:rPr dirty="0">
                <a:solidFill>
                  <a:srgbClr val="5E5E5E"/>
                </a:solidFill>
                <a:latin typeface="Courier"/>
              </a:rPr>
              <a:t># used for PCA visualizations</a:t>
            </a:r>
            <a:br>
              <a:rPr dirty="0"/>
            </a:br>
            <a:r>
              <a:rPr dirty="0">
                <a:solidFill>
                  <a:srgbClr val="4758AB"/>
                </a:solidFill>
                <a:latin typeface="Courier"/>
              </a:rPr>
              <a:t>library</a:t>
            </a:r>
            <a:r>
              <a:rPr dirty="0">
                <a:solidFill>
                  <a:srgbClr val="003B4F"/>
                </a:solidFill>
                <a:latin typeface="Courier"/>
              </a:rPr>
              <a:t>(</a:t>
            </a:r>
            <a:r>
              <a:rPr dirty="0" err="1">
                <a:solidFill>
                  <a:srgbClr val="003B4F"/>
                </a:solidFill>
                <a:latin typeface="Courier"/>
              </a:rPr>
              <a:t>gridExtra</a:t>
            </a:r>
            <a:r>
              <a:rPr dirty="0">
                <a:solidFill>
                  <a:srgbClr val="003B4F"/>
                </a:solidFill>
                <a:latin typeface="Courier"/>
              </a:rPr>
              <a:t>) </a:t>
            </a:r>
            <a:r>
              <a:rPr dirty="0">
                <a:solidFill>
                  <a:srgbClr val="5E5E5E"/>
                </a:solidFill>
                <a:latin typeface="Courier"/>
              </a:rPr>
              <a:t># used for arranging visualizations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Subset Selection</a:t>
            </a:r>
          </a:p>
        </p:txBody>
      </p:sp>
      <p:sp>
        <p:nvSpPr>
          <p:cNvPr id="3" name="Content Placeholder 2"/>
          <p:cNvSpPr>
            <a:spLocks noGrp="1"/>
          </p:cNvSpPr>
          <p:nvPr>
            <p:ph idx="1"/>
          </p:nvPr>
        </p:nvSpPr>
        <p:spPr/>
        <p:txBody>
          <a:bodyPr/>
          <a:lstStyle/>
          <a:p>
            <a:pPr lvl="0"/>
            <a:r>
              <a:t>leaps library in R</a:t>
            </a:r>
          </a:p>
          <a:p>
            <a:pPr lvl="0"/>
            <a:r>
              <a:t>Best subset selection builds linear models with every possible variable combination from the imputed data frame resulting in </a:t>
            </a:r>
            <a14:m xmlns:a14="http://schemas.microsoft.com/office/drawing/2010/main">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2</m:t>
                    </m:r>
                  </m:e>
                  <m:sup>
                    <m:r>
                      <a:rPr>
                        <a:latin typeface="Cambria Math" panose="02040503050406030204" pitchFamily="18" charset="0"/>
                      </a:rPr>
                      <m:t>𝑛</m:t>
                    </m:r>
                  </m:sup>
                </m:sSup>
              </m:oMath>
            </a14:m>
            <a:r>
              <a:t> possible models where </a:t>
            </a:r>
            <a14:m xmlns:a14="http://schemas.microsoft.com/office/drawing/2010/main">
              <m:oMath xmlns:m="http://schemas.openxmlformats.org/officeDocument/2006/math">
                <m:r>
                  <a:rPr>
                    <a:latin typeface="Cambria Math" panose="02040503050406030204" pitchFamily="18" charset="0"/>
                  </a:rPr>
                  <m:t>𝑛</m:t>
                </m:r>
              </m:oMath>
            </a14:m>
            <a:r>
              <a:t> represents the number of variables in the data frame.</a:t>
            </a:r>
          </a:p>
          <a:p>
            <a:pPr lvl="0"/>
            <a:r>
              <a:t>Adjusted R squared used for model selection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Subset Selection</a:t>
            </a:r>
          </a:p>
        </p:txBody>
      </p:sp>
      <p:sp>
        <p:nvSpPr>
          <p:cNvPr id="3" name="Content Placeholder 2"/>
          <p:cNvSpPr>
            <a:spLocks noGrp="1"/>
          </p:cNvSpPr>
          <p:nvPr>
            <p:ph idx="1"/>
          </p:nvPr>
        </p:nvSpPr>
        <p:spPr>
          <a:xfrm>
            <a:off x="457200" y="914400"/>
            <a:ext cx="8229600" cy="487680"/>
          </a:xfrm>
        </p:spPr>
        <p:txBody>
          <a:bodyPr>
            <a:normAutofit fontScale="25000" lnSpcReduction="20000"/>
          </a:bodyPr>
          <a:lstStyle/>
          <a:p>
            <a:pPr lvl="0" indent="0">
              <a:buNone/>
            </a:pPr>
            <a:r>
              <a:rPr dirty="0">
                <a:latin typeface="Courier"/>
              </a:rPr>
              <a:t>Subset selection object
Call: </a:t>
            </a:r>
            <a:r>
              <a:rPr dirty="0" err="1">
                <a:latin typeface="Courier"/>
              </a:rPr>
              <a:t>regsubsets.formula</a:t>
            </a:r>
            <a:r>
              <a:rPr dirty="0">
                <a:latin typeface="Courier"/>
              </a:rPr>
              <a:t>(rating ~ ., data = </a:t>
            </a:r>
            <a:r>
              <a:rPr dirty="0" err="1">
                <a:latin typeface="Courier"/>
              </a:rPr>
              <a:t>numeric_data</a:t>
            </a:r>
            <a:r>
              <a:rPr dirty="0">
                <a:latin typeface="Courier"/>
              </a:rPr>
              <a:t>)
14 Variables  (and intercept)
              Forced in Forced out
value             FALSE      </a:t>
            </a:r>
            <a:r>
              <a:rPr dirty="0" err="1">
                <a:latin typeface="Courier"/>
              </a:rPr>
              <a:t>FALSE</a:t>
            </a:r>
            <a:r>
              <a:rPr dirty="0">
                <a:latin typeface="Courier"/>
              </a:rPr>
              <a:t>
age               FALSE      </a:t>
            </a:r>
            <a:r>
              <a:rPr dirty="0" err="1">
                <a:latin typeface="Courier"/>
              </a:rPr>
              <a:t>FALSE</a:t>
            </a:r>
            <a:r>
              <a:rPr dirty="0">
                <a:latin typeface="Courier"/>
              </a:rPr>
              <a:t>
</a:t>
            </a:r>
            <a:r>
              <a:rPr dirty="0" err="1">
                <a:latin typeface="Courier"/>
              </a:rPr>
              <a:t>heightcm</a:t>
            </a:r>
            <a:r>
              <a:rPr dirty="0">
                <a:latin typeface="Courier"/>
              </a:rPr>
              <a:t>          FALSE      </a:t>
            </a:r>
            <a:r>
              <a:rPr dirty="0" err="1">
                <a:latin typeface="Courier"/>
              </a:rPr>
              <a:t>FALSE</a:t>
            </a:r>
            <a:r>
              <a:rPr dirty="0">
                <a:latin typeface="Courier"/>
              </a:rPr>
              <a:t>
</a:t>
            </a:r>
            <a:r>
              <a:rPr dirty="0" err="1">
                <a:latin typeface="Courier"/>
              </a:rPr>
              <a:t>weightkg</a:t>
            </a:r>
            <a:r>
              <a:rPr dirty="0">
                <a:latin typeface="Courier"/>
              </a:rPr>
              <a:t>          FALSE      </a:t>
            </a:r>
            <a:r>
              <a:rPr dirty="0" err="1">
                <a:latin typeface="Courier"/>
              </a:rPr>
              <a:t>FALSE</a:t>
            </a:r>
            <a:r>
              <a:rPr dirty="0">
                <a:latin typeface="Courier"/>
              </a:rPr>
              <a:t>
</a:t>
            </a:r>
            <a:r>
              <a:rPr dirty="0" err="1">
                <a:latin typeface="Courier"/>
              </a:rPr>
              <a:t>weakfoot</a:t>
            </a:r>
            <a:r>
              <a:rPr dirty="0">
                <a:latin typeface="Courier"/>
              </a:rPr>
              <a:t>          FALSE      </a:t>
            </a:r>
            <a:r>
              <a:rPr dirty="0" err="1">
                <a:latin typeface="Courier"/>
              </a:rPr>
              <a:t>FALSE</a:t>
            </a:r>
            <a:r>
              <a:rPr dirty="0">
                <a:latin typeface="Courier"/>
              </a:rPr>
              <a:t>
skills            FALSE      </a:t>
            </a:r>
            <a:r>
              <a:rPr dirty="0" err="1">
                <a:latin typeface="Courier"/>
              </a:rPr>
              <a:t>FALSE</a:t>
            </a:r>
            <a:r>
              <a:rPr dirty="0">
                <a:latin typeface="Courier"/>
              </a:rPr>
              <a:t>
pace              FALSE      </a:t>
            </a:r>
            <a:r>
              <a:rPr dirty="0" err="1">
                <a:latin typeface="Courier"/>
              </a:rPr>
              <a:t>FALSE</a:t>
            </a:r>
            <a:r>
              <a:rPr dirty="0">
                <a:latin typeface="Courier"/>
              </a:rPr>
              <a:t>
dribbling         FALSE      </a:t>
            </a:r>
            <a:r>
              <a:rPr dirty="0" err="1">
                <a:latin typeface="Courier"/>
              </a:rPr>
              <a:t>FALSE</a:t>
            </a:r>
            <a:r>
              <a:rPr dirty="0">
                <a:latin typeface="Courier"/>
              </a:rPr>
              <a:t>
shooting          FALSE      </a:t>
            </a:r>
            <a:r>
              <a:rPr dirty="0" err="1">
                <a:latin typeface="Courier"/>
              </a:rPr>
              <a:t>FALSE</a:t>
            </a:r>
            <a:r>
              <a:rPr dirty="0">
                <a:latin typeface="Courier"/>
              </a:rPr>
              <a:t>
defending         FALSE      </a:t>
            </a:r>
            <a:r>
              <a:rPr dirty="0" err="1">
                <a:latin typeface="Courier"/>
              </a:rPr>
              <a:t>FALSE</a:t>
            </a:r>
            <a:r>
              <a:rPr dirty="0">
                <a:latin typeface="Courier"/>
              </a:rPr>
              <a:t>
passing           FALSE      </a:t>
            </a:r>
            <a:r>
              <a:rPr dirty="0" err="1">
                <a:latin typeface="Courier"/>
              </a:rPr>
              <a:t>FALSE</a:t>
            </a:r>
            <a:r>
              <a:rPr dirty="0">
                <a:latin typeface="Courier"/>
              </a:rPr>
              <a:t>
physical          FALSE      </a:t>
            </a:r>
            <a:r>
              <a:rPr dirty="0" err="1">
                <a:latin typeface="Courier"/>
              </a:rPr>
              <a:t>FALSE</a:t>
            </a:r>
            <a:r>
              <a:rPr dirty="0">
                <a:latin typeface="Courier"/>
              </a:rPr>
              <a:t>
</a:t>
            </a:r>
            <a:r>
              <a:rPr dirty="0" err="1">
                <a:latin typeface="Courier"/>
              </a:rPr>
              <a:t>league_rank</a:t>
            </a:r>
            <a:r>
              <a:rPr dirty="0">
                <a:latin typeface="Courier"/>
              </a:rPr>
              <a:t>       FALSE      </a:t>
            </a:r>
            <a:r>
              <a:rPr dirty="0" err="1">
                <a:latin typeface="Courier"/>
              </a:rPr>
              <a:t>FALSE</a:t>
            </a:r>
            <a:r>
              <a:rPr dirty="0">
                <a:latin typeface="Courier"/>
              </a:rPr>
              <a:t>
</a:t>
            </a:r>
            <a:r>
              <a:rPr dirty="0" err="1">
                <a:latin typeface="Courier"/>
              </a:rPr>
              <a:t>cardtype_rank</a:t>
            </a:r>
            <a:r>
              <a:rPr dirty="0">
                <a:latin typeface="Courier"/>
              </a:rPr>
              <a:t>     FALSE      </a:t>
            </a:r>
            <a:r>
              <a:rPr dirty="0" err="1">
                <a:latin typeface="Courier"/>
              </a:rPr>
              <a:t>FALSE</a:t>
            </a:r>
            <a:r>
              <a:rPr dirty="0">
                <a:latin typeface="Courier"/>
              </a:rPr>
              <a:t>
1 subsets of each size up to 8
Selection Algorithm: exhaustive
         value age </a:t>
            </a:r>
            <a:r>
              <a:rPr dirty="0" err="1">
                <a:latin typeface="Courier"/>
              </a:rPr>
              <a:t>heightcm</a:t>
            </a:r>
            <a:r>
              <a:rPr dirty="0">
                <a:latin typeface="Courier"/>
              </a:rPr>
              <a:t> </a:t>
            </a:r>
            <a:r>
              <a:rPr dirty="0" err="1">
                <a:latin typeface="Courier"/>
              </a:rPr>
              <a:t>weightkg</a:t>
            </a:r>
            <a:r>
              <a:rPr dirty="0">
                <a:latin typeface="Courier"/>
              </a:rPr>
              <a:t> </a:t>
            </a:r>
            <a:r>
              <a:rPr dirty="0" err="1">
                <a:latin typeface="Courier"/>
              </a:rPr>
              <a:t>weakfoot</a:t>
            </a:r>
            <a:r>
              <a:rPr dirty="0">
                <a:latin typeface="Courier"/>
              </a:rPr>
              <a:t> skills pace dribbling shooting
1  ( 1 ) " "   " " " "      " "      " "      " "    " "  " "       " "     
2  ( 1 ) " "   " " " "      " "      "*"      " "    " "  " "       " "     
3  ( 1 ) "*"   " " " "      " "      "*"      " "    " "  " "       " "     
4  ( 1 ) "*"   " " " "      " "      "*"      " "    " "  "*"       " "     
5  ( 1 ) "*"   " " " "      " "      "*"      " "    " "  "*"       " "     
6  ( 1 ) "*"   "*" " "      " "      "*"      " "    " "  "*"       " "     
7  ( 1 ) "*"   "*" " "      " "      "*"      " "    " "  "*"       " "     
8  ( 1 ) "*"   "*" " "      " "      "*"      " "    " "  "*"       " "     
         defending passing physical </a:t>
            </a:r>
            <a:r>
              <a:rPr dirty="0" err="1">
                <a:latin typeface="Courier"/>
              </a:rPr>
              <a:t>league_rank</a:t>
            </a:r>
            <a:r>
              <a:rPr dirty="0">
                <a:latin typeface="Courier"/>
              </a:rPr>
              <a:t> </a:t>
            </a:r>
            <a:r>
              <a:rPr dirty="0" err="1">
                <a:latin typeface="Courier"/>
              </a:rPr>
              <a:t>cardtype_rank</a:t>
            </a:r>
            <a:r>
              <a:rPr dirty="0">
                <a:latin typeface="Courier"/>
              </a:rPr>
              <a:t>
1  ( 1 ) " "       " "     " "      " "         "*"          
2  ( 1 ) " "       " "     " "      " "         "*"          
3  ( 1 ) " "       " "     " "      " "         "*"          
4  ( 1 ) " "       " "     " "      " "         "*"          
5  ( 1 ) " "       " "     "*"      " "         "*"          
6  ( 1 ) " "       " "     "*"      " "         "*"          
7  ( 1 ) " "       " "     "*"      "*"         "*"          
8  ( 1 ) "*"       " "     "*"      "*"         "*"          </a:t>
            </a:r>
          </a:p>
          <a:p>
            <a:pPr lvl="0" indent="0">
              <a:buNone/>
            </a:pPr>
            <a:r>
              <a:rPr dirty="0">
                <a:latin typeface="Courier"/>
              </a:rPr>
              <a:t>[1] 8</a:t>
            </a:r>
          </a:p>
          <a:p>
            <a:pPr lvl="0" indent="0">
              <a:buNone/>
            </a:pPr>
            <a:r>
              <a:rPr dirty="0">
                <a:latin typeface="Courier"/>
              </a:rPr>
              <a:t>[1] 0.6754143</a:t>
            </a:r>
          </a:p>
          <a:p>
            <a:pPr lvl="0" indent="0">
              <a:buNone/>
            </a:pPr>
            <a:r>
              <a:rPr dirty="0">
                <a:latin typeface="Courier"/>
              </a:rPr>
              <a:t>  (Intercept)         value           age      </a:t>
            </a:r>
            <a:r>
              <a:rPr dirty="0" err="1">
                <a:latin typeface="Courier"/>
              </a:rPr>
              <a:t>weakfoot</a:t>
            </a:r>
            <a:r>
              <a:rPr dirty="0">
                <a:latin typeface="Courier"/>
              </a:rPr>
              <a:t>     dribbling 
 7.805672e+01  6.766768e-07  3.452439e-02  5.925446e-01  9.148227e-02 
    defending      physical   </a:t>
            </a:r>
            <a:r>
              <a:rPr dirty="0" err="1">
                <a:latin typeface="Courier"/>
              </a:rPr>
              <a:t>league_rank</a:t>
            </a:r>
            <a:r>
              <a:rPr dirty="0">
                <a:latin typeface="Courier"/>
              </a:rPr>
              <a:t> </a:t>
            </a:r>
            <a:r>
              <a:rPr dirty="0" err="1">
                <a:latin typeface="Courier"/>
              </a:rPr>
              <a:t>cardtype_rank</a:t>
            </a:r>
            <a:r>
              <a:rPr dirty="0">
                <a:latin typeface="Courier"/>
              </a:rPr>
              <a:t> 
 8.422565e-03  5.244909e-02 -2.956854e-02 -5.336696e-02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Shrinkage Methods</a:t>
            </a:r>
          </a:p>
        </p:txBody>
      </p:sp>
      <p:sp>
        <p:nvSpPr>
          <p:cNvPr id="3" name="Content Placeholder 2"/>
          <p:cNvSpPr>
            <a:spLocks noGrp="1"/>
          </p:cNvSpPr>
          <p:nvPr>
            <p:ph idx="1"/>
          </p:nvPr>
        </p:nvSpPr>
        <p:spPr/>
        <p:txBody>
          <a:bodyPr>
            <a:normAutofit fontScale="92500" lnSpcReduction="20000"/>
          </a:bodyPr>
          <a:lstStyle/>
          <a:p>
            <a:pPr lvl="0"/>
            <a:r>
              <a:rPr dirty="0" err="1"/>
              <a:t>glmnet</a:t>
            </a:r>
            <a:r>
              <a:rPr dirty="0"/>
              <a:t> library in R</a:t>
            </a:r>
          </a:p>
          <a:p>
            <a:pPr lvl="0"/>
            <a:r>
              <a:rPr dirty="0"/>
              <a:t>Unlike subset selection algorithms such as best, which completely remove certain variables from the model, shrinkage methods keep all variables in the model but reduce the coefficients of less important explanatory variables towards zero. In the case of LASSO regression coefficients are able to be set equal to zero for variables in the model eliminating relationships between explanatory and dependent variables.</a:t>
            </a:r>
          </a:p>
          <a:p>
            <a:pPr lvl="0"/>
            <a:r>
              <a:rPr dirty="0"/>
              <a:t>Lambda used as a tuning parameter, as lambda increases so does the potential for bias in the model</a:t>
            </a:r>
          </a:p>
          <a:p>
            <a:pPr lvl="0"/>
            <a:r>
              <a:rPr dirty="0"/>
              <a:t>Prediction variances decrease with the correct selection of lambda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Shrinkage Methods</a:t>
            </a:r>
          </a:p>
        </p:txBody>
      </p:sp>
      <p:pic>
        <p:nvPicPr>
          <p:cNvPr id="3" name="Picture 1" descr="DSCI-5330-Final-Project-Quattro_files/figure-pptx/unnamed-chunk-32-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1"/>
            <a:ext cx="8229600" cy="1837689"/>
          </a:xfrm>
        </p:spPr>
        <p:txBody>
          <a:bodyPr>
            <a:normAutofit fontScale="55000" lnSpcReduction="20000"/>
          </a:bodyPr>
          <a:lstStyle/>
          <a:p>
            <a:pPr lvl="0" indent="0">
              <a:buNone/>
            </a:pPr>
            <a:r>
              <a:rPr dirty="0">
                <a:latin typeface="Courier"/>
              </a:rPr>
              <a:t>[1] 0.02740794</a:t>
            </a:r>
          </a:p>
          <a:p>
            <a:pPr lvl="0" indent="0">
              <a:buNone/>
            </a:pPr>
            <a:r>
              <a:rPr dirty="0">
                <a:latin typeface="Courier"/>
              </a:rPr>
              <a:t>[1] 0.681213</a:t>
            </a:r>
          </a:p>
          <a:p>
            <a:pPr lvl="0" indent="0">
              <a:buNone/>
            </a:pPr>
            <a:r>
              <a:rPr dirty="0">
                <a:latin typeface="Courier"/>
              </a:rPr>
              <a:t>  (Intercept)         value           age      </a:t>
            </a:r>
            <a:r>
              <a:rPr dirty="0" err="1">
                <a:latin typeface="Courier"/>
              </a:rPr>
              <a:t>heightcm</a:t>
            </a:r>
            <a:r>
              <a:rPr dirty="0">
                <a:latin typeface="Courier"/>
              </a:rPr>
              <a:t>      </a:t>
            </a:r>
            <a:r>
              <a:rPr dirty="0" err="1">
                <a:latin typeface="Courier"/>
              </a:rPr>
              <a:t>weightkg</a:t>
            </a:r>
            <a:r>
              <a:rPr dirty="0">
                <a:latin typeface="Courier"/>
              </a:rPr>
              <a:t> 
 7.805940e+01  6.323888e-07  2.893751e-02  0.000000e+00  1.761067e-04 
     </a:t>
            </a:r>
            <a:r>
              <a:rPr dirty="0" err="1">
                <a:latin typeface="Courier"/>
              </a:rPr>
              <a:t>weakfoot</a:t>
            </a:r>
            <a:r>
              <a:rPr dirty="0">
                <a:latin typeface="Courier"/>
              </a:rPr>
              <a:t>        skills          pace     dribbling      shooting 
 5.459947e-01  7.356950e-02  1.837928e-02  5.604552e-02  0.000000e+00 
    defending       passing      physical   </a:t>
            </a:r>
            <a:r>
              <a:rPr dirty="0" err="1">
                <a:latin typeface="Courier"/>
              </a:rPr>
              <a:t>league_rank</a:t>
            </a:r>
            <a:r>
              <a:rPr dirty="0">
                <a:latin typeface="Courier"/>
              </a:rPr>
              <a:t> </a:t>
            </a:r>
            <a:r>
              <a:rPr dirty="0" err="1">
                <a:latin typeface="Courier"/>
              </a:rPr>
              <a:t>cardtype_rank</a:t>
            </a:r>
            <a:r>
              <a:rPr dirty="0">
                <a:latin typeface="Courier"/>
              </a:rPr>
              <a:t> 
 5.086170e-03  1.930035e-02  5.277880e-02 -2.079523e-02 -5.130736e-02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Dimensionality Reduction</a:t>
            </a:r>
          </a:p>
        </p:txBody>
      </p:sp>
      <p:sp>
        <p:nvSpPr>
          <p:cNvPr id="3" name="Content Placeholder 2"/>
          <p:cNvSpPr>
            <a:spLocks noGrp="1"/>
          </p:cNvSpPr>
          <p:nvPr>
            <p:ph idx="1"/>
          </p:nvPr>
        </p:nvSpPr>
        <p:spPr/>
        <p:txBody>
          <a:bodyPr>
            <a:normAutofit fontScale="92500" lnSpcReduction="20000"/>
          </a:bodyPr>
          <a:lstStyle/>
          <a:p>
            <a:pPr lvl="0"/>
            <a:r>
              <a:rPr dirty="0" err="1"/>
              <a:t>prcomp</a:t>
            </a:r>
            <a:r>
              <a:rPr dirty="0"/>
              <a:t> in base R and </a:t>
            </a:r>
            <a:r>
              <a:rPr dirty="0" err="1"/>
              <a:t>factoextra</a:t>
            </a:r>
            <a:r>
              <a:rPr dirty="0"/>
              <a:t> library used for visualizations</a:t>
            </a:r>
          </a:p>
          <a:p>
            <a:pPr lvl="0"/>
            <a:r>
              <a:rPr dirty="0"/>
              <a:t>transforming data from a high dimensional space to a lower dimensional space while retaining as much possible information and variance from the original data set</a:t>
            </a:r>
          </a:p>
          <a:p>
            <a:pPr lvl="0"/>
            <a:r>
              <a:rPr dirty="0"/>
              <a:t>Downsides of highly dimensional data include immense computational power and time, difficultly in visualization development, and the curse of dimensionality.</a:t>
            </a:r>
          </a:p>
          <a:p>
            <a:pPr lvl="0"/>
            <a:r>
              <a:rPr dirty="0"/>
              <a:t>This study will employ principal component analysis as a means of dimensionality reduction</a:t>
            </a:r>
          </a:p>
          <a:p>
            <a:pPr lvl="0"/>
            <a:r>
              <a:rPr dirty="0"/>
              <a:t>scale=TRUE was used to </a:t>
            </a:r>
            <a:r>
              <a:rPr dirty="0" err="1"/>
              <a:t>to</a:t>
            </a:r>
            <a:r>
              <a:rPr dirty="0"/>
              <a:t> convert very variable to have a total variance of 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PCA</a:t>
            </a:r>
          </a:p>
        </p:txBody>
      </p:sp>
      <p:sp>
        <p:nvSpPr>
          <p:cNvPr id="3" name="Content Placeholder 2"/>
          <p:cNvSpPr>
            <a:spLocks noGrp="1"/>
          </p:cNvSpPr>
          <p:nvPr>
            <p:ph idx="1"/>
          </p:nvPr>
        </p:nvSpPr>
        <p:spPr>
          <a:xfrm>
            <a:off x="457200" y="1200150"/>
            <a:ext cx="8229600" cy="3199129"/>
          </a:xfrm>
        </p:spPr>
        <p:txBody>
          <a:bodyPr>
            <a:normAutofit fontScale="47500" lnSpcReduction="20000"/>
          </a:bodyPr>
          <a:lstStyle/>
          <a:p>
            <a:pPr lvl="0" indent="0">
              <a:buNone/>
            </a:pPr>
            <a:r>
              <a:rPr dirty="0">
                <a:latin typeface="Courier"/>
              </a:rPr>
              <a:t>                       PC1          PC2           PC3         PC4         PC5
value         -0.131802282 -0.006503092  0.2273626074 -0.17996138  0.88377045
age            0.132098378  0.321804458  0.2651413393 -0.50853488 -0.11131412
rating        -0.324887363 -0.233671870  0.1042167941 -0.33165179  0.08097818
</a:t>
            </a:r>
            <a:r>
              <a:rPr dirty="0" err="1">
                <a:latin typeface="Courier"/>
              </a:rPr>
              <a:t>heightcm</a:t>
            </a:r>
            <a:r>
              <a:rPr dirty="0">
                <a:latin typeface="Courier"/>
              </a:rPr>
              <a:t>       0.142839565 -0.310369517  0.5133812540  0.15128202 -0.11168626
</a:t>
            </a:r>
            <a:r>
              <a:rPr dirty="0" err="1">
                <a:latin typeface="Courier"/>
              </a:rPr>
              <a:t>weightkg</a:t>
            </a:r>
            <a:r>
              <a:rPr dirty="0">
                <a:latin typeface="Courier"/>
              </a:rPr>
              <a:t>       0.127725363 -0.237625525  0.5482780041  0.17218851 -0.10130057
</a:t>
            </a:r>
            <a:r>
              <a:rPr dirty="0" err="1">
                <a:latin typeface="Courier"/>
              </a:rPr>
              <a:t>weakfoot</a:t>
            </a:r>
            <a:r>
              <a:rPr dirty="0">
                <a:latin typeface="Courier"/>
              </a:rPr>
              <a:t>      -0.277180708 -0.011396872  0.1726582260 -0.06601607 -0.08194047
skills        -0.333922188  0.185772706  0.0327659926  0.07610951 -0.01979131
pace          -0.335531084 -0.078316615  0.0007938586  0.05479809  0.02988031
dribbling     -0.416440454  0.079996920  0.0176391653  0.07265180 -0.13118791
shooting      -0.314427890  0.217267000  0.3037907768  0.14638690 -0.18503515
defending      0.110114756 -0.406924190 -0.3370838446 -0.31504754 -0.08979843
passing       -0.356101419  0.001604531 -0.1184205982 -0.10841071 -0.22738618
physical      -0.004240696 -0.510231487  0.0892818173 -0.13462799 -0.12084920
</a:t>
            </a:r>
            <a:r>
              <a:rPr dirty="0" err="1">
                <a:latin typeface="Courier"/>
              </a:rPr>
              <a:t>league_rank</a:t>
            </a:r>
            <a:r>
              <a:rPr dirty="0">
                <a:latin typeface="Courier"/>
              </a:rPr>
              <a:t>    0.150085366  0.266389375  0.2056277787 -0.56198975 -0.20361320
</a:t>
            </a:r>
            <a:r>
              <a:rPr dirty="0" err="1">
                <a:latin typeface="Courier"/>
              </a:rPr>
              <a:t>cardtype_rank</a:t>
            </a:r>
            <a:r>
              <a:rPr dirty="0">
                <a:latin typeface="Courier"/>
              </a:rPr>
              <a:t>  0.297036291  0.312623183  0.0398501022  0.24829842  0.04458389</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PCA</a:t>
            </a:r>
          </a:p>
        </p:txBody>
      </p:sp>
      <p:pic>
        <p:nvPicPr>
          <p:cNvPr id="3" name="Picture 1" descr="DSCI-5330-Final-Project-Quattro_files/figure-pptx/unnamed-chunk-36-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PCA</a:t>
            </a:r>
          </a:p>
        </p:txBody>
      </p:sp>
      <p:pic>
        <p:nvPicPr>
          <p:cNvPr id="3" name="Picture 1" descr="DSCI-5330-Final-Project-Quattro_files/figure-pptx/unnamed-chunk-38-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PCA</a:t>
            </a:r>
          </a:p>
        </p:txBody>
      </p:sp>
      <p:pic>
        <p:nvPicPr>
          <p:cNvPr id="3" name="Picture 1" descr="DSCI-5330-Final-Project-Quattro_files/figure-pptx/unnamed-chunk-40-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Introduction</a:t>
            </a:r>
          </a:p>
        </p:txBody>
      </p:sp>
      <p:sp>
        <p:nvSpPr>
          <p:cNvPr id="3" name="Content Placeholder 2"/>
          <p:cNvSpPr>
            <a:spLocks noGrp="1"/>
          </p:cNvSpPr>
          <p:nvPr>
            <p:ph idx="1"/>
          </p:nvPr>
        </p:nvSpPr>
        <p:spPr/>
        <p:txBody>
          <a:bodyPr>
            <a:normAutofit fontScale="92500" lnSpcReduction="20000"/>
          </a:bodyPr>
          <a:lstStyle/>
          <a:p>
            <a:pPr lvl="0"/>
            <a:r>
              <a:rPr dirty="0" err="1"/>
              <a:t>Fifa</a:t>
            </a:r>
            <a:r>
              <a:rPr dirty="0"/>
              <a:t> 23 comprised of over 19,000 players, 700 plus teams, and 30 plus leagues</a:t>
            </a:r>
          </a:p>
          <a:p>
            <a:pPr lvl="0"/>
            <a:r>
              <a:rPr dirty="0" err="1"/>
              <a:t>Fifa</a:t>
            </a:r>
            <a:r>
              <a:rPr dirty="0"/>
              <a:t> 23 sold 10.3 million units worldwide for a gross profit of $720 million USD</a:t>
            </a:r>
          </a:p>
          <a:p>
            <a:pPr lvl="0"/>
            <a:r>
              <a:rPr dirty="0" err="1"/>
              <a:t>Fifa</a:t>
            </a:r>
            <a:r>
              <a:rPr dirty="0"/>
              <a:t> 18 sold 26.4 million units worldwide for a gross profit of $1.5 billion USD</a:t>
            </a:r>
          </a:p>
          <a:p>
            <a:pPr lvl="0"/>
            <a:r>
              <a:rPr dirty="0" err="1"/>
              <a:t>Fifa</a:t>
            </a:r>
            <a:r>
              <a:rPr dirty="0"/>
              <a:t> Ultimate Team System</a:t>
            </a:r>
          </a:p>
          <a:p>
            <a:pPr lvl="0"/>
            <a:r>
              <a:rPr dirty="0"/>
              <a:t>Player Cards in Ultimate Team</a:t>
            </a:r>
          </a:p>
          <a:p>
            <a:pPr lvl="0"/>
            <a:r>
              <a:rPr dirty="0"/>
              <a:t>Web scraper built, data cleaned and transformed, subset selection, shrinkage methods, and dimensionality reduction were explored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PCA</a:t>
            </a:r>
          </a:p>
        </p:txBody>
      </p:sp>
      <p:sp>
        <p:nvSpPr>
          <p:cNvPr id="3" name="Content Placeholder 2"/>
          <p:cNvSpPr>
            <a:spLocks noGrp="1"/>
          </p:cNvSpPr>
          <p:nvPr>
            <p:ph idx="1"/>
          </p:nvPr>
        </p:nvSpPr>
        <p:spPr>
          <a:xfrm>
            <a:off x="457200" y="1200151"/>
            <a:ext cx="8229600" cy="2220382"/>
          </a:xfrm>
        </p:spPr>
        <p:txBody>
          <a:bodyPr>
            <a:normAutofit fontScale="62500" lnSpcReduction="20000"/>
          </a:bodyPr>
          <a:lstStyle/>
          <a:p>
            <a:pPr lvl="0" indent="0">
              <a:buNone/>
            </a:pPr>
            <a:r>
              <a:rPr dirty="0">
                <a:solidFill>
                  <a:srgbClr val="003B4F"/>
                </a:solidFill>
                <a:latin typeface="Courier"/>
              </a:rPr>
              <a:t>k &lt;- </a:t>
            </a:r>
            <a:r>
              <a:rPr dirty="0">
                <a:solidFill>
                  <a:srgbClr val="AD0000"/>
                </a:solidFill>
                <a:latin typeface="Courier"/>
              </a:rPr>
              <a:t>5</a:t>
            </a:r>
            <a:br>
              <a:rPr dirty="0"/>
            </a:br>
            <a:r>
              <a:rPr dirty="0" err="1">
                <a:solidFill>
                  <a:srgbClr val="003B4F"/>
                </a:solidFill>
                <a:latin typeface="Courier"/>
              </a:rPr>
              <a:t>reduced_data</a:t>
            </a:r>
            <a:r>
              <a:rPr dirty="0">
                <a:solidFill>
                  <a:srgbClr val="003B4F"/>
                </a:solidFill>
                <a:latin typeface="Courier"/>
              </a:rPr>
              <a:t> &lt;- </a:t>
            </a:r>
            <a:r>
              <a:rPr dirty="0" err="1">
                <a:solidFill>
                  <a:srgbClr val="4758AB"/>
                </a:solidFill>
                <a:latin typeface="Courier"/>
              </a:rPr>
              <a:t>as.matrix</a:t>
            </a:r>
            <a:r>
              <a:rPr dirty="0">
                <a:solidFill>
                  <a:srgbClr val="003B4F"/>
                </a:solidFill>
                <a:latin typeface="Courier"/>
              </a:rPr>
              <a:t>(</a:t>
            </a:r>
            <a:r>
              <a:rPr dirty="0" err="1">
                <a:solidFill>
                  <a:srgbClr val="003B4F"/>
                </a:solidFill>
                <a:latin typeface="Courier"/>
              </a:rPr>
              <a:t>numeric_data</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err="1">
                <a:solidFill>
                  <a:srgbClr val="003B4F"/>
                </a:solidFill>
                <a:latin typeface="Courier"/>
              </a:rPr>
              <a:t>P</a:t>
            </a:r>
            <a:r>
              <a:rPr dirty="0" err="1">
                <a:solidFill>
                  <a:srgbClr val="5E5E5E"/>
                </a:solidFill>
                <a:latin typeface="Courier"/>
              </a:rPr>
              <a:t>$</a:t>
            </a:r>
            <a:r>
              <a:rPr dirty="0" err="1">
                <a:solidFill>
                  <a:srgbClr val="003B4F"/>
                </a:solidFill>
                <a:latin typeface="Courier"/>
              </a:rPr>
              <a:t>rotation</a:t>
            </a:r>
            <a:r>
              <a:rPr dirty="0">
                <a:solidFill>
                  <a:srgbClr val="003B4F"/>
                </a:solidFill>
                <a:latin typeface="Courier"/>
              </a:rPr>
              <a:t>[, </a:t>
            </a:r>
            <a:r>
              <a:rPr dirty="0">
                <a:solidFill>
                  <a:srgbClr val="AD0000"/>
                </a:solidFill>
                <a:latin typeface="Courier"/>
              </a:rPr>
              <a:t>1</a:t>
            </a:r>
            <a:r>
              <a:rPr dirty="0">
                <a:solidFill>
                  <a:srgbClr val="5E5E5E"/>
                </a:solidFill>
                <a:latin typeface="Courier"/>
              </a:rPr>
              <a:t>:</a:t>
            </a:r>
            <a:r>
              <a:rPr dirty="0">
                <a:solidFill>
                  <a:srgbClr val="AD0000"/>
                </a:solidFill>
                <a:latin typeface="Courier"/>
              </a:rPr>
              <a:t>5</a:t>
            </a:r>
            <a:r>
              <a:rPr dirty="0">
                <a:solidFill>
                  <a:srgbClr val="003B4F"/>
                </a:solidFill>
                <a:latin typeface="Courier"/>
              </a:rPr>
              <a:t>]</a:t>
            </a:r>
            <a:br>
              <a:rPr dirty="0"/>
            </a:br>
            <a:r>
              <a:rPr dirty="0" err="1">
                <a:solidFill>
                  <a:srgbClr val="003B4F"/>
                </a:solidFill>
                <a:latin typeface="Courier"/>
              </a:rPr>
              <a:t>reduced_data</a:t>
            </a:r>
            <a:r>
              <a:rPr dirty="0">
                <a:solidFill>
                  <a:srgbClr val="003B4F"/>
                </a:solidFill>
                <a:latin typeface="Courier"/>
              </a:rPr>
              <a:t> &lt;- </a:t>
            </a:r>
            <a:r>
              <a:rPr dirty="0" err="1">
                <a:solidFill>
                  <a:srgbClr val="4758AB"/>
                </a:solidFill>
                <a:latin typeface="Courier"/>
              </a:rPr>
              <a:t>as.data.frame</a:t>
            </a:r>
            <a:r>
              <a:rPr dirty="0">
                <a:solidFill>
                  <a:srgbClr val="003B4F"/>
                </a:solidFill>
                <a:latin typeface="Courier"/>
              </a:rPr>
              <a:t>(</a:t>
            </a:r>
            <a:r>
              <a:rPr dirty="0" err="1">
                <a:solidFill>
                  <a:srgbClr val="003B4F"/>
                </a:solidFill>
                <a:latin typeface="Courier"/>
              </a:rPr>
              <a:t>reduced_data</a:t>
            </a:r>
            <a:r>
              <a:rPr dirty="0">
                <a:solidFill>
                  <a:srgbClr val="003B4F"/>
                </a:solidFill>
                <a:latin typeface="Courier"/>
              </a:rPr>
              <a:t>)</a:t>
            </a:r>
            <a:br>
              <a:rPr dirty="0"/>
            </a:br>
            <a:r>
              <a:rPr dirty="0">
                <a:solidFill>
                  <a:srgbClr val="4758AB"/>
                </a:solidFill>
                <a:latin typeface="Courier"/>
              </a:rPr>
              <a:t>names</a:t>
            </a:r>
            <a:r>
              <a:rPr dirty="0">
                <a:solidFill>
                  <a:srgbClr val="003B4F"/>
                </a:solidFill>
                <a:latin typeface="Courier"/>
              </a:rPr>
              <a:t>(</a:t>
            </a:r>
            <a:r>
              <a:rPr dirty="0" err="1">
                <a:solidFill>
                  <a:srgbClr val="003B4F"/>
                </a:solidFill>
                <a:latin typeface="Courier"/>
              </a:rPr>
              <a:t>reduced_data</a:t>
            </a:r>
            <a:r>
              <a:rPr dirty="0">
                <a:solidFill>
                  <a:srgbClr val="003B4F"/>
                </a:solidFill>
                <a:latin typeface="Courier"/>
              </a:rPr>
              <a:t>)[</a:t>
            </a:r>
            <a:r>
              <a:rPr dirty="0">
                <a:solidFill>
                  <a:srgbClr val="4758AB"/>
                </a:solidFill>
                <a:latin typeface="Courier"/>
              </a:rPr>
              <a:t>names</a:t>
            </a:r>
            <a:r>
              <a:rPr dirty="0">
                <a:solidFill>
                  <a:srgbClr val="003B4F"/>
                </a:solidFill>
                <a:latin typeface="Courier"/>
              </a:rPr>
              <a:t>(</a:t>
            </a:r>
            <a:r>
              <a:rPr dirty="0" err="1">
                <a:solidFill>
                  <a:srgbClr val="003B4F"/>
                </a:solidFill>
                <a:latin typeface="Courier"/>
              </a:rPr>
              <a:t>reduced_data</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a:solidFill>
                  <a:srgbClr val="20794D"/>
                </a:solidFill>
                <a:latin typeface="Courier"/>
              </a:rPr>
              <a:t>"PC1"</a:t>
            </a:r>
            <a:r>
              <a:rPr dirty="0">
                <a:solidFill>
                  <a:srgbClr val="003B4F"/>
                </a:solidFill>
                <a:latin typeface="Courier"/>
              </a:rPr>
              <a:t>] &lt;- </a:t>
            </a:r>
            <a:r>
              <a:rPr dirty="0">
                <a:solidFill>
                  <a:srgbClr val="20794D"/>
                </a:solidFill>
                <a:latin typeface="Courier"/>
              </a:rPr>
              <a:t>"attacking"</a:t>
            </a:r>
            <a:br>
              <a:rPr dirty="0"/>
            </a:br>
            <a:r>
              <a:rPr dirty="0">
                <a:solidFill>
                  <a:srgbClr val="4758AB"/>
                </a:solidFill>
                <a:latin typeface="Courier"/>
              </a:rPr>
              <a:t>names</a:t>
            </a:r>
            <a:r>
              <a:rPr dirty="0">
                <a:solidFill>
                  <a:srgbClr val="003B4F"/>
                </a:solidFill>
                <a:latin typeface="Courier"/>
              </a:rPr>
              <a:t>(</a:t>
            </a:r>
            <a:r>
              <a:rPr dirty="0" err="1">
                <a:solidFill>
                  <a:srgbClr val="003B4F"/>
                </a:solidFill>
                <a:latin typeface="Courier"/>
              </a:rPr>
              <a:t>reduced_data</a:t>
            </a:r>
            <a:r>
              <a:rPr dirty="0">
                <a:solidFill>
                  <a:srgbClr val="003B4F"/>
                </a:solidFill>
                <a:latin typeface="Courier"/>
              </a:rPr>
              <a:t>)[</a:t>
            </a:r>
            <a:r>
              <a:rPr dirty="0">
                <a:solidFill>
                  <a:srgbClr val="4758AB"/>
                </a:solidFill>
                <a:latin typeface="Courier"/>
              </a:rPr>
              <a:t>names</a:t>
            </a:r>
            <a:r>
              <a:rPr dirty="0">
                <a:solidFill>
                  <a:srgbClr val="003B4F"/>
                </a:solidFill>
                <a:latin typeface="Courier"/>
              </a:rPr>
              <a:t>(</a:t>
            </a:r>
            <a:r>
              <a:rPr dirty="0" err="1">
                <a:solidFill>
                  <a:srgbClr val="003B4F"/>
                </a:solidFill>
                <a:latin typeface="Courier"/>
              </a:rPr>
              <a:t>reduced_data</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a:solidFill>
                  <a:srgbClr val="20794D"/>
                </a:solidFill>
                <a:latin typeface="Courier"/>
              </a:rPr>
              <a:t>"PC2"</a:t>
            </a:r>
            <a:r>
              <a:rPr dirty="0">
                <a:solidFill>
                  <a:srgbClr val="003B4F"/>
                </a:solidFill>
                <a:latin typeface="Courier"/>
              </a:rPr>
              <a:t>] &lt;- </a:t>
            </a:r>
            <a:r>
              <a:rPr dirty="0">
                <a:solidFill>
                  <a:srgbClr val="20794D"/>
                </a:solidFill>
                <a:latin typeface="Courier"/>
              </a:rPr>
              <a:t>"defending"</a:t>
            </a:r>
            <a:br>
              <a:rPr dirty="0"/>
            </a:br>
            <a:r>
              <a:rPr dirty="0">
                <a:solidFill>
                  <a:srgbClr val="4758AB"/>
                </a:solidFill>
                <a:latin typeface="Courier"/>
              </a:rPr>
              <a:t>names</a:t>
            </a:r>
            <a:r>
              <a:rPr dirty="0">
                <a:solidFill>
                  <a:srgbClr val="003B4F"/>
                </a:solidFill>
                <a:latin typeface="Courier"/>
              </a:rPr>
              <a:t>(</a:t>
            </a:r>
            <a:r>
              <a:rPr dirty="0" err="1">
                <a:solidFill>
                  <a:srgbClr val="003B4F"/>
                </a:solidFill>
                <a:latin typeface="Courier"/>
              </a:rPr>
              <a:t>reduced_data</a:t>
            </a:r>
            <a:r>
              <a:rPr dirty="0">
                <a:solidFill>
                  <a:srgbClr val="003B4F"/>
                </a:solidFill>
                <a:latin typeface="Courier"/>
              </a:rPr>
              <a:t>)[</a:t>
            </a:r>
            <a:r>
              <a:rPr dirty="0">
                <a:solidFill>
                  <a:srgbClr val="4758AB"/>
                </a:solidFill>
                <a:latin typeface="Courier"/>
              </a:rPr>
              <a:t>names</a:t>
            </a:r>
            <a:r>
              <a:rPr dirty="0">
                <a:solidFill>
                  <a:srgbClr val="003B4F"/>
                </a:solidFill>
                <a:latin typeface="Courier"/>
              </a:rPr>
              <a:t>(</a:t>
            </a:r>
            <a:r>
              <a:rPr dirty="0" err="1">
                <a:solidFill>
                  <a:srgbClr val="003B4F"/>
                </a:solidFill>
                <a:latin typeface="Courier"/>
              </a:rPr>
              <a:t>reduced_data</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a:solidFill>
                  <a:srgbClr val="20794D"/>
                </a:solidFill>
                <a:latin typeface="Courier"/>
              </a:rPr>
              <a:t>"PC3"</a:t>
            </a:r>
            <a:r>
              <a:rPr dirty="0">
                <a:solidFill>
                  <a:srgbClr val="003B4F"/>
                </a:solidFill>
                <a:latin typeface="Courier"/>
              </a:rPr>
              <a:t>] &lt;- </a:t>
            </a:r>
            <a:r>
              <a:rPr dirty="0">
                <a:solidFill>
                  <a:srgbClr val="20794D"/>
                </a:solidFill>
                <a:latin typeface="Courier"/>
              </a:rPr>
              <a:t>"</a:t>
            </a:r>
            <a:r>
              <a:rPr dirty="0" err="1">
                <a:solidFill>
                  <a:srgbClr val="20794D"/>
                </a:solidFill>
                <a:latin typeface="Courier"/>
              </a:rPr>
              <a:t>playersize</a:t>
            </a:r>
            <a:r>
              <a:rPr dirty="0">
                <a:solidFill>
                  <a:srgbClr val="20794D"/>
                </a:solidFill>
                <a:latin typeface="Courier"/>
              </a:rPr>
              <a:t>"</a:t>
            </a:r>
            <a:br>
              <a:rPr dirty="0"/>
            </a:br>
            <a:r>
              <a:rPr dirty="0">
                <a:solidFill>
                  <a:srgbClr val="4758AB"/>
                </a:solidFill>
                <a:latin typeface="Courier"/>
              </a:rPr>
              <a:t>names</a:t>
            </a:r>
            <a:r>
              <a:rPr dirty="0">
                <a:solidFill>
                  <a:srgbClr val="003B4F"/>
                </a:solidFill>
                <a:latin typeface="Courier"/>
              </a:rPr>
              <a:t>(</a:t>
            </a:r>
            <a:r>
              <a:rPr dirty="0" err="1">
                <a:solidFill>
                  <a:srgbClr val="003B4F"/>
                </a:solidFill>
                <a:latin typeface="Courier"/>
              </a:rPr>
              <a:t>reduced_data</a:t>
            </a:r>
            <a:r>
              <a:rPr dirty="0">
                <a:solidFill>
                  <a:srgbClr val="003B4F"/>
                </a:solidFill>
                <a:latin typeface="Courier"/>
              </a:rPr>
              <a:t>)[</a:t>
            </a:r>
            <a:r>
              <a:rPr dirty="0">
                <a:solidFill>
                  <a:srgbClr val="4758AB"/>
                </a:solidFill>
                <a:latin typeface="Courier"/>
              </a:rPr>
              <a:t>names</a:t>
            </a:r>
            <a:r>
              <a:rPr dirty="0">
                <a:solidFill>
                  <a:srgbClr val="003B4F"/>
                </a:solidFill>
                <a:latin typeface="Courier"/>
              </a:rPr>
              <a:t>(</a:t>
            </a:r>
            <a:r>
              <a:rPr dirty="0" err="1">
                <a:solidFill>
                  <a:srgbClr val="003B4F"/>
                </a:solidFill>
                <a:latin typeface="Courier"/>
              </a:rPr>
              <a:t>reduced_data</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a:solidFill>
                  <a:srgbClr val="20794D"/>
                </a:solidFill>
                <a:latin typeface="Courier"/>
              </a:rPr>
              <a:t>"PC4"</a:t>
            </a:r>
            <a:r>
              <a:rPr dirty="0">
                <a:solidFill>
                  <a:srgbClr val="003B4F"/>
                </a:solidFill>
                <a:latin typeface="Courier"/>
              </a:rPr>
              <a:t>] &lt;- </a:t>
            </a:r>
            <a:r>
              <a:rPr dirty="0">
                <a:solidFill>
                  <a:srgbClr val="20794D"/>
                </a:solidFill>
                <a:latin typeface="Courier"/>
              </a:rPr>
              <a:t>"league"</a:t>
            </a:r>
            <a:br>
              <a:rPr dirty="0"/>
            </a:br>
            <a:r>
              <a:rPr dirty="0">
                <a:solidFill>
                  <a:srgbClr val="4758AB"/>
                </a:solidFill>
                <a:latin typeface="Courier"/>
              </a:rPr>
              <a:t>names</a:t>
            </a:r>
            <a:r>
              <a:rPr dirty="0">
                <a:solidFill>
                  <a:srgbClr val="003B4F"/>
                </a:solidFill>
                <a:latin typeface="Courier"/>
              </a:rPr>
              <a:t>(</a:t>
            </a:r>
            <a:r>
              <a:rPr dirty="0" err="1">
                <a:solidFill>
                  <a:srgbClr val="003B4F"/>
                </a:solidFill>
                <a:latin typeface="Courier"/>
              </a:rPr>
              <a:t>reduced_data</a:t>
            </a:r>
            <a:r>
              <a:rPr dirty="0">
                <a:solidFill>
                  <a:srgbClr val="003B4F"/>
                </a:solidFill>
                <a:latin typeface="Courier"/>
              </a:rPr>
              <a:t>)[</a:t>
            </a:r>
            <a:r>
              <a:rPr dirty="0">
                <a:solidFill>
                  <a:srgbClr val="4758AB"/>
                </a:solidFill>
                <a:latin typeface="Courier"/>
              </a:rPr>
              <a:t>names</a:t>
            </a:r>
            <a:r>
              <a:rPr dirty="0">
                <a:solidFill>
                  <a:srgbClr val="003B4F"/>
                </a:solidFill>
                <a:latin typeface="Courier"/>
              </a:rPr>
              <a:t>(</a:t>
            </a:r>
            <a:r>
              <a:rPr dirty="0" err="1">
                <a:solidFill>
                  <a:srgbClr val="003B4F"/>
                </a:solidFill>
                <a:latin typeface="Courier"/>
              </a:rPr>
              <a:t>reduced_data</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a:solidFill>
                  <a:srgbClr val="20794D"/>
                </a:solidFill>
                <a:latin typeface="Courier"/>
              </a:rPr>
              <a:t>"PC5"</a:t>
            </a:r>
            <a:r>
              <a:rPr dirty="0">
                <a:solidFill>
                  <a:srgbClr val="003B4F"/>
                </a:solidFill>
                <a:latin typeface="Courier"/>
              </a:rPr>
              <a:t>] &lt;- </a:t>
            </a:r>
            <a:r>
              <a:rPr dirty="0">
                <a:solidFill>
                  <a:srgbClr val="20794D"/>
                </a:solidFill>
                <a:latin typeface="Courier"/>
              </a:rPr>
              <a:t>"value"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PCA</a:t>
            </a:r>
          </a:p>
        </p:txBody>
      </p:sp>
      <p:sp>
        <p:nvSpPr>
          <p:cNvPr id="3" name="Content Placeholder 2"/>
          <p:cNvSpPr>
            <a:spLocks noGrp="1"/>
          </p:cNvSpPr>
          <p:nvPr>
            <p:ph idx="1"/>
          </p:nvPr>
        </p:nvSpPr>
        <p:spPr>
          <a:xfrm>
            <a:off x="457200" y="1200151"/>
            <a:ext cx="8229600" cy="2321982"/>
          </a:xfrm>
        </p:spPr>
        <p:txBody>
          <a:bodyPr>
            <a:normAutofit fontScale="77500" lnSpcReduction="20000"/>
          </a:bodyPr>
          <a:lstStyle/>
          <a:p>
            <a:pPr lvl="0" indent="0">
              <a:buNone/>
            </a:pPr>
            <a:r>
              <a:rPr dirty="0">
                <a:latin typeface="Courier"/>
              </a:rPr>
              <a:t>   attacking defending </a:t>
            </a:r>
            <a:r>
              <a:rPr dirty="0" err="1">
                <a:latin typeface="Courier"/>
              </a:rPr>
              <a:t>playersize</a:t>
            </a:r>
            <a:r>
              <a:rPr dirty="0">
                <a:latin typeface="Courier"/>
              </a:rPr>
              <a:t>     league   value
1  -379704.7 -18827.76   654976.1  -518346.3 2545163
2 -1291784.0 -63852.77  2228332.9 -1763638.8 8660860
3  -784351.3 -38802.11  1352967.7 -1070794.6 5258346
4 -1098041.5 -54289.81  1894087.9 -1499098.7 7361722
5 -1098040.9 -54297.55  1894095.8 -1499092.3 7361721
6  -229452.1 -11450.74   395775.1  -313185.1 1537661</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Best vs LASSO</a:t>
            </a:r>
          </a:p>
        </p:txBody>
      </p:sp>
      <p:sp>
        <p:nvSpPr>
          <p:cNvPr id="3" name="Content Placeholder 2"/>
          <p:cNvSpPr>
            <a:spLocks noGrp="1"/>
          </p:cNvSpPr>
          <p:nvPr>
            <p:ph idx="1"/>
          </p:nvPr>
        </p:nvSpPr>
        <p:spPr>
          <a:xfrm>
            <a:off x="457200" y="1200151"/>
            <a:ext cx="8229600" cy="2755476"/>
          </a:xfrm>
        </p:spPr>
        <p:txBody>
          <a:bodyPr>
            <a:normAutofit fontScale="62500" lnSpcReduction="20000"/>
          </a:bodyPr>
          <a:lstStyle/>
          <a:p>
            <a:pPr lvl="0"/>
            <a:r>
              <a:rPr dirty="0"/>
              <a:t>Best built on 8 variables with an adjusted R squared of 0.675</a:t>
            </a:r>
          </a:p>
          <a:p>
            <a:pPr lvl="0"/>
            <a:r>
              <a:rPr dirty="0"/>
              <a:t>LASSO built on 13 variables with an adjusted R squared of 0.681</a:t>
            </a:r>
          </a:p>
          <a:p>
            <a:pPr lvl="0"/>
            <a:r>
              <a:rPr dirty="0"/>
              <a:t>Coefficient interpretations</a:t>
            </a:r>
          </a:p>
          <a:p>
            <a:pPr lvl="1" indent="0">
              <a:buNone/>
            </a:pPr>
            <a:r>
              <a:rPr dirty="0">
                <a:latin typeface="Courier"/>
              </a:rPr>
              <a:t>  (Intercept)         value           age      </a:t>
            </a:r>
            <a:r>
              <a:rPr dirty="0" err="1">
                <a:latin typeface="Courier"/>
              </a:rPr>
              <a:t>weakfoot</a:t>
            </a:r>
            <a:r>
              <a:rPr dirty="0">
                <a:latin typeface="Courier"/>
              </a:rPr>
              <a:t>     dribbling 
 7.805672e+01  6.766768e-07  3.452439e-02  5.925446e-01  9.148227e-02 
    defending      physical   </a:t>
            </a:r>
            <a:r>
              <a:rPr dirty="0" err="1">
                <a:latin typeface="Courier"/>
              </a:rPr>
              <a:t>league_rank</a:t>
            </a:r>
            <a:r>
              <a:rPr dirty="0">
                <a:latin typeface="Courier"/>
              </a:rPr>
              <a:t> </a:t>
            </a:r>
            <a:r>
              <a:rPr dirty="0" err="1">
                <a:latin typeface="Courier"/>
              </a:rPr>
              <a:t>cardtype_rank</a:t>
            </a:r>
            <a:r>
              <a:rPr dirty="0">
                <a:latin typeface="Courier"/>
              </a:rPr>
              <a:t> 
 8.422565e-03  5.244909e-02 -2.956854e-02 -5.336696e-02 </a:t>
            </a:r>
          </a:p>
          <a:p>
            <a:pPr lvl="1" indent="0">
              <a:buNone/>
            </a:pPr>
            <a:r>
              <a:rPr dirty="0">
                <a:latin typeface="Courier"/>
              </a:rPr>
              <a:t>  (Intercept)         value           age      </a:t>
            </a:r>
            <a:r>
              <a:rPr dirty="0" err="1">
                <a:latin typeface="Courier"/>
              </a:rPr>
              <a:t>heightcm</a:t>
            </a:r>
            <a:r>
              <a:rPr dirty="0">
                <a:latin typeface="Courier"/>
              </a:rPr>
              <a:t>      </a:t>
            </a:r>
            <a:r>
              <a:rPr dirty="0" err="1">
                <a:latin typeface="Courier"/>
              </a:rPr>
              <a:t>weightkg</a:t>
            </a:r>
            <a:r>
              <a:rPr dirty="0">
                <a:latin typeface="Courier"/>
              </a:rPr>
              <a:t> 
 7.805940e+01  6.323888e-07  2.893751e-02  0.000000e+00  1.761067e-04 
     </a:t>
            </a:r>
            <a:r>
              <a:rPr dirty="0" err="1">
                <a:latin typeface="Courier"/>
              </a:rPr>
              <a:t>weakfoot</a:t>
            </a:r>
            <a:r>
              <a:rPr dirty="0">
                <a:latin typeface="Courier"/>
              </a:rPr>
              <a:t>        skills          pace     dribbling      shooting 
 5.459947e-01  7.356950e-02  1.837928e-02  5.604552e-02  0.000000e+00 
    defending       passing      physical   </a:t>
            </a:r>
            <a:r>
              <a:rPr dirty="0" err="1">
                <a:latin typeface="Courier"/>
              </a:rPr>
              <a:t>league_rank</a:t>
            </a:r>
            <a:r>
              <a:rPr dirty="0">
                <a:latin typeface="Courier"/>
              </a:rPr>
              <a:t> </a:t>
            </a:r>
            <a:r>
              <a:rPr dirty="0" err="1">
                <a:latin typeface="Courier"/>
              </a:rPr>
              <a:t>cardtype_rank</a:t>
            </a:r>
            <a:r>
              <a:rPr dirty="0">
                <a:latin typeface="Courier"/>
              </a:rPr>
              <a:t> 
 5.086170e-03  1.930035e-02  5.277880e-02 -2.079523e-02 -5.130736e-02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PCA Results</a:t>
            </a:r>
          </a:p>
        </p:txBody>
      </p:sp>
      <p:sp>
        <p:nvSpPr>
          <p:cNvPr id="3" name="Content Placeholder 2"/>
          <p:cNvSpPr>
            <a:spLocks noGrp="1"/>
          </p:cNvSpPr>
          <p:nvPr>
            <p:ph idx="1"/>
          </p:nvPr>
        </p:nvSpPr>
        <p:spPr>
          <a:xfrm>
            <a:off x="457200" y="1200151"/>
            <a:ext cx="8229600" cy="2000249"/>
          </a:xfrm>
        </p:spPr>
        <p:txBody>
          <a:bodyPr>
            <a:normAutofit fontScale="92500"/>
          </a:bodyPr>
          <a:lstStyle/>
          <a:p>
            <a:pPr lvl="0"/>
            <a:r>
              <a:rPr dirty="0"/>
              <a:t>New data frame created for first 5 PC’s</a:t>
            </a:r>
          </a:p>
          <a:p>
            <a:pPr lvl="0"/>
            <a:r>
              <a:rPr dirty="0"/>
              <a:t>Reduced the data frame from 15 to 5 features while retaining 75% of the total variance from original data frame</a:t>
            </a:r>
          </a:p>
          <a:p>
            <a:pPr lvl="1" indent="0">
              <a:buNone/>
            </a:pPr>
            <a:r>
              <a:rPr dirty="0">
                <a:latin typeface="Courier"/>
              </a:rPr>
              <a:t>  attacking defending </a:t>
            </a:r>
            <a:r>
              <a:rPr dirty="0" err="1">
                <a:latin typeface="Courier"/>
              </a:rPr>
              <a:t>playersize</a:t>
            </a:r>
            <a:r>
              <a:rPr dirty="0">
                <a:latin typeface="Courier"/>
              </a:rPr>
              <a:t>    league   value
1 -379704.7 -18827.76   654976.1 -518346.3 2545163</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Future Work and Use Cases</a:t>
            </a:r>
          </a:p>
        </p:txBody>
      </p:sp>
      <p:sp>
        <p:nvSpPr>
          <p:cNvPr id="3" name="Content Placeholder 2"/>
          <p:cNvSpPr>
            <a:spLocks noGrp="1"/>
          </p:cNvSpPr>
          <p:nvPr>
            <p:ph idx="1"/>
          </p:nvPr>
        </p:nvSpPr>
        <p:spPr/>
        <p:txBody>
          <a:bodyPr/>
          <a:lstStyle/>
          <a:p>
            <a:pPr lvl="0"/>
            <a:r>
              <a:t>Linear model created using the reduced data and comparing to Best and LASSO models</a:t>
            </a:r>
          </a:p>
          <a:p>
            <a:pPr lvl="0"/>
            <a:r>
              <a:t>Best team for a given price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References</a:t>
            </a:r>
          </a:p>
        </p:txBody>
      </p:sp>
      <p:sp>
        <p:nvSpPr>
          <p:cNvPr id="3" name="Content Placeholder 2"/>
          <p:cNvSpPr>
            <a:spLocks noGrp="1"/>
          </p:cNvSpPr>
          <p:nvPr>
            <p:ph idx="1"/>
          </p:nvPr>
        </p:nvSpPr>
        <p:spPr/>
        <p:txBody>
          <a:bodyPr/>
          <a:lstStyle/>
          <a:p>
            <a:pPr marL="0" lvl="0" indent="0">
              <a:buNone/>
            </a:pPr>
            <a:r>
              <a:rPr sz="1000" dirty="0"/>
              <a:t>Al-</a:t>
            </a:r>
            <a:r>
              <a:rPr sz="1000" dirty="0" err="1"/>
              <a:t>Asadi</a:t>
            </a:r>
            <a:r>
              <a:rPr sz="1000" dirty="0"/>
              <a:t>, Mustafa. “Predict the Value of Football Players Using FIFA Video Game Data and Machine Learning Techniques.” </a:t>
            </a:r>
            <a:r>
              <a:rPr sz="1000" dirty="0" err="1"/>
              <a:t>Ieexplore</a:t>
            </a:r>
            <a:r>
              <a:rPr sz="1000" dirty="0"/>
              <a:t>, 25 Feb. 2022, ieeexplore.ieee.org/document/9721908/.</a:t>
            </a:r>
          </a:p>
          <a:p>
            <a:pPr marL="0" lvl="0" indent="0">
              <a:buNone/>
            </a:pPr>
            <a:r>
              <a:rPr sz="1000" dirty="0"/>
              <a:t>Cotta, Leonardo. “Using FIFA Soccer Video Game Data for Soccer Analytics.” </a:t>
            </a:r>
            <a:r>
              <a:rPr sz="1000" dirty="0" err="1"/>
              <a:t>Universidade</a:t>
            </a:r>
            <a:r>
              <a:rPr sz="1000" dirty="0"/>
              <a:t> Federal De Minas Gerais, Brazil, homepages.dcc.ufmg.br/~</a:t>
            </a:r>
            <a:r>
              <a:rPr sz="1000" dirty="0" err="1"/>
              <a:t>fabricio</a:t>
            </a:r>
            <a:r>
              <a:rPr sz="1000" dirty="0"/>
              <a:t>/download/lssa_fifa_CR.pdf. Accessed 13 Dec. 2023.</a:t>
            </a:r>
          </a:p>
          <a:p>
            <a:pPr marL="0" lvl="0" indent="0">
              <a:buNone/>
            </a:pPr>
            <a:r>
              <a:rPr sz="1000" dirty="0"/>
              <a:t>“EA </a:t>
            </a:r>
            <a:r>
              <a:rPr sz="1000" dirty="0" err="1"/>
              <a:t>SportsTM</a:t>
            </a:r>
            <a:r>
              <a:rPr sz="1000" dirty="0"/>
              <a:t> FIFA 23 - Official Site - Electronic Arts.” </a:t>
            </a:r>
            <a:r>
              <a:rPr sz="1000" dirty="0" err="1"/>
              <a:t>Ea</a:t>
            </a:r>
            <a:r>
              <a:rPr sz="1000" dirty="0"/>
              <a:t>, www.ea.com/games/fifa/fifa-23. Accessed 13 Dec. 2023.</a:t>
            </a:r>
          </a:p>
          <a:p>
            <a:pPr marL="0" lvl="0" indent="0">
              <a:buNone/>
            </a:pPr>
            <a:r>
              <a:rPr sz="1000" dirty="0" err="1"/>
              <a:t>Futbin</a:t>
            </a:r>
            <a:r>
              <a:rPr sz="1000" dirty="0"/>
              <a:t>. “FIFA 23 Players.” FUTBIN, www.futbin.com/23/players?page=1. Accessed 13 Dec. 2023.</a:t>
            </a:r>
          </a:p>
          <a:p>
            <a:pPr marL="0" lvl="0" indent="0">
              <a:buNone/>
            </a:pPr>
            <a:r>
              <a:rPr sz="1000" dirty="0" err="1"/>
              <a:t>Mbu</a:t>
            </a:r>
            <a:r>
              <a:rPr sz="1000" dirty="0"/>
              <a:t>-Ogar, </a:t>
            </a:r>
            <a:r>
              <a:rPr sz="1000" dirty="0" err="1"/>
              <a:t>Seyi</a:t>
            </a:r>
            <a:r>
              <a:rPr sz="1000" dirty="0"/>
              <a:t>. “FIFA 23 Exploratory Data Analysis.” Medium, Medium, 5 July 2023, medium.com/@seyiogar/fifa-23-exploratory-data-analysis-ed56ea424f48.</a:t>
            </a:r>
          </a:p>
          <a:p>
            <a:pPr marL="0" lvl="0" indent="0">
              <a:buNone/>
            </a:pPr>
            <a:r>
              <a:rPr sz="1000" dirty="0"/>
              <a:t>Rodriguez V., Erick Daniel Rodriguez. “Machine Learning on FIFA 20.” Medium, Towards Data Science, 13 Nov. 2020, towardsdatascience.com/fifa-20-player-clustering-f500cf0792c5.</a:t>
            </a:r>
          </a:p>
          <a:p>
            <a:pPr marL="0" lvl="0" indent="0">
              <a:buNone/>
            </a:pPr>
            <a:r>
              <a:rPr sz="1000" dirty="0"/>
              <a:t>Silvestri, Christian. “Top 10 Best Selling FIFA Games of All Time.” FIFA Infinity, 10 Aug. 2023, www.fifa-infinity.com/fifa-23/top-10-best-selling/#:~:text=FIFA%2023%20%E2%80%93%2010.3%2B%20million%20units%20sold&amp;text=Building%20on%20the%20success%20of,licensed%20leagues%2C%20and%20gameplay%20enhancements.</a:t>
            </a:r>
          </a:p>
          <a:p>
            <a:pPr marL="0" lvl="0" indent="0">
              <a:buNone/>
            </a:pPr>
            <a:r>
              <a:rPr sz="1000" dirty="0"/>
              <a:t>Smith, Kieran. “When Was the First Ever FIFA Ultimate Team?” </a:t>
            </a:r>
            <a:r>
              <a:rPr sz="1000" dirty="0" err="1"/>
              <a:t>GiveMeSport</a:t>
            </a:r>
            <a:r>
              <a:rPr sz="1000" dirty="0"/>
              <a:t>, 16 Jan. 2023, www.givemesport.com/88105399-when-was-the-first-ever-fifa-ultimate-team</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Previous Studies</a:t>
            </a:r>
          </a:p>
        </p:txBody>
      </p:sp>
      <p:sp>
        <p:nvSpPr>
          <p:cNvPr id="3" name="Content Placeholder 2"/>
          <p:cNvSpPr>
            <a:spLocks noGrp="1"/>
          </p:cNvSpPr>
          <p:nvPr>
            <p:ph idx="1"/>
          </p:nvPr>
        </p:nvSpPr>
        <p:spPr/>
        <p:txBody>
          <a:bodyPr>
            <a:normAutofit fontScale="70000" lnSpcReduction="20000"/>
          </a:bodyPr>
          <a:lstStyle/>
          <a:p>
            <a:pPr lvl="0"/>
            <a:r>
              <a:rPr dirty="0"/>
              <a:t>Predict The Value of Football Players Using </a:t>
            </a:r>
            <a:r>
              <a:rPr dirty="0" err="1"/>
              <a:t>Fifa</a:t>
            </a:r>
            <a:r>
              <a:rPr dirty="0"/>
              <a:t> Video Game Data and Machine Learning Techniques employed multiple linear regression, decision trees, and random </a:t>
            </a:r>
            <a:r>
              <a:rPr dirty="0" err="1"/>
              <a:t>forrest</a:t>
            </a:r>
            <a:r>
              <a:rPr dirty="0"/>
              <a:t> to predict real life player transfer market price.</a:t>
            </a:r>
          </a:p>
          <a:p>
            <a:pPr lvl="0"/>
            <a:r>
              <a:rPr dirty="0"/>
              <a:t>Using </a:t>
            </a:r>
            <a:r>
              <a:rPr dirty="0" err="1"/>
              <a:t>Fifa</a:t>
            </a:r>
            <a:r>
              <a:rPr dirty="0"/>
              <a:t> Soccer Video Game Data for Soccer Analytics compared and contrasted the 2014 Brazilian and German national teams through metrics on each players </a:t>
            </a:r>
            <a:r>
              <a:rPr dirty="0" err="1"/>
              <a:t>Fifa</a:t>
            </a:r>
            <a:r>
              <a:rPr dirty="0"/>
              <a:t> card.</a:t>
            </a:r>
          </a:p>
          <a:p>
            <a:pPr lvl="0"/>
            <a:r>
              <a:rPr dirty="0" err="1"/>
              <a:t>Fifa</a:t>
            </a:r>
            <a:r>
              <a:rPr dirty="0"/>
              <a:t> 23 Exploratory Data Analysis listed summary statistics and created plots to visualize relationships between variables. Player ratings form a binomial or standard normal distribution, The distribution of player age vs frequency is right skewed indicating a greater number of younger players in the game, with the mode being left of the median and mean in the distribution plot. A high correlation between real life player transfer market value and in game </a:t>
            </a:r>
            <a:r>
              <a:rPr dirty="0" err="1"/>
              <a:t>Fifa</a:t>
            </a:r>
            <a:r>
              <a:rPr dirty="0"/>
              <a:t> rating was also found.</a:t>
            </a:r>
          </a:p>
          <a:p>
            <a:pPr lvl="0"/>
            <a:r>
              <a:rPr dirty="0"/>
              <a:t>Machine Learning on </a:t>
            </a:r>
            <a:r>
              <a:rPr dirty="0" err="1"/>
              <a:t>Fifa</a:t>
            </a:r>
            <a:r>
              <a:rPr dirty="0"/>
              <a:t> 20, classified players with multiple popular classification algorithms including K-nearest neighbor, decision tree, support vector machine, and logistic regression.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Data Source</a:t>
            </a:r>
          </a:p>
        </p:txBody>
      </p:sp>
      <p:sp>
        <p:nvSpPr>
          <p:cNvPr id="3" name="Content Placeholder 2"/>
          <p:cNvSpPr>
            <a:spLocks noGrp="1"/>
          </p:cNvSpPr>
          <p:nvPr>
            <p:ph idx="1"/>
          </p:nvPr>
        </p:nvSpPr>
        <p:spPr>
          <a:xfrm>
            <a:off x="457200" y="1200151"/>
            <a:ext cx="4555067" cy="3394472"/>
          </a:xfrm>
        </p:spPr>
        <p:txBody>
          <a:bodyPr>
            <a:normAutofit fontScale="92500" lnSpcReduction="10000"/>
          </a:bodyPr>
          <a:lstStyle/>
          <a:p>
            <a:pPr lvl="0"/>
            <a:r>
              <a:rPr dirty="0" err="1"/>
              <a:t>futbin</a:t>
            </a:r>
            <a:r>
              <a:rPr dirty="0"/>
              <a:t> website</a:t>
            </a:r>
          </a:p>
          <a:p>
            <a:pPr lvl="0"/>
            <a:r>
              <a:rPr dirty="0"/>
              <a:t>Commonly used for player card price history by ultimate team players</a:t>
            </a:r>
          </a:p>
          <a:p>
            <a:pPr lvl="0"/>
            <a:r>
              <a:rPr dirty="0"/>
              <a:t>Easy and friendly UI</a:t>
            </a:r>
          </a:p>
          <a:p>
            <a:pPr lvl="0"/>
            <a:r>
              <a:rPr dirty="0"/>
              <a:t>Allows for sorting of cards by a variety of different categories or </a:t>
            </a:r>
            <a:r>
              <a:rPr dirty="0" err="1"/>
              <a:t>varaibles</a:t>
            </a:r>
            <a:endParaRPr dirty="0"/>
          </a:p>
          <a:p>
            <a:pPr lvl="0"/>
            <a:r>
              <a:rPr dirty="0" err="1"/>
              <a:t>Fifa</a:t>
            </a:r>
            <a:r>
              <a:rPr dirty="0"/>
              <a:t> 23 contains just over 22,000 total player cards</a:t>
            </a:r>
          </a:p>
        </p:txBody>
      </p:sp>
      <p:pic>
        <p:nvPicPr>
          <p:cNvPr id="5" name="Picture 4" descr="A screenshot of a computer&#10;&#10;Description automatically generated">
            <a:extLst>
              <a:ext uri="{FF2B5EF4-FFF2-40B4-BE49-F238E27FC236}">
                <a16:creationId xmlns:a16="http://schemas.microsoft.com/office/drawing/2014/main" id="{4382FEA5-94C9-AD67-5CD2-1F9EFCDADFC1}"/>
              </a:ext>
            </a:extLst>
          </p:cNvPr>
          <p:cNvPicPr>
            <a:picLocks noChangeAspect="1"/>
          </p:cNvPicPr>
          <p:nvPr/>
        </p:nvPicPr>
        <p:blipFill>
          <a:blip r:embed="rId2"/>
          <a:stretch>
            <a:fillRect/>
          </a:stretch>
        </p:blipFill>
        <p:spPr>
          <a:xfrm>
            <a:off x="4863931" y="1513839"/>
            <a:ext cx="3965109" cy="247819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Web Scraper</a:t>
            </a:r>
          </a:p>
        </p:txBody>
      </p:sp>
      <p:sp>
        <p:nvSpPr>
          <p:cNvPr id="3" name="Content Placeholder 2"/>
          <p:cNvSpPr>
            <a:spLocks noGrp="1"/>
          </p:cNvSpPr>
          <p:nvPr>
            <p:ph idx="1"/>
          </p:nvPr>
        </p:nvSpPr>
        <p:spPr>
          <a:xfrm>
            <a:off x="457199" y="1200150"/>
            <a:ext cx="7338907" cy="3561503"/>
          </a:xfrm>
        </p:spPr>
        <p:txBody>
          <a:bodyPr>
            <a:normAutofit fontScale="32500" lnSpcReduction="20000"/>
          </a:bodyPr>
          <a:lstStyle/>
          <a:p>
            <a:pPr lvl="0" indent="0">
              <a:buNone/>
            </a:pPr>
            <a:r>
              <a:rPr dirty="0" err="1">
                <a:solidFill>
                  <a:srgbClr val="003B4F"/>
                </a:solidFill>
                <a:latin typeface="Courier"/>
              </a:rPr>
              <a:t>get_player</a:t>
            </a:r>
            <a:r>
              <a:rPr dirty="0">
                <a:solidFill>
                  <a:srgbClr val="003B4F"/>
                </a:solidFill>
                <a:latin typeface="Courier"/>
              </a:rPr>
              <a:t> = function(link) {</a:t>
            </a:r>
            <a:br>
              <a:rPr dirty="0"/>
            </a:br>
            <a:r>
              <a:rPr dirty="0">
                <a:solidFill>
                  <a:srgbClr val="003B4F"/>
                </a:solidFill>
                <a:latin typeface="Courier"/>
              </a:rPr>
              <a:t>  </a:t>
            </a:r>
            <a:r>
              <a:rPr dirty="0" err="1">
                <a:solidFill>
                  <a:srgbClr val="003B4F"/>
                </a:solidFill>
                <a:latin typeface="Courier"/>
              </a:rPr>
              <a:t>prac</a:t>
            </a:r>
            <a:r>
              <a:rPr dirty="0">
                <a:solidFill>
                  <a:srgbClr val="003B4F"/>
                </a:solidFill>
                <a:latin typeface="Courier"/>
              </a:rPr>
              <a:t> &lt;- </a:t>
            </a:r>
            <a:r>
              <a:rPr dirty="0" err="1">
                <a:solidFill>
                  <a:srgbClr val="4758AB"/>
                </a:solidFill>
                <a:latin typeface="Courier"/>
              </a:rPr>
              <a:t>read_html</a:t>
            </a:r>
            <a:r>
              <a:rPr dirty="0">
                <a:solidFill>
                  <a:srgbClr val="003B4F"/>
                </a:solidFill>
                <a:latin typeface="Courier"/>
              </a:rPr>
              <a:t>(link)</a:t>
            </a:r>
            <a:br>
              <a:rPr dirty="0"/>
            </a:br>
            <a:r>
              <a:rPr dirty="0">
                <a:solidFill>
                  <a:srgbClr val="003B4F"/>
                </a:solidFill>
                <a:latin typeface="Courier"/>
              </a:rPr>
              <a:t>  </a:t>
            </a:r>
            <a:r>
              <a:rPr dirty="0" err="1">
                <a:solidFill>
                  <a:srgbClr val="003B4F"/>
                </a:solidFill>
                <a:latin typeface="Courier"/>
              </a:rPr>
              <a:t>pname</a:t>
            </a:r>
            <a:r>
              <a:rPr dirty="0">
                <a:solidFill>
                  <a:srgbClr val="003B4F"/>
                </a:solidFill>
                <a:latin typeface="Courier"/>
              </a:rPr>
              <a:t> = </a:t>
            </a:r>
            <a:r>
              <a:rPr dirty="0" err="1">
                <a:solidFill>
                  <a:srgbClr val="003B4F"/>
                </a:solidFill>
                <a:latin typeface="Courier"/>
              </a:rPr>
              <a:t>prac</a:t>
            </a:r>
            <a:r>
              <a:rPr dirty="0">
                <a:solidFill>
                  <a:srgbClr val="003B4F"/>
                </a:solidFill>
                <a:latin typeface="Courier"/>
              </a:rPr>
              <a:t> </a:t>
            </a:r>
            <a:r>
              <a:rPr dirty="0">
                <a:solidFill>
                  <a:srgbClr val="5E5E5E"/>
                </a:solidFill>
                <a:latin typeface="Courier"/>
              </a:rPr>
              <a:t>%&gt;%</a:t>
            </a:r>
            <a:r>
              <a:rPr dirty="0">
                <a:solidFill>
                  <a:srgbClr val="003B4F"/>
                </a:solidFill>
                <a:latin typeface="Courier"/>
              </a:rPr>
              <a:t> </a:t>
            </a:r>
            <a:r>
              <a:rPr dirty="0" err="1">
                <a:solidFill>
                  <a:srgbClr val="4758AB"/>
                </a:solidFill>
                <a:latin typeface="Courier"/>
              </a:rPr>
              <a:t>html_nodes</a:t>
            </a:r>
            <a:r>
              <a:rPr dirty="0">
                <a:solidFill>
                  <a:srgbClr val="003B4F"/>
                </a:solidFill>
                <a:latin typeface="Courier"/>
              </a:rPr>
              <a:t>(</a:t>
            </a:r>
            <a:r>
              <a:rPr dirty="0">
                <a:solidFill>
                  <a:srgbClr val="20794D"/>
                </a:solidFill>
                <a:latin typeface="Courier"/>
              </a:rPr>
              <a:t>"</a:t>
            </a:r>
            <a:r>
              <a:rPr dirty="0" err="1">
                <a:solidFill>
                  <a:srgbClr val="20794D"/>
                </a:solidFill>
                <a:latin typeface="Courier"/>
              </a:rPr>
              <a:t>tr:nth-child</a:t>
            </a:r>
            <a:r>
              <a:rPr dirty="0">
                <a:solidFill>
                  <a:srgbClr val="20794D"/>
                </a:solidFill>
                <a:latin typeface="Courier"/>
              </a:rPr>
              <a:t>(1) .table-row-text"</a:t>
            </a:r>
            <a:r>
              <a:rPr dirty="0">
                <a:solidFill>
                  <a:srgbClr val="003B4F"/>
                </a:solidFill>
                <a:latin typeface="Courier"/>
              </a:rPr>
              <a:t>) </a:t>
            </a:r>
            <a:r>
              <a:rPr dirty="0">
                <a:solidFill>
                  <a:srgbClr val="5E5E5E"/>
                </a:solidFill>
                <a:latin typeface="Courier"/>
              </a:rPr>
              <a:t>%&gt;%</a:t>
            </a:r>
            <a:r>
              <a:rPr dirty="0">
                <a:solidFill>
                  <a:srgbClr val="003B4F"/>
                </a:solidFill>
                <a:latin typeface="Courier"/>
              </a:rPr>
              <a:t> </a:t>
            </a:r>
            <a:r>
              <a:rPr dirty="0" err="1">
                <a:solidFill>
                  <a:srgbClr val="4758AB"/>
                </a:solidFill>
                <a:latin typeface="Courier"/>
              </a:rPr>
              <a:t>html_text</a:t>
            </a:r>
            <a:r>
              <a:rPr dirty="0">
                <a:solidFill>
                  <a:srgbClr val="003B4F"/>
                </a:solidFill>
                <a:latin typeface="Courier"/>
              </a:rPr>
              <a:t>()</a:t>
            </a:r>
            <a:br>
              <a:rPr dirty="0"/>
            </a:br>
            <a:r>
              <a:rPr dirty="0">
                <a:solidFill>
                  <a:srgbClr val="003B4F"/>
                </a:solidFill>
                <a:latin typeface="Courier"/>
              </a:rPr>
              <a:t>  </a:t>
            </a:r>
            <a:r>
              <a:rPr dirty="0">
                <a:solidFill>
                  <a:srgbClr val="4758AB"/>
                </a:solidFill>
                <a:latin typeface="Courier"/>
              </a:rPr>
              <a:t>return</a:t>
            </a:r>
            <a:r>
              <a:rPr dirty="0">
                <a:solidFill>
                  <a:srgbClr val="003B4F"/>
                </a:solidFill>
                <a:latin typeface="Courier"/>
              </a:rPr>
              <a:t>(</a:t>
            </a:r>
            <a:r>
              <a:rPr dirty="0" err="1">
                <a:solidFill>
                  <a:srgbClr val="003B4F"/>
                </a:solidFill>
                <a:latin typeface="Courier"/>
              </a:rPr>
              <a:t>pname</a:t>
            </a:r>
            <a:r>
              <a:rPr dirty="0">
                <a:solidFill>
                  <a:srgbClr val="003B4F"/>
                </a:solidFill>
                <a:latin typeface="Courier"/>
              </a:rPr>
              <a:t>)</a:t>
            </a:r>
            <a:br>
              <a:rPr dirty="0"/>
            </a:br>
            <a:r>
              <a:rPr dirty="0">
                <a:solidFill>
                  <a:srgbClr val="003B4F"/>
                </a:solidFill>
                <a:latin typeface="Courier"/>
              </a:rPr>
              <a:t>}</a:t>
            </a:r>
            <a:br>
              <a:rPr dirty="0"/>
            </a:br>
            <a:r>
              <a:rPr dirty="0" err="1">
                <a:solidFill>
                  <a:srgbClr val="003B4F"/>
                </a:solidFill>
                <a:latin typeface="Courier"/>
              </a:rPr>
              <a:t>get_cardtype</a:t>
            </a:r>
            <a:r>
              <a:rPr dirty="0">
                <a:solidFill>
                  <a:srgbClr val="003B4F"/>
                </a:solidFill>
                <a:latin typeface="Courier"/>
              </a:rPr>
              <a:t> = function(link) {</a:t>
            </a:r>
            <a:br>
              <a:rPr dirty="0"/>
            </a:br>
            <a:r>
              <a:rPr dirty="0">
                <a:solidFill>
                  <a:srgbClr val="003B4F"/>
                </a:solidFill>
                <a:latin typeface="Courier"/>
              </a:rPr>
              <a:t>  </a:t>
            </a:r>
            <a:r>
              <a:rPr dirty="0" err="1">
                <a:solidFill>
                  <a:srgbClr val="003B4F"/>
                </a:solidFill>
                <a:latin typeface="Courier"/>
              </a:rPr>
              <a:t>prac</a:t>
            </a:r>
            <a:r>
              <a:rPr dirty="0">
                <a:solidFill>
                  <a:srgbClr val="003B4F"/>
                </a:solidFill>
                <a:latin typeface="Courier"/>
              </a:rPr>
              <a:t> &lt;- </a:t>
            </a:r>
            <a:r>
              <a:rPr dirty="0" err="1">
                <a:solidFill>
                  <a:srgbClr val="4758AB"/>
                </a:solidFill>
                <a:latin typeface="Courier"/>
              </a:rPr>
              <a:t>read_html</a:t>
            </a:r>
            <a:r>
              <a:rPr dirty="0">
                <a:solidFill>
                  <a:srgbClr val="003B4F"/>
                </a:solidFill>
                <a:latin typeface="Courier"/>
              </a:rPr>
              <a:t>(link)</a:t>
            </a:r>
            <a:br>
              <a:rPr dirty="0"/>
            </a:br>
            <a:r>
              <a:rPr dirty="0">
                <a:solidFill>
                  <a:srgbClr val="003B4F"/>
                </a:solidFill>
                <a:latin typeface="Courier"/>
              </a:rPr>
              <a:t>  </a:t>
            </a:r>
            <a:r>
              <a:rPr dirty="0" err="1">
                <a:solidFill>
                  <a:srgbClr val="003B4F"/>
                </a:solidFill>
                <a:latin typeface="Courier"/>
              </a:rPr>
              <a:t>cardtype</a:t>
            </a:r>
            <a:r>
              <a:rPr dirty="0">
                <a:solidFill>
                  <a:srgbClr val="003B4F"/>
                </a:solidFill>
                <a:latin typeface="Courier"/>
              </a:rPr>
              <a:t> = </a:t>
            </a:r>
            <a:r>
              <a:rPr dirty="0" err="1">
                <a:solidFill>
                  <a:srgbClr val="003B4F"/>
                </a:solidFill>
                <a:latin typeface="Courier"/>
              </a:rPr>
              <a:t>prac</a:t>
            </a:r>
            <a:r>
              <a:rPr dirty="0">
                <a:solidFill>
                  <a:srgbClr val="003B4F"/>
                </a:solidFill>
                <a:latin typeface="Courier"/>
              </a:rPr>
              <a:t> </a:t>
            </a:r>
            <a:r>
              <a:rPr dirty="0">
                <a:solidFill>
                  <a:srgbClr val="5E5E5E"/>
                </a:solidFill>
                <a:latin typeface="Courier"/>
              </a:rPr>
              <a:t>%&gt;%</a:t>
            </a:r>
            <a:r>
              <a:rPr dirty="0">
                <a:solidFill>
                  <a:srgbClr val="003B4F"/>
                </a:solidFill>
                <a:latin typeface="Courier"/>
              </a:rPr>
              <a:t> </a:t>
            </a:r>
            <a:r>
              <a:rPr dirty="0" err="1">
                <a:solidFill>
                  <a:srgbClr val="4758AB"/>
                </a:solidFill>
                <a:latin typeface="Courier"/>
              </a:rPr>
              <a:t>html_nodes</a:t>
            </a:r>
            <a:r>
              <a:rPr dirty="0">
                <a:solidFill>
                  <a:srgbClr val="003B4F"/>
                </a:solidFill>
                <a:latin typeface="Courier"/>
              </a:rPr>
              <a:t>(</a:t>
            </a:r>
            <a:r>
              <a:rPr dirty="0">
                <a:solidFill>
                  <a:srgbClr val="20794D"/>
                </a:solidFill>
                <a:latin typeface="Courier"/>
              </a:rPr>
              <a:t>"</a:t>
            </a:r>
            <a:r>
              <a:rPr dirty="0" err="1">
                <a:solidFill>
                  <a:srgbClr val="20794D"/>
                </a:solidFill>
                <a:latin typeface="Courier"/>
              </a:rPr>
              <a:t>tr:nth-child</a:t>
            </a:r>
            <a:r>
              <a:rPr dirty="0">
                <a:solidFill>
                  <a:srgbClr val="20794D"/>
                </a:solidFill>
                <a:latin typeface="Courier"/>
              </a:rPr>
              <a:t>(2) .table-row-text"</a:t>
            </a:r>
            <a:r>
              <a:rPr dirty="0">
                <a:solidFill>
                  <a:srgbClr val="003B4F"/>
                </a:solidFill>
                <a:latin typeface="Courier"/>
              </a:rPr>
              <a:t>) </a:t>
            </a:r>
            <a:r>
              <a:rPr dirty="0">
                <a:solidFill>
                  <a:srgbClr val="5E5E5E"/>
                </a:solidFill>
                <a:latin typeface="Courier"/>
              </a:rPr>
              <a:t>%&gt;%</a:t>
            </a:r>
            <a:r>
              <a:rPr dirty="0">
                <a:solidFill>
                  <a:srgbClr val="003B4F"/>
                </a:solidFill>
                <a:latin typeface="Courier"/>
              </a:rPr>
              <a:t> </a:t>
            </a:r>
            <a:r>
              <a:rPr dirty="0" err="1">
                <a:solidFill>
                  <a:srgbClr val="4758AB"/>
                </a:solidFill>
                <a:latin typeface="Courier"/>
              </a:rPr>
              <a:t>html_text</a:t>
            </a:r>
            <a:r>
              <a:rPr dirty="0">
                <a:solidFill>
                  <a:srgbClr val="003B4F"/>
                </a:solidFill>
                <a:latin typeface="Courier"/>
              </a:rPr>
              <a:t>()</a:t>
            </a:r>
            <a:br>
              <a:rPr dirty="0"/>
            </a:br>
            <a:r>
              <a:rPr dirty="0">
                <a:solidFill>
                  <a:srgbClr val="003B4F"/>
                </a:solidFill>
                <a:latin typeface="Courier"/>
              </a:rPr>
              <a:t>  </a:t>
            </a:r>
            <a:r>
              <a:rPr dirty="0">
                <a:solidFill>
                  <a:srgbClr val="4758AB"/>
                </a:solidFill>
                <a:latin typeface="Courier"/>
              </a:rPr>
              <a:t>return</a:t>
            </a:r>
            <a:r>
              <a:rPr dirty="0">
                <a:solidFill>
                  <a:srgbClr val="003B4F"/>
                </a:solidFill>
                <a:latin typeface="Courier"/>
              </a:rPr>
              <a:t>(</a:t>
            </a:r>
            <a:r>
              <a:rPr dirty="0" err="1">
                <a:solidFill>
                  <a:srgbClr val="003B4F"/>
                </a:solidFill>
                <a:latin typeface="Courier"/>
              </a:rPr>
              <a:t>cardtype</a:t>
            </a:r>
            <a:r>
              <a:rPr dirty="0">
                <a:solidFill>
                  <a:srgbClr val="003B4F"/>
                </a:solidFill>
                <a:latin typeface="Courier"/>
              </a:rPr>
              <a:t>)</a:t>
            </a:r>
            <a:br>
              <a:rPr dirty="0"/>
            </a:br>
            <a:r>
              <a:rPr dirty="0">
                <a:solidFill>
                  <a:srgbClr val="003B4F"/>
                </a:solidFill>
                <a:latin typeface="Courier"/>
              </a:rPr>
              <a:t>}</a:t>
            </a:r>
            <a:br>
              <a:rPr dirty="0"/>
            </a:br>
            <a:r>
              <a:rPr dirty="0">
                <a:solidFill>
                  <a:srgbClr val="003B4F"/>
                </a:solidFill>
                <a:latin typeface="Courier"/>
              </a:rPr>
              <a:t>fifa_df3 = </a:t>
            </a:r>
            <a:r>
              <a:rPr dirty="0" err="1">
                <a:solidFill>
                  <a:srgbClr val="4758AB"/>
                </a:solidFill>
                <a:latin typeface="Courier"/>
              </a:rPr>
              <a:t>data.frame</a:t>
            </a:r>
            <a:r>
              <a:rPr dirty="0">
                <a:solidFill>
                  <a:srgbClr val="003B4F"/>
                </a:solidFill>
                <a:latin typeface="Courier"/>
              </a:rPr>
              <a:t>()</a:t>
            </a:r>
            <a:br>
              <a:rPr dirty="0"/>
            </a:br>
            <a:r>
              <a:rPr dirty="0">
                <a:solidFill>
                  <a:srgbClr val="003B4F"/>
                </a:solidFill>
                <a:latin typeface="Courier"/>
              </a:rPr>
              <a:t>for (</a:t>
            </a:r>
            <a:r>
              <a:rPr dirty="0" err="1">
                <a:solidFill>
                  <a:srgbClr val="003B4F"/>
                </a:solidFill>
                <a:latin typeface="Courier"/>
              </a:rPr>
              <a:t>page_result</a:t>
            </a:r>
            <a:r>
              <a:rPr dirty="0">
                <a:solidFill>
                  <a:srgbClr val="003B4F"/>
                </a:solidFill>
                <a:latin typeface="Courier"/>
              </a:rPr>
              <a:t> in </a:t>
            </a:r>
            <a:r>
              <a:rPr dirty="0">
                <a:solidFill>
                  <a:srgbClr val="4758AB"/>
                </a:solidFill>
                <a:latin typeface="Courier"/>
              </a:rPr>
              <a:t>seq</a:t>
            </a:r>
            <a:r>
              <a:rPr dirty="0">
                <a:solidFill>
                  <a:srgbClr val="003B4F"/>
                </a:solidFill>
                <a:latin typeface="Courier"/>
              </a:rPr>
              <a:t>(</a:t>
            </a:r>
            <a:r>
              <a:rPr dirty="0">
                <a:solidFill>
                  <a:srgbClr val="657422"/>
                </a:solidFill>
                <a:latin typeface="Courier"/>
              </a:rPr>
              <a:t>from =</a:t>
            </a:r>
            <a:r>
              <a:rPr dirty="0">
                <a:solidFill>
                  <a:srgbClr val="003B4F"/>
                </a:solidFill>
                <a:latin typeface="Courier"/>
              </a:rPr>
              <a:t> </a:t>
            </a:r>
            <a:r>
              <a:rPr dirty="0">
                <a:solidFill>
                  <a:srgbClr val="AD0000"/>
                </a:solidFill>
                <a:latin typeface="Courier"/>
              </a:rPr>
              <a:t>1</a:t>
            </a:r>
            <a:r>
              <a:rPr dirty="0">
                <a:solidFill>
                  <a:srgbClr val="003B4F"/>
                </a:solidFill>
                <a:latin typeface="Courier"/>
              </a:rPr>
              <a:t>, </a:t>
            </a:r>
            <a:r>
              <a:rPr dirty="0">
                <a:solidFill>
                  <a:srgbClr val="657422"/>
                </a:solidFill>
                <a:latin typeface="Courier"/>
              </a:rPr>
              <a:t>to =</a:t>
            </a:r>
            <a:r>
              <a:rPr dirty="0">
                <a:solidFill>
                  <a:srgbClr val="003B4F"/>
                </a:solidFill>
                <a:latin typeface="Courier"/>
              </a:rPr>
              <a:t> </a:t>
            </a:r>
            <a:r>
              <a:rPr dirty="0">
                <a:solidFill>
                  <a:srgbClr val="AD0000"/>
                </a:solidFill>
                <a:latin typeface="Courier"/>
              </a:rPr>
              <a:t>34</a:t>
            </a:r>
            <a:r>
              <a:rPr dirty="0">
                <a:solidFill>
                  <a:srgbClr val="003B4F"/>
                </a:solidFill>
                <a:latin typeface="Courier"/>
              </a:rPr>
              <a:t>, </a:t>
            </a:r>
            <a:r>
              <a:rPr dirty="0">
                <a:solidFill>
                  <a:srgbClr val="657422"/>
                </a:solidFill>
                <a:latin typeface="Courier"/>
              </a:rPr>
              <a:t>by =</a:t>
            </a:r>
            <a:r>
              <a:rPr dirty="0">
                <a:solidFill>
                  <a:srgbClr val="003B4F"/>
                </a:solidFill>
                <a:latin typeface="Courier"/>
              </a:rPr>
              <a:t> </a:t>
            </a:r>
            <a:r>
              <a:rPr dirty="0">
                <a:solidFill>
                  <a:srgbClr val="AD0000"/>
                </a:solidFill>
                <a:latin typeface="Courier"/>
              </a:rPr>
              <a:t>1</a:t>
            </a:r>
            <a:r>
              <a:rPr dirty="0">
                <a:solidFill>
                  <a:srgbClr val="003B4F"/>
                </a:solidFill>
                <a:latin typeface="Courier"/>
              </a:rPr>
              <a:t>)) {</a:t>
            </a:r>
            <a:br>
              <a:rPr dirty="0"/>
            </a:br>
            <a:r>
              <a:rPr dirty="0">
                <a:solidFill>
                  <a:srgbClr val="003B4F"/>
                </a:solidFill>
                <a:latin typeface="Courier"/>
              </a:rPr>
              <a:t>  link = </a:t>
            </a:r>
            <a:r>
              <a:rPr dirty="0">
                <a:solidFill>
                  <a:srgbClr val="4758AB"/>
                </a:solidFill>
                <a:latin typeface="Courier"/>
              </a:rPr>
              <a:t>paste0</a:t>
            </a:r>
            <a:r>
              <a:rPr dirty="0">
                <a:solidFill>
                  <a:srgbClr val="003B4F"/>
                </a:solidFill>
                <a:latin typeface="Courier"/>
              </a:rPr>
              <a:t>(</a:t>
            </a:r>
            <a:r>
              <a:rPr dirty="0">
                <a:solidFill>
                  <a:srgbClr val="20794D"/>
                </a:solidFill>
                <a:latin typeface="Courier"/>
              </a:rPr>
              <a:t>"https://www.futbin.com/23/players?page="</a:t>
            </a:r>
            <a:r>
              <a:rPr dirty="0">
                <a:solidFill>
                  <a:srgbClr val="003B4F"/>
                </a:solidFill>
                <a:latin typeface="Courier"/>
              </a:rPr>
              <a:t>, </a:t>
            </a:r>
            <a:br>
              <a:rPr dirty="0"/>
            </a:br>
            <a:r>
              <a:rPr dirty="0">
                <a:solidFill>
                  <a:srgbClr val="003B4F"/>
                </a:solidFill>
                <a:latin typeface="Courier"/>
              </a:rPr>
              <a:t>                </a:t>
            </a:r>
            <a:r>
              <a:rPr dirty="0" err="1">
                <a:solidFill>
                  <a:srgbClr val="003B4F"/>
                </a:solidFill>
                <a:latin typeface="Courier"/>
              </a:rPr>
              <a:t>page_result</a:t>
            </a:r>
            <a:r>
              <a:rPr dirty="0">
                <a:solidFill>
                  <a:srgbClr val="003B4F"/>
                </a:solidFill>
                <a:latin typeface="Courier"/>
              </a:rPr>
              <a:t>)</a:t>
            </a:r>
            <a:br>
              <a:rPr dirty="0"/>
            </a:br>
            <a:r>
              <a:rPr dirty="0">
                <a:solidFill>
                  <a:srgbClr val="003B4F"/>
                </a:solidFill>
                <a:latin typeface="Courier"/>
              </a:rPr>
              <a:t>  page = </a:t>
            </a:r>
            <a:r>
              <a:rPr dirty="0" err="1">
                <a:solidFill>
                  <a:srgbClr val="4758AB"/>
                </a:solidFill>
                <a:latin typeface="Courier"/>
              </a:rPr>
              <a:t>read_html</a:t>
            </a:r>
            <a:r>
              <a:rPr dirty="0">
                <a:solidFill>
                  <a:srgbClr val="003B4F"/>
                </a:solidFill>
                <a:latin typeface="Courier"/>
              </a:rPr>
              <a:t>(link)</a:t>
            </a:r>
            <a:br>
              <a:rPr dirty="0"/>
            </a:br>
            <a:r>
              <a:rPr dirty="0">
                <a:solidFill>
                  <a:srgbClr val="003B4F"/>
                </a:solidFill>
                <a:latin typeface="Courier"/>
              </a:rPr>
              <a:t>  </a:t>
            </a:r>
            <a:r>
              <a:rPr dirty="0" err="1">
                <a:solidFill>
                  <a:srgbClr val="003B4F"/>
                </a:solidFill>
                <a:latin typeface="Courier"/>
              </a:rPr>
              <a:t>player_links</a:t>
            </a:r>
            <a:r>
              <a:rPr dirty="0">
                <a:solidFill>
                  <a:srgbClr val="003B4F"/>
                </a:solidFill>
                <a:latin typeface="Courier"/>
              </a:rPr>
              <a:t> = page </a:t>
            </a:r>
            <a:r>
              <a:rPr dirty="0">
                <a:solidFill>
                  <a:srgbClr val="5E5E5E"/>
                </a:solidFill>
                <a:latin typeface="Courier"/>
              </a:rPr>
              <a:t>%&gt;%</a:t>
            </a:r>
            <a:r>
              <a:rPr dirty="0">
                <a:solidFill>
                  <a:srgbClr val="003B4F"/>
                </a:solidFill>
                <a:latin typeface="Courier"/>
              </a:rPr>
              <a:t> </a:t>
            </a:r>
            <a:r>
              <a:rPr dirty="0" err="1">
                <a:solidFill>
                  <a:srgbClr val="4758AB"/>
                </a:solidFill>
                <a:latin typeface="Courier"/>
              </a:rPr>
              <a:t>html_nodes</a:t>
            </a:r>
            <a:r>
              <a:rPr dirty="0">
                <a:solidFill>
                  <a:srgbClr val="003B4F"/>
                </a:solidFill>
                <a:latin typeface="Courier"/>
              </a:rPr>
              <a:t>(</a:t>
            </a:r>
            <a:r>
              <a:rPr dirty="0">
                <a:solidFill>
                  <a:srgbClr val="20794D"/>
                </a:solidFill>
                <a:latin typeface="Courier"/>
              </a:rPr>
              <a:t>".get-</a:t>
            </a:r>
            <a:r>
              <a:rPr dirty="0" err="1">
                <a:solidFill>
                  <a:srgbClr val="20794D"/>
                </a:solidFill>
                <a:latin typeface="Courier"/>
              </a:rPr>
              <a:t>tp</a:t>
            </a:r>
            <a:r>
              <a:rPr dirty="0">
                <a:solidFill>
                  <a:srgbClr val="20794D"/>
                </a:solidFill>
                <a:latin typeface="Courier"/>
              </a:rPr>
              <a:t>"</a:t>
            </a:r>
            <a:r>
              <a:rPr dirty="0">
                <a:solidFill>
                  <a:srgbClr val="003B4F"/>
                </a:solidFill>
                <a:latin typeface="Courier"/>
              </a:rPr>
              <a:t>) </a:t>
            </a:r>
            <a:r>
              <a:rPr dirty="0">
                <a:solidFill>
                  <a:srgbClr val="5E5E5E"/>
                </a:solidFill>
                <a:latin typeface="Courier"/>
              </a:rPr>
              <a:t>%&gt;%</a:t>
            </a:r>
            <a:r>
              <a:rPr dirty="0">
                <a:solidFill>
                  <a:srgbClr val="003B4F"/>
                </a:solidFill>
                <a:latin typeface="Courier"/>
              </a:rPr>
              <a:t> </a:t>
            </a:r>
            <a:r>
              <a:rPr dirty="0" err="1">
                <a:solidFill>
                  <a:srgbClr val="4758AB"/>
                </a:solidFill>
                <a:latin typeface="Courier"/>
              </a:rPr>
              <a:t>html_attr</a:t>
            </a:r>
            <a:r>
              <a:rPr dirty="0">
                <a:solidFill>
                  <a:srgbClr val="003B4F"/>
                </a:solidFill>
                <a:latin typeface="Courier"/>
              </a:rPr>
              <a:t>(</a:t>
            </a:r>
            <a:r>
              <a:rPr dirty="0">
                <a:solidFill>
                  <a:srgbClr val="20794D"/>
                </a:solidFill>
                <a:latin typeface="Courier"/>
              </a:rPr>
              <a:t>"</a:t>
            </a:r>
            <a:r>
              <a:rPr dirty="0" err="1">
                <a:solidFill>
                  <a:srgbClr val="20794D"/>
                </a:solidFill>
                <a:latin typeface="Courier"/>
              </a:rPr>
              <a:t>href</a:t>
            </a:r>
            <a:r>
              <a:rPr dirty="0">
                <a:solidFill>
                  <a:srgbClr val="20794D"/>
                </a:solidFill>
                <a:latin typeface="Courier"/>
              </a:rPr>
              <a:t>"</a:t>
            </a:r>
            <a:r>
              <a:rPr dirty="0">
                <a:solidFill>
                  <a:srgbClr val="003B4F"/>
                </a:solidFill>
                <a:latin typeface="Courier"/>
              </a:rPr>
              <a:t>) </a:t>
            </a:r>
            <a:r>
              <a:rPr dirty="0">
                <a:solidFill>
                  <a:srgbClr val="5E5E5E"/>
                </a:solidFill>
                <a:latin typeface="Courier"/>
              </a:rPr>
              <a:t>%&gt;%</a:t>
            </a:r>
            <a:r>
              <a:rPr dirty="0">
                <a:solidFill>
                  <a:srgbClr val="003B4F"/>
                </a:solidFill>
                <a:latin typeface="Courier"/>
              </a:rPr>
              <a:t>  </a:t>
            </a:r>
            <a:r>
              <a:rPr dirty="0">
                <a:solidFill>
                  <a:srgbClr val="4758AB"/>
                </a:solidFill>
                <a:latin typeface="Courier"/>
              </a:rPr>
              <a:t>paste0</a:t>
            </a:r>
            <a:r>
              <a:rPr dirty="0">
                <a:solidFill>
                  <a:srgbClr val="003B4F"/>
                </a:solidFill>
                <a:latin typeface="Courier"/>
              </a:rPr>
              <a:t>(</a:t>
            </a:r>
            <a:r>
              <a:rPr dirty="0">
                <a:solidFill>
                  <a:srgbClr val="20794D"/>
                </a:solidFill>
                <a:latin typeface="Courier"/>
              </a:rPr>
              <a:t>"https://www.futbin.com/"</a:t>
            </a:r>
            <a:r>
              <a:rPr dirty="0">
                <a:solidFill>
                  <a:srgbClr val="003B4F"/>
                </a:solidFill>
                <a:latin typeface="Courier"/>
              </a:rPr>
              <a:t>,.)</a:t>
            </a:r>
            <a:br>
              <a:rPr dirty="0"/>
            </a:br>
            <a:r>
              <a:rPr dirty="0">
                <a:solidFill>
                  <a:srgbClr val="003B4F"/>
                </a:solidFill>
                <a:latin typeface="Courier"/>
              </a:rPr>
              <a:t>  pname1 = page </a:t>
            </a:r>
            <a:r>
              <a:rPr dirty="0">
                <a:solidFill>
                  <a:srgbClr val="5E5E5E"/>
                </a:solidFill>
                <a:latin typeface="Courier"/>
              </a:rPr>
              <a:t>%&gt;%</a:t>
            </a:r>
            <a:r>
              <a:rPr dirty="0">
                <a:solidFill>
                  <a:srgbClr val="003B4F"/>
                </a:solidFill>
                <a:latin typeface="Courier"/>
              </a:rPr>
              <a:t> </a:t>
            </a:r>
            <a:r>
              <a:rPr dirty="0" err="1">
                <a:solidFill>
                  <a:srgbClr val="4758AB"/>
                </a:solidFill>
                <a:latin typeface="Courier"/>
              </a:rPr>
              <a:t>html_nodes</a:t>
            </a:r>
            <a:r>
              <a:rPr dirty="0">
                <a:solidFill>
                  <a:srgbClr val="003B4F"/>
                </a:solidFill>
                <a:latin typeface="Courier"/>
              </a:rPr>
              <a:t>(</a:t>
            </a:r>
            <a:r>
              <a:rPr dirty="0">
                <a:solidFill>
                  <a:srgbClr val="20794D"/>
                </a:solidFill>
                <a:latin typeface="Courier"/>
              </a:rPr>
              <a:t>".get-</a:t>
            </a:r>
            <a:r>
              <a:rPr dirty="0" err="1">
                <a:solidFill>
                  <a:srgbClr val="20794D"/>
                </a:solidFill>
                <a:latin typeface="Courier"/>
              </a:rPr>
              <a:t>tp</a:t>
            </a:r>
            <a:r>
              <a:rPr dirty="0">
                <a:solidFill>
                  <a:srgbClr val="20794D"/>
                </a:solidFill>
                <a:latin typeface="Courier"/>
              </a:rPr>
              <a:t>"</a:t>
            </a:r>
            <a:r>
              <a:rPr dirty="0">
                <a:solidFill>
                  <a:srgbClr val="003B4F"/>
                </a:solidFill>
                <a:latin typeface="Courier"/>
              </a:rPr>
              <a:t>) </a:t>
            </a:r>
            <a:r>
              <a:rPr dirty="0">
                <a:solidFill>
                  <a:srgbClr val="5E5E5E"/>
                </a:solidFill>
                <a:latin typeface="Courier"/>
              </a:rPr>
              <a:t>%&gt;%</a:t>
            </a:r>
            <a:r>
              <a:rPr dirty="0">
                <a:solidFill>
                  <a:srgbClr val="003B4F"/>
                </a:solidFill>
                <a:latin typeface="Courier"/>
              </a:rPr>
              <a:t> </a:t>
            </a:r>
            <a:r>
              <a:rPr dirty="0" err="1">
                <a:solidFill>
                  <a:srgbClr val="4758AB"/>
                </a:solidFill>
                <a:latin typeface="Courier"/>
              </a:rPr>
              <a:t>html_text</a:t>
            </a:r>
            <a:r>
              <a:rPr dirty="0">
                <a:solidFill>
                  <a:srgbClr val="003B4F"/>
                </a:solidFill>
                <a:latin typeface="Courier"/>
              </a:rPr>
              <a:t>()</a:t>
            </a:r>
            <a:br>
              <a:rPr dirty="0"/>
            </a:br>
            <a:r>
              <a:rPr dirty="0">
                <a:solidFill>
                  <a:srgbClr val="003B4F"/>
                </a:solidFill>
                <a:latin typeface="Courier"/>
              </a:rPr>
              <a:t>  </a:t>
            </a:r>
            <a:r>
              <a:rPr dirty="0" err="1">
                <a:solidFill>
                  <a:srgbClr val="4758AB"/>
                </a:solidFill>
                <a:latin typeface="Courier"/>
              </a:rPr>
              <a:t>Sys.sleep</a:t>
            </a:r>
            <a:r>
              <a:rPr dirty="0">
                <a:solidFill>
                  <a:srgbClr val="003B4F"/>
                </a:solidFill>
                <a:latin typeface="Courier"/>
              </a:rPr>
              <a:t>(</a:t>
            </a:r>
            <a:r>
              <a:rPr dirty="0">
                <a:solidFill>
                  <a:srgbClr val="AD0000"/>
                </a:solidFill>
                <a:latin typeface="Courier"/>
              </a:rPr>
              <a:t>30</a:t>
            </a:r>
            <a:r>
              <a:rPr dirty="0">
                <a:solidFill>
                  <a:srgbClr val="003B4F"/>
                </a:solidFill>
                <a:latin typeface="Courier"/>
              </a:rPr>
              <a:t>)</a:t>
            </a:r>
            <a:br>
              <a:rPr dirty="0"/>
            </a:br>
            <a:r>
              <a:rPr dirty="0">
                <a:solidFill>
                  <a:srgbClr val="003B4F"/>
                </a:solidFill>
                <a:latin typeface="Courier"/>
              </a:rPr>
              <a:t>  card = page </a:t>
            </a:r>
            <a:r>
              <a:rPr dirty="0">
                <a:solidFill>
                  <a:srgbClr val="5E5E5E"/>
                </a:solidFill>
                <a:latin typeface="Courier"/>
              </a:rPr>
              <a:t>%&gt;%</a:t>
            </a:r>
            <a:r>
              <a:rPr dirty="0">
                <a:solidFill>
                  <a:srgbClr val="003B4F"/>
                </a:solidFill>
                <a:latin typeface="Courier"/>
              </a:rPr>
              <a:t> </a:t>
            </a:r>
            <a:r>
              <a:rPr dirty="0" err="1">
                <a:solidFill>
                  <a:srgbClr val="4758AB"/>
                </a:solidFill>
                <a:latin typeface="Courier"/>
              </a:rPr>
              <a:t>html_nodes</a:t>
            </a:r>
            <a:r>
              <a:rPr dirty="0">
                <a:solidFill>
                  <a:srgbClr val="003B4F"/>
                </a:solidFill>
                <a:latin typeface="Courier"/>
              </a:rPr>
              <a:t>(</a:t>
            </a:r>
            <a:r>
              <a:rPr dirty="0">
                <a:solidFill>
                  <a:srgbClr val="20794D"/>
                </a:solidFill>
                <a:latin typeface="Courier"/>
              </a:rPr>
              <a:t>".mobile-hide-table-col </a:t>
            </a:r>
            <a:r>
              <a:rPr dirty="0" err="1">
                <a:solidFill>
                  <a:srgbClr val="20794D"/>
                </a:solidFill>
                <a:latin typeface="Courier"/>
              </a:rPr>
              <a:t>div:nth-child</a:t>
            </a:r>
            <a:r>
              <a:rPr dirty="0">
                <a:solidFill>
                  <a:srgbClr val="20794D"/>
                </a:solidFill>
                <a:latin typeface="Courier"/>
              </a:rPr>
              <a:t>(1)"</a:t>
            </a:r>
            <a:r>
              <a:rPr dirty="0">
                <a:solidFill>
                  <a:srgbClr val="003B4F"/>
                </a:solidFill>
                <a:latin typeface="Courier"/>
              </a:rPr>
              <a:t>) </a:t>
            </a:r>
            <a:r>
              <a:rPr dirty="0">
                <a:solidFill>
                  <a:srgbClr val="5E5E5E"/>
                </a:solidFill>
                <a:latin typeface="Courier"/>
              </a:rPr>
              <a:t>%&gt;%</a:t>
            </a:r>
            <a:r>
              <a:rPr dirty="0">
                <a:solidFill>
                  <a:srgbClr val="003B4F"/>
                </a:solidFill>
                <a:latin typeface="Courier"/>
              </a:rPr>
              <a:t> </a:t>
            </a:r>
            <a:r>
              <a:rPr dirty="0" err="1">
                <a:solidFill>
                  <a:srgbClr val="4758AB"/>
                </a:solidFill>
                <a:latin typeface="Courier"/>
              </a:rPr>
              <a:t>html_text</a:t>
            </a:r>
            <a:r>
              <a:rPr dirty="0">
                <a:solidFill>
                  <a:srgbClr val="003B4F"/>
                </a:solidFill>
                <a:latin typeface="Courier"/>
              </a:rPr>
              <a:t>()</a:t>
            </a:r>
            <a:br>
              <a:rPr dirty="0"/>
            </a:br>
            <a:r>
              <a:rPr dirty="0">
                <a:solidFill>
                  <a:srgbClr val="003B4F"/>
                </a:solidFill>
                <a:latin typeface="Courier"/>
              </a:rPr>
              <a:t>  </a:t>
            </a:r>
            <a:r>
              <a:rPr dirty="0" err="1">
                <a:solidFill>
                  <a:srgbClr val="4758AB"/>
                </a:solidFill>
                <a:latin typeface="Courier"/>
              </a:rPr>
              <a:t>Sys.sleep</a:t>
            </a:r>
            <a:r>
              <a:rPr dirty="0">
                <a:solidFill>
                  <a:srgbClr val="003B4F"/>
                </a:solidFill>
                <a:latin typeface="Courier"/>
              </a:rPr>
              <a:t>(</a:t>
            </a:r>
            <a:r>
              <a:rPr dirty="0">
                <a:solidFill>
                  <a:srgbClr val="AD0000"/>
                </a:solidFill>
                <a:latin typeface="Courier"/>
              </a:rPr>
              <a:t>30</a:t>
            </a:r>
            <a:r>
              <a:rPr dirty="0">
                <a:solidFill>
                  <a:srgbClr val="003B4F"/>
                </a:solidFill>
                <a:latin typeface="Courier"/>
              </a:rPr>
              <a:t>)</a:t>
            </a:r>
            <a:br>
              <a:rPr dirty="0"/>
            </a:br>
            <a:r>
              <a:rPr dirty="0">
                <a:solidFill>
                  <a:srgbClr val="003B4F"/>
                </a:solidFill>
                <a:latin typeface="Courier"/>
              </a:rPr>
              <a:t>  </a:t>
            </a:r>
            <a:r>
              <a:rPr dirty="0" err="1">
                <a:solidFill>
                  <a:srgbClr val="003B4F"/>
                </a:solidFill>
                <a:latin typeface="Courier"/>
              </a:rPr>
              <a:t>pprice</a:t>
            </a:r>
            <a:r>
              <a:rPr dirty="0">
                <a:solidFill>
                  <a:srgbClr val="003B4F"/>
                </a:solidFill>
                <a:latin typeface="Courier"/>
              </a:rPr>
              <a:t> = page </a:t>
            </a:r>
            <a:r>
              <a:rPr dirty="0">
                <a:solidFill>
                  <a:srgbClr val="5E5E5E"/>
                </a:solidFill>
                <a:latin typeface="Courier"/>
              </a:rPr>
              <a:t>%&gt;%</a:t>
            </a:r>
            <a:r>
              <a:rPr dirty="0">
                <a:solidFill>
                  <a:srgbClr val="003B4F"/>
                </a:solidFill>
                <a:latin typeface="Courier"/>
              </a:rPr>
              <a:t> </a:t>
            </a:r>
            <a:r>
              <a:rPr dirty="0" err="1">
                <a:solidFill>
                  <a:srgbClr val="4758AB"/>
                </a:solidFill>
                <a:latin typeface="Courier"/>
              </a:rPr>
              <a:t>html_nodes</a:t>
            </a:r>
            <a:r>
              <a:rPr dirty="0">
                <a:solidFill>
                  <a:srgbClr val="003B4F"/>
                </a:solidFill>
                <a:latin typeface="Courier"/>
              </a:rPr>
              <a:t>(</a:t>
            </a:r>
            <a:r>
              <a:rPr dirty="0">
                <a:solidFill>
                  <a:srgbClr val="20794D"/>
                </a:solidFill>
                <a:latin typeface="Courier"/>
              </a:rPr>
              <a:t>"</a:t>
            </a:r>
            <a:r>
              <a:rPr dirty="0" err="1">
                <a:solidFill>
                  <a:srgbClr val="20794D"/>
                </a:solidFill>
                <a:latin typeface="Courier"/>
              </a:rPr>
              <a:t>span.font</a:t>
            </a:r>
            <a:r>
              <a:rPr dirty="0">
                <a:solidFill>
                  <a:srgbClr val="20794D"/>
                </a:solidFill>
                <a:latin typeface="Courier"/>
              </a:rPr>
              <a:t>-weight-bold"</a:t>
            </a:r>
            <a:r>
              <a:rPr dirty="0">
                <a:solidFill>
                  <a:srgbClr val="003B4F"/>
                </a:solidFill>
                <a:latin typeface="Courier"/>
              </a:rPr>
              <a:t>) </a:t>
            </a:r>
            <a:r>
              <a:rPr dirty="0">
                <a:solidFill>
                  <a:srgbClr val="5E5E5E"/>
                </a:solidFill>
                <a:latin typeface="Courier"/>
              </a:rPr>
              <a:t>%&gt;%</a:t>
            </a:r>
            <a:r>
              <a:rPr dirty="0">
                <a:solidFill>
                  <a:srgbClr val="003B4F"/>
                </a:solidFill>
                <a:latin typeface="Courier"/>
              </a:rPr>
              <a:t> </a:t>
            </a:r>
            <a:r>
              <a:rPr dirty="0" err="1">
                <a:solidFill>
                  <a:srgbClr val="4758AB"/>
                </a:solidFill>
                <a:latin typeface="Courier"/>
              </a:rPr>
              <a:t>html_text</a:t>
            </a:r>
            <a:r>
              <a:rPr dirty="0">
                <a:solidFill>
                  <a:srgbClr val="003B4F"/>
                </a:solidFill>
                <a:latin typeface="Courier"/>
              </a:rPr>
              <a:t>()</a:t>
            </a:r>
            <a:br>
              <a:rPr dirty="0"/>
            </a:br>
            <a:r>
              <a:rPr dirty="0">
                <a:solidFill>
                  <a:srgbClr val="003B4F"/>
                </a:solidFill>
                <a:latin typeface="Courier"/>
              </a:rPr>
              <a:t>  </a:t>
            </a:r>
            <a:r>
              <a:rPr dirty="0" err="1">
                <a:solidFill>
                  <a:srgbClr val="4758AB"/>
                </a:solidFill>
                <a:latin typeface="Courier"/>
              </a:rPr>
              <a:t>Sys.sleep</a:t>
            </a:r>
            <a:r>
              <a:rPr dirty="0">
                <a:solidFill>
                  <a:srgbClr val="003B4F"/>
                </a:solidFill>
                <a:latin typeface="Courier"/>
              </a:rPr>
              <a:t>(</a:t>
            </a:r>
            <a:r>
              <a:rPr dirty="0">
                <a:solidFill>
                  <a:srgbClr val="AD0000"/>
                </a:solidFill>
                <a:latin typeface="Courier"/>
              </a:rPr>
              <a:t>30</a:t>
            </a:r>
            <a:r>
              <a:rPr dirty="0">
                <a:solidFill>
                  <a:srgbClr val="003B4F"/>
                </a:solidFill>
                <a:latin typeface="Courier"/>
              </a:rPr>
              <a:t>)</a:t>
            </a:r>
            <a:br>
              <a:rPr dirty="0"/>
            </a:br>
            <a:r>
              <a:rPr dirty="0">
                <a:solidFill>
                  <a:srgbClr val="003B4F"/>
                </a:solidFill>
                <a:latin typeface="Courier"/>
              </a:rPr>
              <a:t>  player = </a:t>
            </a:r>
            <a:r>
              <a:rPr dirty="0" err="1">
                <a:solidFill>
                  <a:srgbClr val="4758AB"/>
                </a:solidFill>
                <a:latin typeface="Courier"/>
              </a:rPr>
              <a:t>sapply</a:t>
            </a:r>
            <a:r>
              <a:rPr dirty="0">
                <a:solidFill>
                  <a:srgbClr val="003B4F"/>
                </a:solidFill>
                <a:latin typeface="Courier"/>
              </a:rPr>
              <a:t>(</a:t>
            </a:r>
            <a:r>
              <a:rPr dirty="0" err="1">
                <a:solidFill>
                  <a:srgbClr val="003B4F"/>
                </a:solidFill>
                <a:latin typeface="Courier"/>
              </a:rPr>
              <a:t>player_links</a:t>
            </a:r>
            <a:r>
              <a:rPr dirty="0">
                <a:solidFill>
                  <a:srgbClr val="003B4F"/>
                </a:solidFill>
                <a:latin typeface="Courier"/>
              </a:rPr>
              <a:t>, </a:t>
            </a:r>
            <a:r>
              <a:rPr dirty="0">
                <a:solidFill>
                  <a:srgbClr val="657422"/>
                </a:solidFill>
                <a:latin typeface="Courier"/>
              </a:rPr>
              <a:t>FUN =</a:t>
            </a:r>
            <a:r>
              <a:rPr dirty="0">
                <a:solidFill>
                  <a:srgbClr val="003B4F"/>
                </a:solidFill>
                <a:latin typeface="Courier"/>
              </a:rPr>
              <a:t> </a:t>
            </a:r>
            <a:r>
              <a:rPr dirty="0" err="1">
                <a:solidFill>
                  <a:srgbClr val="003B4F"/>
                </a:solidFill>
                <a:latin typeface="Courier"/>
              </a:rPr>
              <a:t>get_player</a:t>
            </a:r>
            <a:r>
              <a:rPr dirty="0">
                <a:solidFill>
                  <a:srgbClr val="003B4F"/>
                </a:solidFill>
                <a:latin typeface="Courier"/>
              </a:rPr>
              <a:t>, </a:t>
            </a:r>
            <a:r>
              <a:rPr dirty="0">
                <a:solidFill>
                  <a:srgbClr val="657422"/>
                </a:solidFill>
                <a:latin typeface="Courier"/>
              </a:rPr>
              <a:t>USE.NAMES =</a:t>
            </a:r>
            <a:r>
              <a:rPr dirty="0">
                <a:solidFill>
                  <a:srgbClr val="003B4F"/>
                </a:solidFill>
                <a:latin typeface="Courier"/>
              </a:rPr>
              <a:t> </a:t>
            </a:r>
            <a:r>
              <a:rPr dirty="0">
                <a:solidFill>
                  <a:srgbClr val="8F5902"/>
                </a:solidFill>
                <a:latin typeface="Courier"/>
              </a:rPr>
              <a:t>FALSE</a:t>
            </a:r>
            <a:r>
              <a:rPr dirty="0">
                <a:solidFill>
                  <a:srgbClr val="003B4F"/>
                </a:solidFill>
                <a:latin typeface="Courier"/>
              </a:rPr>
              <a:t>)</a:t>
            </a:r>
            <a:br>
              <a:rPr dirty="0"/>
            </a:br>
            <a:r>
              <a:rPr dirty="0">
                <a:solidFill>
                  <a:srgbClr val="003B4F"/>
                </a:solidFill>
                <a:latin typeface="Courier"/>
              </a:rPr>
              <a:t>  </a:t>
            </a:r>
            <a:r>
              <a:rPr dirty="0" err="1">
                <a:solidFill>
                  <a:srgbClr val="4758AB"/>
                </a:solidFill>
                <a:latin typeface="Courier"/>
              </a:rPr>
              <a:t>Sys.sleep</a:t>
            </a:r>
            <a:r>
              <a:rPr dirty="0">
                <a:solidFill>
                  <a:srgbClr val="003B4F"/>
                </a:solidFill>
                <a:latin typeface="Courier"/>
              </a:rPr>
              <a:t>(</a:t>
            </a:r>
            <a:r>
              <a:rPr dirty="0">
                <a:solidFill>
                  <a:srgbClr val="AD0000"/>
                </a:solidFill>
                <a:latin typeface="Courier"/>
              </a:rPr>
              <a:t>30</a:t>
            </a:r>
            <a:r>
              <a:rPr dirty="0">
                <a:solidFill>
                  <a:srgbClr val="003B4F"/>
                </a:solidFill>
                <a:latin typeface="Courier"/>
              </a:rPr>
              <a:t>)</a:t>
            </a:r>
            <a:br>
              <a:rPr dirty="0"/>
            </a:br>
            <a:r>
              <a:rPr dirty="0">
                <a:solidFill>
                  <a:srgbClr val="003B4F"/>
                </a:solidFill>
                <a:latin typeface="Courier"/>
              </a:rPr>
              <a:t>  </a:t>
            </a:r>
            <a:r>
              <a:rPr dirty="0" err="1">
                <a:solidFill>
                  <a:srgbClr val="003B4F"/>
                </a:solidFill>
                <a:latin typeface="Courier"/>
              </a:rPr>
              <a:t>cardtype</a:t>
            </a:r>
            <a:r>
              <a:rPr dirty="0">
                <a:solidFill>
                  <a:srgbClr val="003B4F"/>
                </a:solidFill>
                <a:latin typeface="Courier"/>
              </a:rPr>
              <a:t> = </a:t>
            </a:r>
            <a:r>
              <a:rPr dirty="0" err="1">
                <a:solidFill>
                  <a:srgbClr val="4758AB"/>
                </a:solidFill>
                <a:latin typeface="Courier"/>
              </a:rPr>
              <a:t>sapply</a:t>
            </a:r>
            <a:r>
              <a:rPr dirty="0">
                <a:solidFill>
                  <a:srgbClr val="003B4F"/>
                </a:solidFill>
                <a:latin typeface="Courier"/>
              </a:rPr>
              <a:t>(</a:t>
            </a:r>
            <a:r>
              <a:rPr dirty="0" err="1">
                <a:solidFill>
                  <a:srgbClr val="003B4F"/>
                </a:solidFill>
                <a:latin typeface="Courier"/>
              </a:rPr>
              <a:t>player_links</a:t>
            </a:r>
            <a:r>
              <a:rPr dirty="0">
                <a:solidFill>
                  <a:srgbClr val="003B4F"/>
                </a:solidFill>
                <a:latin typeface="Courier"/>
              </a:rPr>
              <a:t>, </a:t>
            </a:r>
            <a:r>
              <a:rPr dirty="0">
                <a:solidFill>
                  <a:srgbClr val="657422"/>
                </a:solidFill>
                <a:latin typeface="Courier"/>
              </a:rPr>
              <a:t>FUN =</a:t>
            </a:r>
            <a:r>
              <a:rPr dirty="0">
                <a:solidFill>
                  <a:srgbClr val="003B4F"/>
                </a:solidFill>
                <a:latin typeface="Courier"/>
              </a:rPr>
              <a:t> </a:t>
            </a:r>
            <a:r>
              <a:rPr dirty="0" err="1">
                <a:solidFill>
                  <a:srgbClr val="003B4F"/>
                </a:solidFill>
                <a:latin typeface="Courier"/>
              </a:rPr>
              <a:t>get_cardtype</a:t>
            </a:r>
            <a:r>
              <a:rPr dirty="0">
                <a:solidFill>
                  <a:srgbClr val="003B4F"/>
                </a:solidFill>
                <a:latin typeface="Courier"/>
              </a:rPr>
              <a:t>, </a:t>
            </a:r>
            <a:r>
              <a:rPr dirty="0">
                <a:solidFill>
                  <a:srgbClr val="657422"/>
                </a:solidFill>
                <a:latin typeface="Courier"/>
              </a:rPr>
              <a:t>USE.NAMES =</a:t>
            </a:r>
            <a:r>
              <a:rPr dirty="0">
                <a:solidFill>
                  <a:srgbClr val="003B4F"/>
                </a:solidFill>
                <a:latin typeface="Courier"/>
              </a:rPr>
              <a:t> </a:t>
            </a:r>
            <a:r>
              <a:rPr dirty="0">
                <a:solidFill>
                  <a:srgbClr val="8F5902"/>
                </a:solidFill>
                <a:latin typeface="Courier"/>
              </a:rPr>
              <a:t>FALSE</a:t>
            </a:r>
            <a:r>
              <a:rPr dirty="0">
                <a:solidFill>
                  <a:srgbClr val="003B4F"/>
                </a:solidFill>
                <a:latin typeface="Courier"/>
              </a:rPr>
              <a:t>)</a:t>
            </a:r>
            <a:br>
              <a:rPr dirty="0"/>
            </a:br>
            <a:r>
              <a:rPr dirty="0">
                <a:solidFill>
                  <a:srgbClr val="003B4F"/>
                </a:solidFill>
                <a:latin typeface="Courier"/>
              </a:rPr>
              <a:t>  </a:t>
            </a:r>
            <a:r>
              <a:rPr dirty="0" err="1">
                <a:solidFill>
                  <a:srgbClr val="4758AB"/>
                </a:solidFill>
                <a:latin typeface="Courier"/>
              </a:rPr>
              <a:t>Sys.sleep</a:t>
            </a:r>
            <a:r>
              <a:rPr dirty="0">
                <a:solidFill>
                  <a:srgbClr val="003B4F"/>
                </a:solidFill>
                <a:latin typeface="Courier"/>
              </a:rPr>
              <a:t>(</a:t>
            </a:r>
            <a:r>
              <a:rPr dirty="0">
                <a:solidFill>
                  <a:srgbClr val="AD0000"/>
                </a:solidFill>
                <a:latin typeface="Courier"/>
              </a:rPr>
              <a:t>120</a:t>
            </a:r>
            <a:r>
              <a:rPr dirty="0">
                <a:solidFill>
                  <a:srgbClr val="003B4F"/>
                </a:solidFill>
                <a:latin typeface="Courier"/>
              </a:rPr>
              <a:t>)</a:t>
            </a:r>
            <a:br>
              <a:rPr dirty="0"/>
            </a:br>
            <a:r>
              <a:rPr dirty="0">
                <a:solidFill>
                  <a:srgbClr val="003B4F"/>
                </a:solidFill>
                <a:latin typeface="Courier"/>
              </a:rPr>
              <a:t>  fifa_df3 = </a:t>
            </a:r>
            <a:r>
              <a:rPr dirty="0" err="1">
                <a:solidFill>
                  <a:srgbClr val="4758AB"/>
                </a:solidFill>
                <a:latin typeface="Courier"/>
              </a:rPr>
              <a:t>rbind</a:t>
            </a:r>
            <a:r>
              <a:rPr dirty="0">
                <a:solidFill>
                  <a:srgbClr val="003B4F"/>
                </a:solidFill>
                <a:latin typeface="Courier"/>
              </a:rPr>
              <a:t>(fifa_df3, </a:t>
            </a:r>
            <a:r>
              <a:rPr dirty="0" err="1">
                <a:solidFill>
                  <a:srgbClr val="4758AB"/>
                </a:solidFill>
                <a:latin typeface="Courier"/>
              </a:rPr>
              <a:t>data.frame</a:t>
            </a:r>
            <a:r>
              <a:rPr dirty="0">
                <a:solidFill>
                  <a:srgbClr val="003B4F"/>
                </a:solidFill>
                <a:latin typeface="Courier"/>
              </a:rPr>
              <a:t>(player,</a:t>
            </a:r>
            <a:br>
              <a:rPr dirty="0"/>
            </a:br>
            <a:r>
              <a:rPr dirty="0">
                <a:solidFill>
                  <a:srgbClr val="003B4F"/>
                </a:solidFill>
                <a:latin typeface="Courier"/>
              </a:rPr>
              <a:t>                                        pname1,</a:t>
            </a:r>
            <a:br>
              <a:rPr dirty="0"/>
            </a:br>
            <a:r>
              <a:rPr dirty="0">
                <a:solidFill>
                  <a:srgbClr val="003B4F"/>
                </a:solidFill>
                <a:latin typeface="Courier"/>
              </a:rPr>
              <a:t>                                        </a:t>
            </a:r>
            <a:r>
              <a:rPr dirty="0" err="1">
                <a:solidFill>
                  <a:srgbClr val="003B4F"/>
                </a:solidFill>
                <a:latin typeface="Courier"/>
              </a:rPr>
              <a:t>pprice</a:t>
            </a:r>
            <a:r>
              <a:rPr dirty="0">
                <a:solidFill>
                  <a:srgbClr val="003B4F"/>
                </a:solidFill>
                <a:latin typeface="Courier"/>
              </a:rPr>
              <a:t>,</a:t>
            </a:r>
            <a:br>
              <a:rPr dirty="0"/>
            </a:br>
            <a:r>
              <a:rPr dirty="0">
                <a:solidFill>
                  <a:srgbClr val="003B4F"/>
                </a:solidFill>
                <a:latin typeface="Courier"/>
              </a:rPr>
              <a:t>                                        card,</a:t>
            </a:r>
            <a:br>
              <a:rPr dirty="0"/>
            </a:br>
            <a:r>
              <a:rPr dirty="0">
                <a:solidFill>
                  <a:srgbClr val="003B4F"/>
                </a:solidFill>
                <a:latin typeface="Courier"/>
              </a:rPr>
              <a:t>                                        </a:t>
            </a:r>
            <a:r>
              <a:rPr dirty="0" err="1">
                <a:solidFill>
                  <a:srgbClr val="003B4F"/>
                </a:solidFill>
                <a:latin typeface="Courier"/>
              </a:rPr>
              <a:t>cardtype</a:t>
            </a:r>
            <a:r>
              <a:rPr dirty="0">
                <a:solidFill>
                  <a:srgbClr val="003B4F"/>
                </a:solidFill>
                <a:latin typeface="Courier"/>
              </a:rPr>
              <a:t>,</a:t>
            </a:r>
            <a:br>
              <a:rPr dirty="0"/>
            </a:br>
            <a:r>
              <a:rPr dirty="0">
                <a:solidFill>
                  <a:srgbClr val="003B4F"/>
                </a:solidFill>
                <a:latin typeface="Courier"/>
              </a:rPr>
              <a:t>                                        </a:t>
            </a:r>
            <a:r>
              <a:rPr dirty="0" err="1">
                <a:solidFill>
                  <a:srgbClr val="657422"/>
                </a:solidFill>
                <a:latin typeface="Courier"/>
              </a:rPr>
              <a:t>stringsAsFactors</a:t>
            </a:r>
            <a:r>
              <a:rPr dirty="0">
                <a:solidFill>
                  <a:srgbClr val="657422"/>
                </a:solidFill>
                <a:latin typeface="Courier"/>
              </a:rPr>
              <a:t> =</a:t>
            </a:r>
            <a:r>
              <a:rPr dirty="0">
                <a:solidFill>
                  <a:srgbClr val="003B4F"/>
                </a:solidFill>
                <a:latin typeface="Courier"/>
              </a:rPr>
              <a:t> </a:t>
            </a:r>
            <a:r>
              <a:rPr dirty="0">
                <a:solidFill>
                  <a:srgbClr val="8F5902"/>
                </a:solidFill>
                <a:latin typeface="Courier"/>
              </a:rPr>
              <a:t>FALSE</a:t>
            </a:r>
            <a:r>
              <a:rPr dirty="0">
                <a:solidFill>
                  <a:srgbClr val="003B4F"/>
                </a:solidFill>
                <a:latin typeface="Courier"/>
              </a:rPr>
              <a:t>))</a:t>
            </a:r>
            <a:br>
              <a:rPr dirty="0"/>
            </a:br>
            <a:r>
              <a:rPr dirty="0">
                <a:solidFill>
                  <a:srgbClr val="003B4F"/>
                </a:solidFill>
                <a:latin typeface="Courier"/>
              </a:rPr>
              <a:t>}</a:t>
            </a:r>
            <a:br>
              <a:rPr dirty="0"/>
            </a:br>
            <a:r>
              <a:rPr dirty="0">
                <a:solidFill>
                  <a:srgbClr val="4758AB"/>
                </a:solidFill>
                <a:latin typeface="Courier"/>
              </a:rPr>
              <a:t>write.csv</a:t>
            </a:r>
            <a:r>
              <a:rPr dirty="0">
                <a:solidFill>
                  <a:srgbClr val="003B4F"/>
                </a:solidFill>
                <a:latin typeface="Courier"/>
              </a:rPr>
              <a:t>(fifa_df3, </a:t>
            </a:r>
            <a:r>
              <a:rPr dirty="0">
                <a:solidFill>
                  <a:srgbClr val="20794D"/>
                </a:solidFill>
                <a:latin typeface="Courier"/>
              </a:rPr>
              <a:t>"fifa_df3.csv"</a:t>
            </a:r>
            <a:r>
              <a:rPr dirty="0">
                <a:solidFill>
                  <a:srgbClr val="003B4F"/>
                </a:solidFill>
                <a:latin typeface="Courier"/>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Uncleaned Data</a:t>
            </a:r>
          </a:p>
        </p:txBody>
      </p:sp>
      <p:sp>
        <p:nvSpPr>
          <p:cNvPr id="3" name="Content Placeholder 2"/>
          <p:cNvSpPr>
            <a:spLocks noGrp="1"/>
          </p:cNvSpPr>
          <p:nvPr>
            <p:ph idx="1"/>
          </p:nvPr>
        </p:nvSpPr>
        <p:spPr>
          <a:xfrm>
            <a:off x="457200" y="1200150"/>
            <a:ext cx="6404187" cy="3591983"/>
          </a:xfrm>
        </p:spPr>
        <p:txBody>
          <a:bodyPr>
            <a:normAutofit fontScale="32500" lnSpcReduction="20000"/>
          </a:bodyPr>
          <a:lstStyle/>
          <a:p>
            <a:pPr lvl="0" indent="0">
              <a:buNone/>
            </a:pPr>
            <a:r>
              <a:rPr dirty="0">
                <a:latin typeface="Courier"/>
              </a:rPr>
              <a:t>                1                          2                
X.1             "1"                        "2"              
X               "1"                        "2"              
player          "Edson </a:t>
            </a:r>
            <a:r>
              <a:rPr dirty="0" err="1">
                <a:latin typeface="Courier"/>
              </a:rPr>
              <a:t>Arantes</a:t>
            </a:r>
            <a:r>
              <a:rPr dirty="0">
                <a:latin typeface="Courier"/>
              </a:rPr>
              <a:t> Nascimento" "Kevin De Bruyne"
pname1          "Pelé"                     "Kevin De Bruyne"
</a:t>
            </a:r>
            <a:r>
              <a:rPr dirty="0" err="1">
                <a:latin typeface="Courier"/>
              </a:rPr>
              <a:t>pprice</a:t>
            </a:r>
            <a:r>
              <a:rPr dirty="0">
                <a:latin typeface="Courier"/>
              </a:rPr>
              <a:t>          "2.88M"                    "0"              
</a:t>
            </a:r>
            <a:r>
              <a:rPr dirty="0" err="1">
                <a:latin typeface="Courier"/>
              </a:rPr>
              <a:t>cardtype</a:t>
            </a:r>
            <a:r>
              <a:rPr dirty="0">
                <a:latin typeface="Courier"/>
              </a:rPr>
              <a:t>        "Explosive"                "Controlled"     
position        "LW"                       "CM"             
age             "83 years old"             "32 years old"   
rating          "99"                       "99"             
club            "FUT ICONS"                "Manchester City"
league          "Icons"                    "Premier League" 
nation          "Brazil"                   "Belgium"        
height          "173cm | 5'8\""            "181cm | 5'11\"" 
weight          "70"                       "70"             
foot            "Right"                    "Right"          
</a:t>
            </a:r>
            <a:r>
              <a:rPr dirty="0" err="1">
                <a:latin typeface="Courier"/>
              </a:rPr>
              <a:t>weakfoot</a:t>
            </a:r>
            <a:r>
              <a:rPr dirty="0">
                <a:latin typeface="Courier"/>
              </a:rPr>
              <a:t>        "5"                        "5"              
skills          "5"                        "5"              
</a:t>
            </a:r>
            <a:r>
              <a:rPr dirty="0" err="1">
                <a:latin typeface="Courier"/>
              </a:rPr>
              <a:t>attackworkrate</a:t>
            </a:r>
            <a:r>
              <a:rPr dirty="0">
                <a:latin typeface="Courier"/>
              </a:rPr>
              <a:t>  "High"                     "High"           
</a:t>
            </a:r>
            <a:r>
              <a:rPr dirty="0" err="1">
                <a:latin typeface="Courier"/>
              </a:rPr>
              <a:t>defenseworkrate</a:t>
            </a:r>
            <a:r>
              <a:rPr dirty="0">
                <a:latin typeface="Courier"/>
              </a:rPr>
              <a:t> "Med"                      "High"           
pace            "96"                       "88"             
dribbling       "99"                       "97"             
shooting        "97"                       "95"             
defending       "61"                       "91"             
passing         "94"                       "99"             
physical        "78"                       "99"             
card            "Shapeshifters ICON"       "Level Up Obj"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Filtering Out Format Issues</a:t>
            </a:r>
          </a:p>
        </p:txBody>
      </p:sp>
      <p:sp>
        <p:nvSpPr>
          <p:cNvPr id="3" name="Content Placeholder 2"/>
          <p:cNvSpPr>
            <a:spLocks noGrp="1"/>
          </p:cNvSpPr>
          <p:nvPr>
            <p:ph idx="1"/>
          </p:nvPr>
        </p:nvSpPr>
        <p:spPr>
          <a:xfrm>
            <a:off x="457200" y="1200151"/>
            <a:ext cx="8229600" cy="1434676"/>
          </a:xfrm>
        </p:spPr>
        <p:txBody>
          <a:bodyPr>
            <a:normAutofit fontScale="62500" lnSpcReduction="20000"/>
          </a:bodyPr>
          <a:lstStyle/>
          <a:p>
            <a:pPr lvl="0" indent="0">
              <a:buNone/>
            </a:pPr>
            <a:r>
              <a:rPr dirty="0" err="1">
                <a:solidFill>
                  <a:srgbClr val="003B4F"/>
                </a:solidFill>
                <a:latin typeface="Courier"/>
              </a:rPr>
              <a:t>fifa_tidy</a:t>
            </a:r>
            <a:r>
              <a:rPr dirty="0">
                <a:solidFill>
                  <a:srgbClr val="003B4F"/>
                </a:solidFill>
                <a:latin typeface="Courier"/>
              </a:rPr>
              <a:t> &lt;- </a:t>
            </a:r>
            <a:r>
              <a:rPr dirty="0" err="1">
                <a:solidFill>
                  <a:srgbClr val="003B4F"/>
                </a:solidFill>
                <a:latin typeface="Courier"/>
              </a:rPr>
              <a:t>fifa</a:t>
            </a:r>
            <a:r>
              <a:rPr dirty="0">
                <a:solidFill>
                  <a:srgbClr val="003B4F"/>
                </a:solidFill>
                <a:latin typeface="Courier"/>
              </a:rPr>
              <a:t>[, </a:t>
            </a:r>
            <a:r>
              <a:rPr dirty="0">
                <a:solidFill>
                  <a:srgbClr val="5E5E5E"/>
                </a:solidFill>
                <a:latin typeface="Courier"/>
              </a:rPr>
              <a:t>-</a:t>
            </a:r>
            <a:r>
              <a:rPr dirty="0">
                <a:solidFill>
                  <a:srgbClr val="4758AB"/>
                </a:solidFill>
                <a:latin typeface="Courier"/>
              </a:rPr>
              <a:t>which</a:t>
            </a:r>
            <a:r>
              <a:rPr dirty="0">
                <a:solidFill>
                  <a:srgbClr val="003B4F"/>
                </a:solidFill>
                <a:latin typeface="Courier"/>
              </a:rPr>
              <a:t>(</a:t>
            </a:r>
            <a:r>
              <a:rPr dirty="0">
                <a:solidFill>
                  <a:srgbClr val="4758AB"/>
                </a:solidFill>
                <a:latin typeface="Courier"/>
              </a:rPr>
              <a:t>names</a:t>
            </a:r>
            <a:r>
              <a:rPr dirty="0">
                <a:solidFill>
                  <a:srgbClr val="003B4F"/>
                </a:solidFill>
                <a:latin typeface="Courier"/>
              </a:rPr>
              <a:t>(</a:t>
            </a:r>
            <a:r>
              <a:rPr dirty="0" err="1">
                <a:solidFill>
                  <a:srgbClr val="003B4F"/>
                </a:solidFill>
                <a:latin typeface="Courier"/>
              </a:rPr>
              <a:t>fifa</a:t>
            </a:r>
            <a:r>
              <a:rPr dirty="0">
                <a:solidFill>
                  <a:srgbClr val="003B4F"/>
                </a:solidFill>
                <a:latin typeface="Courier"/>
              </a:rPr>
              <a:t>) </a:t>
            </a:r>
            <a:r>
              <a:rPr dirty="0">
                <a:solidFill>
                  <a:srgbClr val="5E5E5E"/>
                </a:solidFill>
                <a:latin typeface="Courier"/>
              </a:rPr>
              <a:t>==</a:t>
            </a:r>
            <a:r>
              <a:rPr dirty="0">
                <a:solidFill>
                  <a:srgbClr val="003B4F"/>
                </a:solidFill>
                <a:latin typeface="Courier"/>
              </a:rPr>
              <a:t> </a:t>
            </a:r>
            <a:r>
              <a:rPr dirty="0">
                <a:solidFill>
                  <a:srgbClr val="20794D"/>
                </a:solidFill>
                <a:latin typeface="Courier"/>
              </a:rPr>
              <a:t>"X.1"</a:t>
            </a:r>
            <a:r>
              <a:rPr dirty="0">
                <a:solidFill>
                  <a:srgbClr val="003B4F"/>
                </a:solidFill>
                <a:latin typeface="Courier"/>
              </a:rPr>
              <a:t>)]</a:t>
            </a:r>
            <a:br>
              <a:rPr dirty="0"/>
            </a:br>
            <a:r>
              <a:rPr dirty="0" err="1">
                <a:solidFill>
                  <a:srgbClr val="003B4F"/>
                </a:solidFill>
                <a:latin typeface="Courier"/>
              </a:rPr>
              <a:t>fifa_tidy</a:t>
            </a:r>
            <a:r>
              <a:rPr dirty="0">
                <a:solidFill>
                  <a:srgbClr val="003B4F"/>
                </a:solidFill>
                <a:latin typeface="Courier"/>
              </a:rPr>
              <a:t> &lt;- </a:t>
            </a:r>
            <a:r>
              <a:rPr dirty="0" err="1">
                <a:solidFill>
                  <a:srgbClr val="003B4F"/>
                </a:solidFill>
                <a:latin typeface="Courier"/>
              </a:rPr>
              <a:t>fifa</a:t>
            </a:r>
            <a:r>
              <a:rPr dirty="0">
                <a:solidFill>
                  <a:srgbClr val="003B4F"/>
                </a:solidFill>
                <a:latin typeface="Courier"/>
              </a:rPr>
              <a:t> </a:t>
            </a:r>
            <a:r>
              <a:rPr dirty="0">
                <a:solidFill>
                  <a:srgbClr val="5E5E5E"/>
                </a:solidFill>
                <a:latin typeface="Courier"/>
              </a:rPr>
              <a:t>%&gt;%</a:t>
            </a:r>
            <a:r>
              <a:rPr dirty="0">
                <a:solidFill>
                  <a:srgbClr val="003B4F"/>
                </a:solidFill>
                <a:latin typeface="Courier"/>
              </a:rPr>
              <a:t> </a:t>
            </a:r>
            <a:r>
              <a:rPr dirty="0">
                <a:solidFill>
                  <a:srgbClr val="4758AB"/>
                </a:solidFill>
                <a:latin typeface="Courier"/>
              </a:rPr>
              <a:t>filter</a:t>
            </a:r>
            <a:r>
              <a:rPr dirty="0">
                <a:solidFill>
                  <a:srgbClr val="003B4F"/>
                </a:solidFill>
                <a:latin typeface="Courier"/>
              </a:rPr>
              <a:t>(</a:t>
            </a:r>
            <a:r>
              <a:rPr dirty="0" err="1">
                <a:solidFill>
                  <a:srgbClr val="4758AB"/>
                </a:solidFill>
                <a:latin typeface="Courier"/>
              </a:rPr>
              <a:t>trimws</a:t>
            </a:r>
            <a:r>
              <a:rPr dirty="0">
                <a:solidFill>
                  <a:srgbClr val="003B4F"/>
                </a:solidFill>
                <a:latin typeface="Courier"/>
              </a:rPr>
              <a:t>(foot) </a:t>
            </a:r>
            <a:r>
              <a:rPr dirty="0">
                <a:solidFill>
                  <a:srgbClr val="5E5E5E"/>
                </a:solidFill>
                <a:latin typeface="Courier"/>
              </a:rPr>
              <a:t>%in%</a:t>
            </a:r>
            <a:r>
              <a:rPr dirty="0">
                <a:solidFill>
                  <a:srgbClr val="003B4F"/>
                </a:solidFill>
                <a:latin typeface="Courier"/>
              </a:rPr>
              <a:t> </a:t>
            </a:r>
            <a:r>
              <a:rPr dirty="0">
                <a:solidFill>
                  <a:srgbClr val="4758AB"/>
                </a:solidFill>
                <a:latin typeface="Courier"/>
              </a:rPr>
              <a:t>c</a:t>
            </a:r>
            <a:r>
              <a:rPr dirty="0">
                <a:solidFill>
                  <a:srgbClr val="003B4F"/>
                </a:solidFill>
                <a:latin typeface="Courier"/>
              </a:rPr>
              <a:t>(</a:t>
            </a:r>
            <a:r>
              <a:rPr dirty="0">
                <a:solidFill>
                  <a:srgbClr val="20794D"/>
                </a:solidFill>
                <a:latin typeface="Courier"/>
              </a:rPr>
              <a:t>"</a:t>
            </a:r>
            <a:r>
              <a:rPr dirty="0" err="1">
                <a:solidFill>
                  <a:srgbClr val="20794D"/>
                </a:solidFill>
                <a:latin typeface="Courier"/>
              </a:rPr>
              <a:t>Right"</a:t>
            </a:r>
            <a:r>
              <a:rPr dirty="0" err="1">
                <a:solidFill>
                  <a:srgbClr val="003B4F"/>
                </a:solidFill>
                <a:latin typeface="Courier"/>
              </a:rPr>
              <a:t>,</a:t>
            </a:r>
            <a:r>
              <a:rPr dirty="0" err="1">
                <a:solidFill>
                  <a:srgbClr val="20794D"/>
                </a:solidFill>
                <a:latin typeface="Courier"/>
              </a:rPr>
              <a:t>"Left</a:t>
            </a:r>
            <a:r>
              <a:rPr dirty="0">
                <a:solidFill>
                  <a:srgbClr val="20794D"/>
                </a:solidFill>
                <a:latin typeface="Courier"/>
              </a:rPr>
              <a:t>"</a:t>
            </a:r>
            <a:r>
              <a:rPr dirty="0">
                <a:solidFill>
                  <a:srgbClr val="003B4F"/>
                </a:solidFill>
                <a:latin typeface="Courier"/>
              </a:rPr>
              <a:t>))</a:t>
            </a:r>
            <a:br>
              <a:rPr dirty="0"/>
            </a:br>
            <a:r>
              <a:rPr dirty="0" err="1">
                <a:solidFill>
                  <a:srgbClr val="4758AB"/>
                </a:solidFill>
                <a:latin typeface="Courier"/>
              </a:rPr>
              <a:t>nrow</a:t>
            </a:r>
            <a:r>
              <a:rPr dirty="0">
                <a:solidFill>
                  <a:srgbClr val="003B4F"/>
                </a:solidFill>
                <a:latin typeface="Courier"/>
              </a:rPr>
              <a:t>(</a:t>
            </a:r>
            <a:r>
              <a:rPr dirty="0" err="1">
                <a:solidFill>
                  <a:srgbClr val="003B4F"/>
                </a:solidFill>
                <a:latin typeface="Courier"/>
              </a:rPr>
              <a:t>fifa_tidy</a:t>
            </a:r>
            <a:r>
              <a:rPr dirty="0">
                <a:solidFill>
                  <a:srgbClr val="003B4F"/>
                </a:solidFill>
                <a:latin typeface="Courier"/>
              </a:rPr>
              <a:t>)</a:t>
            </a:r>
          </a:p>
          <a:p>
            <a:pPr lvl="0" indent="0">
              <a:buNone/>
            </a:pPr>
            <a:r>
              <a:rPr dirty="0">
                <a:latin typeface="Courier"/>
              </a:rPr>
              <a:t>[1] 1013</a:t>
            </a:r>
          </a:p>
          <a:p>
            <a:pPr lvl="0" indent="0">
              <a:buNone/>
            </a:pPr>
            <a:r>
              <a:rPr dirty="0" err="1">
                <a:solidFill>
                  <a:srgbClr val="4758AB"/>
                </a:solidFill>
                <a:latin typeface="Courier"/>
              </a:rPr>
              <a:t>nrow</a:t>
            </a:r>
            <a:r>
              <a:rPr dirty="0">
                <a:solidFill>
                  <a:srgbClr val="003B4F"/>
                </a:solidFill>
                <a:latin typeface="Courier"/>
              </a:rPr>
              <a:t>(</a:t>
            </a:r>
            <a:r>
              <a:rPr dirty="0" err="1">
                <a:solidFill>
                  <a:srgbClr val="003B4F"/>
                </a:solidFill>
                <a:latin typeface="Courier"/>
              </a:rPr>
              <a:t>fifa</a:t>
            </a:r>
            <a:r>
              <a:rPr dirty="0">
                <a:solidFill>
                  <a:srgbClr val="003B4F"/>
                </a:solidFill>
                <a:latin typeface="Courier"/>
              </a:rPr>
              <a:t>)</a:t>
            </a:r>
          </a:p>
          <a:p>
            <a:pPr lvl="0" indent="0">
              <a:buNone/>
            </a:pPr>
            <a:r>
              <a:rPr dirty="0">
                <a:latin typeface="Courier"/>
              </a:rPr>
              <a:t>[1] 1020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Cleaning Height Variable</a:t>
            </a:r>
          </a:p>
        </p:txBody>
      </p:sp>
      <p:sp>
        <p:nvSpPr>
          <p:cNvPr id="3" name="Content Placeholder 2"/>
          <p:cNvSpPr>
            <a:spLocks noGrp="1"/>
          </p:cNvSpPr>
          <p:nvPr>
            <p:ph idx="1"/>
          </p:nvPr>
        </p:nvSpPr>
        <p:spPr>
          <a:xfrm>
            <a:off x="457200" y="1200151"/>
            <a:ext cx="8229600" cy="974089"/>
          </a:xfrm>
        </p:spPr>
        <p:txBody>
          <a:bodyPr>
            <a:normAutofit/>
          </a:bodyPr>
          <a:lstStyle/>
          <a:p>
            <a:pPr lvl="0" indent="0">
              <a:buNone/>
            </a:pPr>
            <a:r>
              <a:rPr sz="1300" dirty="0" err="1">
                <a:solidFill>
                  <a:srgbClr val="003B4F"/>
                </a:solidFill>
                <a:latin typeface="Courier"/>
              </a:rPr>
              <a:t>fifa_tidy</a:t>
            </a:r>
            <a:r>
              <a:rPr sz="1300" dirty="0">
                <a:solidFill>
                  <a:srgbClr val="003B4F"/>
                </a:solidFill>
                <a:latin typeface="Courier"/>
              </a:rPr>
              <a:t> &lt;- </a:t>
            </a:r>
            <a:r>
              <a:rPr sz="1300" dirty="0" err="1">
                <a:solidFill>
                  <a:srgbClr val="003B4F"/>
                </a:solidFill>
                <a:latin typeface="Courier"/>
              </a:rPr>
              <a:t>fifa_tidy</a:t>
            </a:r>
            <a:r>
              <a:rPr sz="1300" dirty="0">
                <a:solidFill>
                  <a:srgbClr val="003B4F"/>
                </a:solidFill>
                <a:latin typeface="Courier"/>
              </a:rPr>
              <a:t> </a:t>
            </a:r>
            <a:r>
              <a:rPr sz="1300" dirty="0">
                <a:solidFill>
                  <a:srgbClr val="5E5E5E"/>
                </a:solidFill>
                <a:latin typeface="Courier"/>
              </a:rPr>
              <a:t>%&gt;%</a:t>
            </a:r>
            <a:r>
              <a:rPr sz="1300" dirty="0">
                <a:solidFill>
                  <a:srgbClr val="003B4F"/>
                </a:solidFill>
                <a:latin typeface="Courier"/>
              </a:rPr>
              <a:t> </a:t>
            </a:r>
            <a:r>
              <a:rPr sz="1300" dirty="0" err="1">
                <a:solidFill>
                  <a:srgbClr val="4758AB"/>
                </a:solidFill>
                <a:latin typeface="Courier"/>
              </a:rPr>
              <a:t>mutate_all</a:t>
            </a:r>
            <a:r>
              <a:rPr sz="1300" dirty="0">
                <a:solidFill>
                  <a:srgbClr val="003B4F"/>
                </a:solidFill>
                <a:latin typeface="Courier"/>
              </a:rPr>
              <a:t>(</a:t>
            </a:r>
            <a:r>
              <a:rPr sz="1300" dirty="0" err="1">
                <a:solidFill>
                  <a:srgbClr val="003B4F"/>
                </a:solidFill>
                <a:latin typeface="Courier"/>
              </a:rPr>
              <a:t>trimws</a:t>
            </a:r>
            <a:r>
              <a:rPr sz="1300" dirty="0">
                <a:solidFill>
                  <a:srgbClr val="003B4F"/>
                </a:solidFill>
                <a:latin typeface="Courier"/>
              </a:rPr>
              <a:t>)</a:t>
            </a:r>
            <a:br>
              <a:rPr sz="1300" dirty="0"/>
            </a:br>
            <a:r>
              <a:rPr sz="1300" dirty="0" err="1">
                <a:solidFill>
                  <a:srgbClr val="003B4F"/>
                </a:solidFill>
                <a:latin typeface="Courier"/>
              </a:rPr>
              <a:t>fifa_tidy</a:t>
            </a:r>
            <a:r>
              <a:rPr sz="1300" dirty="0" err="1">
                <a:solidFill>
                  <a:srgbClr val="5E5E5E"/>
                </a:solidFill>
                <a:latin typeface="Courier"/>
              </a:rPr>
              <a:t>$</a:t>
            </a:r>
            <a:r>
              <a:rPr sz="1300" dirty="0" err="1">
                <a:solidFill>
                  <a:srgbClr val="003B4F"/>
                </a:solidFill>
                <a:latin typeface="Courier"/>
              </a:rPr>
              <a:t>height</a:t>
            </a:r>
            <a:r>
              <a:rPr sz="1300" dirty="0">
                <a:solidFill>
                  <a:srgbClr val="003B4F"/>
                </a:solidFill>
                <a:latin typeface="Courier"/>
              </a:rPr>
              <a:t> &lt;- </a:t>
            </a:r>
            <a:r>
              <a:rPr sz="1300" dirty="0" err="1">
                <a:solidFill>
                  <a:srgbClr val="4758AB"/>
                </a:solidFill>
                <a:latin typeface="Courier"/>
              </a:rPr>
              <a:t>parse_number</a:t>
            </a:r>
            <a:r>
              <a:rPr sz="1300" dirty="0">
                <a:solidFill>
                  <a:srgbClr val="003B4F"/>
                </a:solidFill>
                <a:latin typeface="Courier"/>
              </a:rPr>
              <a:t>(</a:t>
            </a:r>
            <a:r>
              <a:rPr sz="1300" dirty="0" err="1">
                <a:solidFill>
                  <a:srgbClr val="003B4F"/>
                </a:solidFill>
                <a:latin typeface="Courier"/>
              </a:rPr>
              <a:t>fifa_tidy</a:t>
            </a:r>
            <a:r>
              <a:rPr sz="1300" dirty="0" err="1">
                <a:solidFill>
                  <a:srgbClr val="5E5E5E"/>
                </a:solidFill>
                <a:latin typeface="Courier"/>
              </a:rPr>
              <a:t>$</a:t>
            </a:r>
            <a:r>
              <a:rPr sz="1300" dirty="0" err="1">
                <a:solidFill>
                  <a:srgbClr val="003B4F"/>
                </a:solidFill>
                <a:latin typeface="Courier"/>
              </a:rPr>
              <a:t>height</a:t>
            </a:r>
            <a:r>
              <a:rPr sz="1300" dirty="0">
                <a:solidFill>
                  <a:srgbClr val="003B4F"/>
                </a:solidFill>
                <a:latin typeface="Courier"/>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1245</TotalTime>
  <Words>5012</Words>
  <Application>Microsoft Office PowerPoint</Application>
  <PresentationFormat>On-screen Show (16:9)</PresentationFormat>
  <Paragraphs>143</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Bahnschrift</vt:lpstr>
      <vt:lpstr>Calibri</vt:lpstr>
      <vt:lpstr>Cambria Math</vt:lpstr>
      <vt:lpstr>Courier</vt:lpstr>
      <vt:lpstr>Office Theme</vt:lpstr>
      <vt:lpstr>The ETL Process of Fifa 23 Player Ratings</vt:lpstr>
      <vt:lpstr>Libraries Used</vt:lpstr>
      <vt:lpstr>Introduction</vt:lpstr>
      <vt:lpstr>Previous Studies</vt:lpstr>
      <vt:lpstr>Data Source</vt:lpstr>
      <vt:lpstr>Web Scraper</vt:lpstr>
      <vt:lpstr>Uncleaned Data</vt:lpstr>
      <vt:lpstr>Filtering Out Format Issues</vt:lpstr>
      <vt:lpstr>Cleaning Height Variable</vt:lpstr>
      <vt:lpstr>Renaming Variables</vt:lpstr>
      <vt:lpstr>Age Variable</vt:lpstr>
      <vt:lpstr>Price Variable</vt:lpstr>
      <vt:lpstr>League Rank</vt:lpstr>
      <vt:lpstr>Cardtype Rank</vt:lpstr>
      <vt:lpstr>Continuation of Price Variable</vt:lpstr>
      <vt:lpstr>Data Types</vt:lpstr>
      <vt:lpstr>Variables</vt:lpstr>
      <vt:lpstr>Cleaned Observation</vt:lpstr>
      <vt:lpstr>Models</vt:lpstr>
      <vt:lpstr>Subset Selection</vt:lpstr>
      <vt:lpstr>Subset Selection</vt:lpstr>
      <vt:lpstr>Shrinkage Methods</vt:lpstr>
      <vt:lpstr>Shrinkage Methods</vt:lpstr>
      <vt:lpstr>PowerPoint Presentation</vt:lpstr>
      <vt:lpstr>Dimensionality Reduction</vt:lpstr>
      <vt:lpstr>PCA</vt:lpstr>
      <vt:lpstr>PCA</vt:lpstr>
      <vt:lpstr>PCA</vt:lpstr>
      <vt:lpstr>PCA</vt:lpstr>
      <vt:lpstr>PCA</vt:lpstr>
      <vt:lpstr>PCA</vt:lpstr>
      <vt:lpstr>Best vs LASSO</vt:lpstr>
      <vt:lpstr>PCA Results</vt:lpstr>
      <vt:lpstr>Future Work and Use Cases</vt:lpstr>
      <vt:lpstr>References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ETL Process of Fifa 23 Player Ratings</dc:title>
  <dc:creator/>
  <cp:keywords/>
  <cp:lastModifiedBy>Liam Frank (Sting Account)</cp:lastModifiedBy>
  <cp:revision>4</cp:revision>
  <dcterms:created xsi:type="dcterms:W3CDTF">2023-12-14T22:15:30Z</dcterms:created>
  <dcterms:modified xsi:type="dcterms:W3CDTF">2023-12-15T19:07:29Z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ditor">
    <vt:lpwstr>visual</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toc-title">
    <vt:lpwstr>Table of contents</vt:lpwstr>
  </property>
</Properties>
</file>