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8" Type="http://schemas.openxmlformats.org/officeDocument/2006/relationships/viewProps" Target="viewProps.xml" /><Relationship Id="rId37" Type="http://schemas.openxmlformats.org/officeDocument/2006/relationships/presProps" Target="presProps.xml" /><Relationship Id="rId1" Type="http://schemas.openxmlformats.org/officeDocument/2006/relationships/slideMaster" Target="slideMasters/slideMaster1.xml" /><Relationship Id="rId40" Type="http://schemas.openxmlformats.org/officeDocument/2006/relationships/tableStyles" Target="tableStyles.xml" /><Relationship Id="rId3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Exploring Regression Models to Predict General Aviation Aircraft Metrics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Transformations</a:t>
            </a:r>
          </a:p>
        </p:txBody>
      </p:sp>
      <p:sp>
        <p:nvSpPr>
          <p:cNvPr id="3" name="Content Placeholder 2"/>
          <p:cNvSpPr>
            <a:spLocks noGrp="1"/>
          </p:cNvSpPr>
          <p:nvPr>
            <p:ph idx="1"/>
          </p:nvPr>
        </p:nvSpPr>
        <p:spPr/>
        <p:txBody>
          <a:bodyPr/>
          <a:lstStyle/>
          <a:p>
            <a:pPr lvl="0" indent="0" marL="0">
              <a:buNone/>
            </a:pPr>
            <a:r>
              <a:rPr/>
              <a:t>Also for analysis purposes, the Multi.Engine variable was converted into a factor in order to run a logistic regression. Before being converted to a factor, if the aircraft featured multiple engines then a TRUE logical value was recorded. If the aircraft did not feature multiple engines then an NA logical value was recorded. When converting into a factor, 1 was assigned to multi engine aircraft and 0 was assigned to single engine aircraft. During analysis boxcox transformations were completed and the transformed variable values were stored under names denoted boxcox in there respected data set.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Methodology</a:t>
            </a:r>
          </a:p>
        </p:txBody>
      </p:sp>
      <p:sp>
        <p:nvSpPr>
          <p:cNvPr id="3" name="Content Placeholder 2"/>
          <p:cNvSpPr>
            <a:spLocks noGrp="1"/>
          </p:cNvSpPr>
          <p:nvPr>
            <p:ph idx="1"/>
          </p:nvPr>
        </p:nvSpPr>
        <p:spPr/>
        <p:txBody>
          <a:bodyPr/>
          <a:lstStyle/>
          <a:p>
            <a:pPr lvl="0" indent="0" marL="0">
              <a:buNone/>
            </a:pPr>
            <a:r>
              <a:rPr/>
              <a:t>For analysis purposes, a sub data set of the original data set was created containing only propeller driven aircraft. So this second data set was comprised of both piston and turboprop powered aircraft but not jet engine powered. This was done because after exploratory analysis was started in order to combat some discrepancies in the data. Because the design characteristics are so vastly different for general aviation propeller and jet aircraft, for an accurate predictive analysis it was essential to create a second data set containing only one propulsion type. A train and test set was then created for both the original data set and the propeller data set. The train and test sets used a standard 70:30 split with 70% of the data be allotted to the training set. This was done to test model accuracy and minimize the risk of over fitting.</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Transformations and Methodology</a:t>
            </a:r>
          </a:p>
        </p:txBody>
      </p:sp>
      <p:sp>
        <p:nvSpPr>
          <p:cNvPr id="3" name="Content Placeholder 2"/>
          <p:cNvSpPr>
            <a:spLocks noGrp="1"/>
          </p:cNvSpPr>
          <p:nvPr>
            <p:ph idx="1"/>
          </p:nvPr>
        </p:nvSpPr>
        <p:spPr/>
        <p:txBody>
          <a:bodyPr/>
          <a:lstStyle/>
          <a:p>
            <a:pPr lvl="0" indent="0">
              <a:buNone/>
            </a:pPr>
            <a:r>
              <a:rPr>
                <a:solidFill>
                  <a:srgbClr val="003B4F"/>
                </a:solidFill>
                <a:latin typeface="Courier"/>
              </a:rPr>
              <a:t>airnew &lt;- airnew1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a:t>
            </a:r>
            <a:r>
              <a:rPr>
                <a:solidFill>
                  <a:srgbClr val="5E5E5E"/>
                </a:solidFill>
                <a:latin typeface="Courier"/>
              </a:rPr>
              <a:t>!</a:t>
            </a:r>
            <a:r>
              <a:rPr>
                <a:solidFill>
                  <a:srgbClr val="4758AB"/>
                </a:solidFill>
                <a:latin typeface="Courier"/>
              </a:rPr>
              <a:t>row_number</a:t>
            </a:r>
            <a:r>
              <a:rPr>
                <a:solidFill>
                  <a:srgbClr val="003B4F"/>
                </a:solidFill>
                <a:latin typeface="Courier"/>
              </a:rPr>
              <a:t>() </a:t>
            </a:r>
            <a:r>
              <a:rPr>
                <a:solidFill>
                  <a:srgbClr val="5E5E5E"/>
                </a:solidFill>
                <a:latin typeface="Courier"/>
              </a:rPr>
              <a:t>%in%</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529</a:t>
            </a:r>
            <a:r>
              <a:rPr>
                <a:solidFill>
                  <a:srgbClr val="003B4F"/>
                </a:solidFill>
                <a:latin typeface="Courier"/>
              </a:rPr>
              <a:t>))</a:t>
            </a:r>
            <a:br/>
            <a:br/>
            <a:r>
              <a:rPr>
                <a:solidFill>
                  <a:srgbClr val="003B4F"/>
                </a:solidFill>
                <a:latin typeface="Courier"/>
              </a:rPr>
              <a:t>airnew</a:t>
            </a:r>
            <a:r>
              <a:rPr>
                <a:solidFill>
                  <a:srgbClr val="5E5E5E"/>
                </a:solidFill>
                <a:latin typeface="Courier"/>
              </a:rPr>
              <a:t>$</a:t>
            </a:r>
            <a:r>
              <a:rPr>
                <a:solidFill>
                  <a:srgbClr val="003B4F"/>
                </a:solidFill>
                <a:latin typeface="Courier"/>
              </a:rPr>
              <a:t>Multi.Engine &lt;- </a:t>
            </a:r>
            <a:r>
              <a:rPr>
                <a:solidFill>
                  <a:srgbClr val="4758AB"/>
                </a:solidFill>
                <a:latin typeface="Courier"/>
              </a:rPr>
              <a:t>ifelse</a:t>
            </a:r>
            <a:r>
              <a:rPr>
                <a:solidFill>
                  <a:srgbClr val="003B4F"/>
                </a:solidFill>
                <a:latin typeface="Courier"/>
              </a:rPr>
              <a:t>(</a:t>
            </a:r>
            <a:r>
              <a:rPr>
                <a:solidFill>
                  <a:srgbClr val="4758AB"/>
                </a:solidFill>
                <a:latin typeface="Courier"/>
              </a:rPr>
              <a:t>is.na</a:t>
            </a:r>
            <a:r>
              <a:rPr>
                <a:solidFill>
                  <a:srgbClr val="003B4F"/>
                </a:solidFill>
                <a:latin typeface="Courier"/>
              </a:rPr>
              <a:t>(airnew</a:t>
            </a:r>
            <a:r>
              <a:rPr>
                <a:solidFill>
                  <a:srgbClr val="5E5E5E"/>
                </a:solidFill>
                <a:latin typeface="Courier"/>
              </a:rPr>
              <a:t>$</a:t>
            </a:r>
            <a:r>
              <a:rPr>
                <a:solidFill>
                  <a:srgbClr val="003B4F"/>
                </a:solidFill>
                <a:latin typeface="Courier"/>
              </a:rPr>
              <a:t>Multi.Engine), </a:t>
            </a:r>
            <a:r>
              <a:rPr>
                <a:solidFill>
                  <a:srgbClr val="AD0000"/>
                </a:solidFill>
                <a:latin typeface="Courier"/>
              </a:rPr>
              <a:t>0</a:t>
            </a:r>
            <a:r>
              <a:rPr>
                <a:solidFill>
                  <a:srgbClr val="003B4F"/>
                </a:solidFill>
                <a:latin typeface="Courier"/>
              </a:rPr>
              <a:t>, </a:t>
            </a:r>
            <a:r>
              <a:rPr>
                <a:solidFill>
                  <a:srgbClr val="4758AB"/>
                </a:solidFill>
                <a:latin typeface="Courier"/>
              </a:rPr>
              <a:t>ifelse</a:t>
            </a:r>
            <a:r>
              <a:rPr>
                <a:solidFill>
                  <a:srgbClr val="003B4F"/>
                </a:solidFill>
                <a:latin typeface="Courier"/>
              </a:rPr>
              <a:t>(airnew</a:t>
            </a:r>
            <a:r>
              <a:rPr>
                <a:solidFill>
                  <a:srgbClr val="5E5E5E"/>
                </a:solidFill>
                <a:latin typeface="Courier"/>
              </a:rPr>
              <a:t>$</a:t>
            </a:r>
            <a:r>
              <a:rPr>
                <a:solidFill>
                  <a:srgbClr val="003B4F"/>
                </a:solidFill>
                <a:latin typeface="Courier"/>
              </a:rPr>
              <a:t>Multi.Engine, </a:t>
            </a:r>
            <a:r>
              <a:rPr>
                <a:solidFill>
                  <a:srgbClr val="AD0000"/>
                </a:solidFill>
                <a:latin typeface="Courier"/>
              </a:rPr>
              <a:t>1</a:t>
            </a:r>
            <a:r>
              <a:rPr>
                <a:solidFill>
                  <a:srgbClr val="003B4F"/>
                </a:solidFill>
                <a:latin typeface="Courier"/>
              </a:rPr>
              <a:t>, </a:t>
            </a:r>
            <a:r>
              <a:rPr>
                <a:solidFill>
                  <a:srgbClr val="8F5902"/>
                </a:solidFill>
                <a:latin typeface="Courier"/>
              </a:rPr>
              <a:t>NA</a:t>
            </a:r>
            <a:r>
              <a:rPr>
                <a:solidFill>
                  <a:srgbClr val="003B4F"/>
                </a:solidFill>
                <a:latin typeface="Courier"/>
              </a:rPr>
              <a:t>))</a:t>
            </a:r>
            <a:br/>
            <a:br/>
            <a:r>
              <a:rPr i="1">
                <a:solidFill>
                  <a:srgbClr val="5E5E5E"/>
                </a:solidFill>
                <a:latin typeface="Courier"/>
              </a:rPr>
              <a:t>### Creating separate data set for propelleraircraft </a:t>
            </a:r>
            <a:br/>
            <a:r>
              <a:rPr>
                <a:solidFill>
                  <a:srgbClr val="003B4F"/>
                </a:solidFill>
                <a:latin typeface="Courier"/>
              </a:rPr>
              <a:t>airprop &lt;- airnew[</a:t>
            </a:r>
            <a:r>
              <a:rPr>
                <a:solidFill>
                  <a:srgbClr val="5E5E5E"/>
                </a:solidFill>
                <a:latin typeface="Courier"/>
              </a:rPr>
              <a:t>!</a:t>
            </a:r>
            <a:r>
              <a:rPr>
                <a:solidFill>
                  <a:srgbClr val="003B4F"/>
                </a:solidFill>
                <a:latin typeface="Courier"/>
              </a:rPr>
              <a:t>(airnew</a:t>
            </a:r>
            <a:r>
              <a:rPr>
                <a:solidFill>
                  <a:srgbClr val="5E5E5E"/>
                </a:solidFill>
                <a:latin typeface="Courier"/>
              </a:rPr>
              <a:t>$</a:t>
            </a:r>
            <a:r>
              <a:rPr>
                <a:solidFill>
                  <a:srgbClr val="003B4F"/>
                </a:solidFill>
                <a:latin typeface="Courier"/>
              </a:rPr>
              <a:t>Engine.Type </a:t>
            </a:r>
            <a:r>
              <a:rPr>
                <a:solidFill>
                  <a:srgbClr val="5E5E5E"/>
                </a:solidFill>
                <a:latin typeface="Courier"/>
              </a:rPr>
              <a:t>==</a:t>
            </a:r>
            <a:r>
              <a:rPr>
                <a:solidFill>
                  <a:srgbClr val="003B4F"/>
                </a:solidFill>
                <a:latin typeface="Courier"/>
              </a:rPr>
              <a:t> </a:t>
            </a:r>
            <a:r>
              <a:rPr>
                <a:solidFill>
                  <a:srgbClr val="20794D"/>
                </a:solidFill>
                <a:latin typeface="Courier"/>
              </a:rPr>
              <a:t>"Jet"</a:t>
            </a:r>
            <a:r>
              <a:rPr>
                <a:solidFill>
                  <a:srgbClr val="003B4F"/>
                </a:solidFill>
                <a:latin typeface="Courier"/>
              </a:rPr>
              <a:t>),] </a:t>
            </a:r>
            <a:br/>
            <a:br/>
            <a:r>
              <a:rPr i="1">
                <a:solidFill>
                  <a:srgbClr val="5E5E5E"/>
                </a:solidFill>
                <a:latin typeface="Courier"/>
              </a:rPr>
              <a:t>### Test and Train Data Split for both data sets </a:t>
            </a:r>
            <a:br/>
            <a:r>
              <a:rPr>
                <a:solidFill>
                  <a:srgbClr val="4758AB"/>
                </a:solidFill>
                <a:latin typeface="Courier"/>
              </a:rPr>
              <a:t>set.seed</a:t>
            </a:r>
            <a:r>
              <a:rPr>
                <a:solidFill>
                  <a:srgbClr val="003B4F"/>
                </a:solidFill>
                <a:latin typeface="Courier"/>
              </a:rPr>
              <a:t>(</a:t>
            </a:r>
            <a:r>
              <a:rPr>
                <a:solidFill>
                  <a:srgbClr val="AD0000"/>
                </a:solidFill>
                <a:latin typeface="Courier"/>
              </a:rPr>
              <a:t>123</a:t>
            </a:r>
            <a:r>
              <a:rPr>
                <a:solidFill>
                  <a:srgbClr val="003B4F"/>
                </a:solidFill>
                <a:latin typeface="Courier"/>
              </a:rPr>
              <a:t>)</a:t>
            </a:r>
            <a:br/>
            <a:r>
              <a:rPr>
                <a:solidFill>
                  <a:srgbClr val="003B4F"/>
                </a:solidFill>
                <a:latin typeface="Courier"/>
              </a:rPr>
              <a:t>airnewtrain&lt;- </a:t>
            </a:r>
            <a:r>
              <a:rPr>
                <a:solidFill>
                  <a:srgbClr val="4758AB"/>
                </a:solidFill>
                <a:latin typeface="Courier"/>
              </a:rPr>
              <a:t>sample</a:t>
            </a:r>
            <a:r>
              <a:rPr>
                <a:solidFill>
                  <a:srgbClr val="003B4F"/>
                </a:solidFill>
                <a:latin typeface="Courier"/>
              </a:rPr>
              <a:t>(</a:t>
            </a:r>
            <a:r>
              <a:rPr>
                <a:solidFill>
                  <a:srgbClr val="4758AB"/>
                </a:solidFill>
                <a:latin typeface="Courier"/>
              </a:rPr>
              <a:t>nrow</a:t>
            </a:r>
            <a:r>
              <a:rPr>
                <a:solidFill>
                  <a:srgbClr val="003B4F"/>
                </a:solidFill>
                <a:latin typeface="Courier"/>
              </a:rPr>
              <a:t>(airnew), </a:t>
            </a:r>
            <a:r>
              <a:rPr>
                <a:solidFill>
                  <a:srgbClr val="AD0000"/>
                </a:solidFill>
                <a:latin typeface="Courier"/>
              </a:rPr>
              <a:t>0.70</a:t>
            </a:r>
            <a:r>
              <a:rPr>
                <a:solidFill>
                  <a:srgbClr val="5E5E5E"/>
                </a:solidFill>
                <a:latin typeface="Courier"/>
              </a:rPr>
              <a:t>*</a:t>
            </a:r>
            <a:r>
              <a:rPr>
                <a:solidFill>
                  <a:srgbClr val="4758AB"/>
                </a:solidFill>
                <a:latin typeface="Courier"/>
              </a:rPr>
              <a:t>nrow</a:t>
            </a:r>
            <a:r>
              <a:rPr>
                <a:solidFill>
                  <a:srgbClr val="003B4F"/>
                </a:solidFill>
                <a:latin typeface="Courier"/>
              </a:rPr>
              <a:t>(airnew), </a:t>
            </a:r>
            <a:r>
              <a:rPr>
                <a:solidFill>
                  <a:srgbClr val="657422"/>
                </a:solidFill>
                <a:latin typeface="Courier"/>
              </a:rPr>
              <a:t>replace=</a:t>
            </a:r>
            <a:r>
              <a:rPr>
                <a:solidFill>
                  <a:srgbClr val="8F5902"/>
                </a:solidFill>
                <a:latin typeface="Courier"/>
              </a:rPr>
              <a:t>FALSE</a:t>
            </a:r>
            <a:r>
              <a:rPr>
                <a:solidFill>
                  <a:srgbClr val="003B4F"/>
                </a:solidFill>
                <a:latin typeface="Courier"/>
              </a:rPr>
              <a:t>)</a:t>
            </a:r>
            <a:br/>
            <a:r>
              <a:rPr>
                <a:solidFill>
                  <a:srgbClr val="003B4F"/>
                </a:solidFill>
                <a:latin typeface="Courier"/>
              </a:rPr>
              <a:t>airnewTrain &lt;- airnew[airnewtrain,]</a:t>
            </a:r>
            <a:br/>
            <a:r>
              <a:rPr>
                <a:solidFill>
                  <a:srgbClr val="003B4F"/>
                </a:solidFill>
                <a:latin typeface="Courier"/>
              </a:rPr>
              <a:t>airnewTest &lt;-  airnew[</a:t>
            </a:r>
            <a:r>
              <a:rPr>
                <a:solidFill>
                  <a:srgbClr val="5E5E5E"/>
                </a:solidFill>
                <a:latin typeface="Courier"/>
              </a:rPr>
              <a:t>-</a:t>
            </a:r>
            <a:r>
              <a:rPr>
                <a:solidFill>
                  <a:srgbClr val="003B4F"/>
                </a:solidFill>
                <a:latin typeface="Courier"/>
              </a:rPr>
              <a:t>airnewtrain,]</a:t>
            </a:r>
            <a:br/>
            <a:br/>
            <a:r>
              <a:rPr>
                <a:solidFill>
                  <a:srgbClr val="003B4F"/>
                </a:solidFill>
                <a:latin typeface="Courier"/>
              </a:rPr>
              <a:t>airproptrain&lt;- </a:t>
            </a:r>
            <a:r>
              <a:rPr>
                <a:solidFill>
                  <a:srgbClr val="4758AB"/>
                </a:solidFill>
                <a:latin typeface="Courier"/>
              </a:rPr>
              <a:t>sample</a:t>
            </a:r>
            <a:r>
              <a:rPr>
                <a:solidFill>
                  <a:srgbClr val="003B4F"/>
                </a:solidFill>
                <a:latin typeface="Courier"/>
              </a:rPr>
              <a:t>(</a:t>
            </a:r>
            <a:r>
              <a:rPr>
                <a:solidFill>
                  <a:srgbClr val="4758AB"/>
                </a:solidFill>
                <a:latin typeface="Courier"/>
              </a:rPr>
              <a:t>nrow</a:t>
            </a:r>
            <a:r>
              <a:rPr>
                <a:solidFill>
                  <a:srgbClr val="003B4F"/>
                </a:solidFill>
                <a:latin typeface="Courier"/>
              </a:rPr>
              <a:t>(airprop), </a:t>
            </a:r>
            <a:r>
              <a:rPr>
                <a:solidFill>
                  <a:srgbClr val="AD0000"/>
                </a:solidFill>
                <a:latin typeface="Courier"/>
              </a:rPr>
              <a:t>0.70</a:t>
            </a:r>
            <a:r>
              <a:rPr>
                <a:solidFill>
                  <a:srgbClr val="5E5E5E"/>
                </a:solidFill>
                <a:latin typeface="Courier"/>
              </a:rPr>
              <a:t>*</a:t>
            </a:r>
            <a:r>
              <a:rPr>
                <a:solidFill>
                  <a:srgbClr val="4758AB"/>
                </a:solidFill>
                <a:latin typeface="Courier"/>
              </a:rPr>
              <a:t>nrow</a:t>
            </a:r>
            <a:r>
              <a:rPr>
                <a:solidFill>
                  <a:srgbClr val="003B4F"/>
                </a:solidFill>
                <a:latin typeface="Courier"/>
              </a:rPr>
              <a:t>(airprop), </a:t>
            </a:r>
            <a:r>
              <a:rPr>
                <a:solidFill>
                  <a:srgbClr val="657422"/>
                </a:solidFill>
                <a:latin typeface="Courier"/>
              </a:rPr>
              <a:t>replace=</a:t>
            </a:r>
            <a:r>
              <a:rPr>
                <a:solidFill>
                  <a:srgbClr val="8F5902"/>
                </a:solidFill>
                <a:latin typeface="Courier"/>
              </a:rPr>
              <a:t>FALSE</a:t>
            </a:r>
            <a:r>
              <a:rPr>
                <a:solidFill>
                  <a:srgbClr val="003B4F"/>
                </a:solidFill>
                <a:latin typeface="Courier"/>
              </a:rPr>
              <a:t>)</a:t>
            </a:r>
            <a:br/>
            <a:r>
              <a:rPr>
                <a:solidFill>
                  <a:srgbClr val="003B4F"/>
                </a:solidFill>
                <a:latin typeface="Courier"/>
              </a:rPr>
              <a:t>airnewTrainProp &lt;- airprop[airproptrain,]</a:t>
            </a:r>
            <a:br/>
            <a:r>
              <a:rPr>
                <a:solidFill>
                  <a:srgbClr val="003B4F"/>
                </a:solidFill>
                <a:latin typeface="Courier"/>
              </a:rPr>
              <a:t>airnewTestProp &lt;-  airprop[</a:t>
            </a:r>
            <a:r>
              <a:rPr>
                <a:solidFill>
                  <a:srgbClr val="5E5E5E"/>
                </a:solidFill>
                <a:latin typeface="Courier"/>
              </a:rPr>
              <a:t>-</a:t>
            </a:r>
            <a:r>
              <a:rPr>
                <a:solidFill>
                  <a:srgbClr val="003B4F"/>
                </a:solidFill>
                <a:latin typeface="Courier"/>
              </a:rPr>
              <a:t>airproptrain,]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Types of Models</a:t>
            </a:r>
          </a:p>
        </p:txBody>
      </p:sp>
      <p:sp>
        <p:nvSpPr>
          <p:cNvPr id="3" name="Content Placeholder 2"/>
          <p:cNvSpPr>
            <a:spLocks noGrp="1"/>
          </p:cNvSpPr>
          <p:nvPr>
            <p:ph idx="1"/>
          </p:nvPr>
        </p:nvSpPr>
        <p:spPr/>
        <p:txBody>
          <a:bodyPr/>
          <a:lstStyle/>
          <a:p>
            <a:pPr lvl="0" indent="0" marL="0">
              <a:buNone/>
            </a:pPr>
            <a:r>
              <a:rPr/>
              <a:t>This study is consists of two different types of regression models. Two different iterations of a single linear regression model, a second linear regression model with two iterations, a third linear regression model, and finally a logistic regression model. These models were selected both on the inherent makeup of the data, as well as linear relationships that were found in exploratory analysis through graphing.</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 1 Using Linear Regression to Predict Stall Speed</a:t>
            </a:r>
          </a:p>
        </p:txBody>
      </p:sp>
      <p:sp>
        <p:nvSpPr>
          <p:cNvPr id="3" name="Content Placeholder 2"/>
          <p:cNvSpPr>
            <a:spLocks noGrp="1"/>
          </p:cNvSpPr>
          <p:nvPr>
            <p:ph idx="1"/>
          </p:nvPr>
        </p:nvSpPr>
        <p:spPr/>
        <p:txBody>
          <a:bodyPr/>
          <a:lstStyle/>
          <a:p>
            <a:pPr lvl="0" indent="0" marL="0">
              <a:buNone/>
            </a:pPr>
            <a:r>
              <a:rPr/>
              <a:t>The first model created utilized the data set containing only propeller driven aircraft. It used stall speed as the predicted variable with horsepower, wing span, max speed, and length as explanatory values, all of which are statistically significant with P values less than 0.5. The first iteration of the model can be seen below. For both model iterations the intercept was forced through zero, and both models were trained using the training data set developed for propeller aircraft and tested on the testing data set developed for propeller driven aircraft.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Model 1, Iteration 1</a:t>
            </a:r>
          </a:p>
        </p:txBody>
      </p:sp>
      <p:sp>
        <p:nvSpPr>
          <p:cNvPr id="4" name="Text Placeholder 3"/>
          <p:cNvSpPr>
            <a:spLocks noGrp="1"/>
          </p:cNvSpPr>
          <p:nvPr>
            <p:ph idx="2" sz="half" type="body"/>
          </p:nvPr>
        </p:nvSpPr>
        <p:spPr/>
        <p:txBody>
          <a:bodyPr/>
          <a:lstStyle/>
          <a:p>
            <a:pPr lvl="0" indent="0">
              <a:buNone/>
            </a:pPr>
            <a:r>
              <a:rPr>
                <a:latin typeface="Courier"/>
              </a:rPr>
              <a:t>
Call:
lm(formula = Stall ~ SHP + WS + Vmax + Length - 1, data = airnewTrainProp)
Residuals:
     Min       1Q   Median       3Q      Max 
-22.5894  -3.4152   0.5753   4.2608  17.4712 
Coefficients:
        Estimate Std. Error t value Pr(&gt;|t|)    
SHP    -0.005136   0.001077  -4.770 2.47e-06 ***
WS      0.278373   0.070044   3.974 8.18e-05 ***
Vmax    0.133244   0.008001  16.654  &lt; 2e-16 ***
Length  0.848866   0.112985   7.513 2.97e-13 ***
---
Signif. codes:  0 '***' 0.001 '**' 0.01 '*' 0.05 '.' 0.1 ' ' 1
Residual standard error: 6.284 on 467 degrees of freedom
  (21 observations deleted due to missingness)
Multiple R-squared:  0.9886,    Adjusted R-squared:  0.9885 
F-statistic: 1.009e+04 on 4 and 467 DF,  p-value: &lt; 2.2e-16</a:t>
            </a:r>
          </a:p>
        </p:txBody>
      </p:sp>
      <p:pic>
        <p:nvPicPr>
          <p:cNvPr descr="DSCI-5340-Final-Project-Quatro_files/figure-pptx/unnamed-chunk-10-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Model 1, Iteration 2</a:t>
            </a:r>
          </a:p>
        </p:txBody>
      </p:sp>
      <p:sp>
        <p:nvSpPr>
          <p:cNvPr id="4" name="Text Placeholder 3"/>
          <p:cNvSpPr>
            <a:spLocks noGrp="1"/>
          </p:cNvSpPr>
          <p:nvPr>
            <p:ph idx="2" sz="half" type="body"/>
          </p:nvPr>
        </p:nvSpPr>
        <p:spPr/>
        <p:txBody>
          <a:bodyPr/>
          <a:lstStyle/>
          <a:p>
            <a:pPr lvl="0" indent="0">
              <a:buNone/>
            </a:pPr>
            <a:r>
              <a:rPr>
                <a:latin typeface="Courier"/>
              </a:rPr>
              <a:t>
Call:
lm(formula = log(Stall) ~ SHP + WS + Vmax + Length - 1, data = airnewTrainProp)
Residuals:
     Min       1Q   Median       3Q      Max 
-1.43047 -0.12018  0.04643  0.21592  1.04300 
Coefficients:
         Estimate Std. Error t value Pr(&gt;|t|)    
SHP    -1.557e-03  6.104e-05 -25.506  &lt; 2e-16 ***
WS      5.583e-02  3.971e-03  14.059  &lt; 2e-16 ***
Vmax    6.152e-03  4.535e-04  13.565  &lt; 2e-16 ***
Length  5.087e-02  6.405e-03   7.942  1.5e-14 ***
---
Signif. codes:  0 '***' 0.001 '**' 0.01 '*' 0.05 '.' 0.1 ' ' 1
Residual standard error: 0.3562 on 467 degrees of freedom
  (21 observations deleted due to missingness)
Multiple R-squared:  0.9922,    Adjusted R-squared:  0.9922 
F-statistic: 1.495e+04 on 4 and 467 DF,  p-value: &lt; 2.2e-16</a:t>
            </a:r>
          </a:p>
        </p:txBody>
      </p:sp>
      <p:pic>
        <p:nvPicPr>
          <p:cNvPr descr="DSCI-5340-Final-Project-Quatro_files/figure-pptx/unnamed-chunk-12-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 1 Results</a:t>
            </a:r>
          </a:p>
        </p:txBody>
      </p:sp>
      <p:sp>
        <p:nvSpPr>
          <p:cNvPr id="3" name="Content Placeholder 2"/>
          <p:cNvSpPr>
            <a:spLocks noGrp="1"/>
          </p:cNvSpPr>
          <p:nvPr>
            <p:ph idx="1"/>
          </p:nvPr>
        </p:nvSpPr>
        <p:spPr/>
        <p:txBody>
          <a:bodyPr/>
          <a:lstStyle/>
          <a:p>
            <a:pPr lvl="0" indent="0" marL="0">
              <a:buNone/>
            </a:pPr>
            <a:r>
              <a:rPr/>
              <a:t>As seen from the summary results. the second iteration of model one containing the log transformation of Stall Speed resulted in a higher adjusted R squared, .99 as compared to .98, as well as a lower residual standard error, .35 as compared to 6.28. When examining the predicted vs actual plots for both model iterations, the first iteration containing no transformation to stall speed results in a more linear fit that is condensed closer to the plotted 45 degree abline. The residual vs fit, and normal qq plots can be seen in the appendix of the paper.</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 2 Using Linear Regression to Predict Horsepower</a:t>
            </a:r>
          </a:p>
        </p:txBody>
      </p:sp>
      <p:sp>
        <p:nvSpPr>
          <p:cNvPr id="3" name="Content Placeholder 2"/>
          <p:cNvSpPr>
            <a:spLocks noGrp="1"/>
          </p:cNvSpPr>
          <p:nvPr>
            <p:ph idx="1"/>
          </p:nvPr>
        </p:nvSpPr>
        <p:spPr/>
        <p:txBody>
          <a:bodyPr/>
          <a:lstStyle/>
          <a:p>
            <a:pPr lvl="0" indent="0" marL="0">
              <a:buNone/>
            </a:pPr>
            <a:r>
              <a:rPr/>
              <a:t>The second model created utilized the data set containing only propeller driven aircraft. It used horsepower as the predicted variable with length, and max gross takeoff weight as explanatory values, both of which are statistically significant with P values less than 0.5. The first iteration of the model can be seen below. For both model iterations the intercept was forced through zero, and both models were trained using the training data set developed for propeller aircraft and tested on the testing data set developed for propeller driven aircraft.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Model 2, Iteration 1</a:t>
            </a:r>
          </a:p>
        </p:txBody>
      </p:sp>
      <p:sp>
        <p:nvSpPr>
          <p:cNvPr id="4" name="Text Placeholder 3"/>
          <p:cNvSpPr>
            <a:spLocks noGrp="1"/>
          </p:cNvSpPr>
          <p:nvPr>
            <p:ph idx="2" sz="half" type="body"/>
          </p:nvPr>
        </p:nvSpPr>
        <p:spPr/>
        <p:txBody>
          <a:bodyPr/>
          <a:lstStyle/>
          <a:p>
            <a:pPr lvl="0" indent="0">
              <a:buNone/>
            </a:pPr>
            <a:r>
              <a:rPr>
                <a:latin typeface="Courier"/>
              </a:rPr>
              <a:t>
Call:
lm(formula = SHP ~ Length + GW - 1, data = airnewTrainProp)
Residuals:
    Min      1Q  Median      3Q     Max 
-554.30  -34.68   -4.15   27.50  870.02 
Coefficients:
        Estimate Std. Error t value Pr(&gt;|t|)    
Length -7.670519   0.476956  -16.08   &lt;2e-16 ***
GW      0.148901   0.002588   57.53   &lt;2e-16 ***
---
Signif. codes:  0 '***' 0.001 '**' 0.01 '*' 0.05 '.' 0.1 ' ' 1
Residual standard error: 113.8 on 487 degrees of freedom
  (3 observations deleted due to missingness)
Multiple R-squared:  0.9662,    Adjusted R-squared:  0.966 
F-statistic:  6952 on 2 and 487 DF,  p-value: &lt; 2.2e-16</a:t>
            </a:r>
          </a:p>
        </p:txBody>
      </p:sp>
      <p:pic>
        <p:nvPicPr>
          <p:cNvPr descr="DSCI-5340-Final-Project-Quatro_files/figure-pptx/unnamed-chunk-14-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indent="0" marL="0">
              <a:buNone/>
            </a:pPr>
            <a:r>
              <a:rPr/>
              <a:t>This study will use popular regression techniques to predict both performance and categorical metrics of popular general aviation aircraft. The aircraft included in this study are widely used across the world for various duties including business, agricultural application, personal travel, airshow performances, and pleasure flying. This study seeks to harness popular regression techniques to accurately predict aircraft metrics such as stall speed, wingspan, horsepower, and number of engines with the end goal of exploring the relationships between aircraft features and performance.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 2, Iteration 2</a:t>
            </a:r>
          </a:p>
        </p:txBody>
      </p:sp>
      <p:pic>
        <p:nvPicPr>
          <p:cNvPr descr="DSCI-5340-Final-Project-Quatro_files/figure-pptx/unnamed-chunk-16-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latin typeface="Courier"/>
              </a:rPr>
              <a:t>
Call:
lm(formula = boxcox ~ Length + GW - 1, data = airnewTrainProp)
Residuals:
    Min      1Q  Median      3Q     Max 
-8.9284 -0.8004 -0.0035  1.0393 12.9501 
Coefficients:
        Estimate Std. Error t value Pr(&gt;|t|)    
Length 3.539e-01  8.436e-03   41.95   &lt;2e-16 ***
GW     2.066e-03  4.578e-05   45.13   &lt;2e-16 ***
---
Signif. codes:  0 '***' 0.001 '**' 0.01 '*' 0.05 '.' 0.1 ' ' 1
Residual standard error: 2.012 on 487 degrees of freedom
  (3 observations deleted due to missingness)
Multiple R-squared:  0.9913,    Adjusted R-squared:  0.9912 
F-statistic: 2.759e+04 on 2 and 487 DF,  p-value: &lt; 2.2e-16</a:t>
            </a:r>
          </a:p>
        </p:txBody>
      </p:sp>
      <p:pic>
        <p:nvPicPr>
          <p:cNvPr descr="DSCI-5340-Final-Project-Quatro_files/figure-pptx/unnamed-chunk-16-2.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 2 Results</a:t>
            </a:r>
          </a:p>
        </p:txBody>
      </p:sp>
      <p:sp>
        <p:nvSpPr>
          <p:cNvPr id="3" name="Content Placeholder 2"/>
          <p:cNvSpPr>
            <a:spLocks noGrp="1"/>
          </p:cNvSpPr>
          <p:nvPr>
            <p:ph idx="1"/>
          </p:nvPr>
        </p:nvSpPr>
        <p:spPr/>
        <p:txBody>
          <a:bodyPr/>
          <a:lstStyle/>
          <a:p>
            <a:pPr lvl="0" indent="0" marL="0">
              <a:buNone/>
            </a:pPr>
            <a:r>
              <a:rPr/>
              <a:t>As seen from the summary results, The second iteration of model 2 containing the boxcox transformation of the square root of horsepower resulted in a higher adjusted R squared, .99 as compared to .96, as well as a lower residual standard error, 2.01 as compared to 113.8. The predicted vs actual plots also convey that the second iteration was a better fit, although the predicted values for both plots fit the 45 degree abline closely. That being said, the values towards the middle are of a more linear nature in the plot for the second iteration than that of first. The residual vs fit, and normal qq plots can be seen in the appendix of the paper.</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 3 Using Linear Regression to Predict Wing Span</a:t>
            </a:r>
          </a:p>
        </p:txBody>
      </p:sp>
      <p:sp>
        <p:nvSpPr>
          <p:cNvPr id="3" name="Content Placeholder 2"/>
          <p:cNvSpPr>
            <a:spLocks noGrp="1"/>
          </p:cNvSpPr>
          <p:nvPr>
            <p:ph idx="1"/>
          </p:nvPr>
        </p:nvSpPr>
        <p:spPr/>
        <p:txBody>
          <a:bodyPr/>
          <a:lstStyle/>
          <a:p>
            <a:pPr lvl="0" indent="0" marL="0">
              <a:buNone/>
            </a:pPr>
            <a:r>
              <a:rPr/>
              <a:t>The third model created utilized the data set containing only propeller driven aircraft. It used wing span as the predicted variable with length, and max gross takeoff weight as explanatory values, both of which are statistically significant with P values less than 0.5. For the model the intercept was forced through zero, the model was trained using the training data set developed for propeller aircraft and tested on the testing data set developed for propeller driven aircraft.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Model 3</a:t>
            </a:r>
          </a:p>
        </p:txBody>
      </p:sp>
      <p:sp>
        <p:nvSpPr>
          <p:cNvPr id="4" name="Text Placeholder 3"/>
          <p:cNvSpPr>
            <a:spLocks noGrp="1"/>
          </p:cNvSpPr>
          <p:nvPr>
            <p:ph idx="2" sz="half" type="body"/>
          </p:nvPr>
        </p:nvSpPr>
        <p:spPr/>
        <p:txBody>
          <a:bodyPr/>
          <a:lstStyle/>
          <a:p>
            <a:pPr lvl="0" indent="0">
              <a:buNone/>
            </a:pPr>
            <a:r>
              <a:rPr>
                <a:latin typeface="Courier"/>
              </a:rPr>
              <a:t>
Call:
lm(formula = WS ~ GW + Length + Vmax - 1, data = airnewTrain)
Residuals:
    Min      1Q  Median      3Q     Max 
-32.267  -1.507   1.007   4.106  22.974 
Coefficients:
         Estimate Std. Error t value Pr(&gt;|t|)    
GW     -5.020e-04  1.965e-05  -25.55   &lt;2e-16 ***
Length  1.633e+00  2.715e-02   60.14   &lt;2e-16 ***
Vmax   -4.479e-02  3.534e-03  -12.67   &lt;2e-16 ***
---
Signif. codes:  0 '***' 0.001 '**' 0.01 '*' 0.05 '.' 0.1 ' ' 1
Residual standard error: 5.581 on 562 degrees of freedom
  (36 observations deleted due to missingness)
Multiple R-squared:  0.9835,    Adjusted R-squared:  0.9834 
F-statistic: 1.114e+04 on 3 and 562 DF,  p-value: &lt; 2.2e-16</a:t>
            </a:r>
          </a:p>
        </p:txBody>
      </p:sp>
      <p:pic>
        <p:nvPicPr>
          <p:cNvPr descr="DSCI-5340-Final-Project-Quatro_files/figure-pptx/unnamed-chunk-1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 3 Results</a:t>
            </a:r>
          </a:p>
        </p:txBody>
      </p:sp>
      <p:sp>
        <p:nvSpPr>
          <p:cNvPr id="3" name="Content Placeholder 2"/>
          <p:cNvSpPr>
            <a:spLocks noGrp="1"/>
          </p:cNvSpPr>
          <p:nvPr>
            <p:ph idx="1"/>
          </p:nvPr>
        </p:nvSpPr>
        <p:spPr/>
        <p:txBody>
          <a:bodyPr/>
          <a:lstStyle/>
          <a:p>
            <a:pPr lvl="0" indent="0" marL="0">
              <a:buNone/>
            </a:pPr>
            <a:r>
              <a:rPr/>
              <a:t>As seen from the summary results, model 3 contained an adjusted R squared of .98 and a residual standard error of 5.581. Both explanatory variables contained significant P values. The predicted vs actual plot resembles a linear structure that closely follows the plotted abline. As wing span increases, more variance in the predicted values can be seen. The residual vs fit, and normal qq plots can be seen in the appendix of the paper.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 4 Using Logistic Regression to Predict and Classify Number of Engines</a:t>
            </a:r>
          </a:p>
        </p:txBody>
      </p:sp>
      <p:sp>
        <p:nvSpPr>
          <p:cNvPr id="3" name="Content Placeholder 2"/>
          <p:cNvSpPr>
            <a:spLocks noGrp="1"/>
          </p:cNvSpPr>
          <p:nvPr>
            <p:ph idx="1"/>
          </p:nvPr>
        </p:nvSpPr>
        <p:spPr/>
        <p:txBody>
          <a:bodyPr/>
          <a:lstStyle/>
          <a:p>
            <a:pPr lvl="0" indent="0" marL="0">
              <a:buNone/>
            </a:pPr>
            <a:r>
              <a:rPr/>
              <a:t>The fourth model created utilized the data set containing only propeller driven aircraft. It used Multi.Engine as the binary predicted variable with length, and max gross takeoff weight as explanatory values, both of which are statistically significant with P values less than 0.5. The model used the logit link function, and the model was trained using the training data set developed for propeller aircraft and tested on the testing data set developed for propeller driven aircraft.</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 4</a:t>
            </a:r>
          </a:p>
        </p:txBody>
      </p:sp>
      <p:sp>
        <p:nvSpPr>
          <p:cNvPr id="3" name="Content Placeholder 2"/>
          <p:cNvSpPr>
            <a:spLocks noGrp="1"/>
          </p:cNvSpPr>
          <p:nvPr>
            <p:ph idx="1"/>
          </p:nvPr>
        </p:nvSpPr>
        <p:spPr/>
        <p:txBody>
          <a:bodyPr/>
          <a:lstStyle/>
          <a:p>
            <a:pPr lvl="0" indent="0">
              <a:buNone/>
            </a:pPr>
            <a:r>
              <a:rPr>
                <a:latin typeface="Courier"/>
              </a:rPr>
              <a:t>
Call:
glm(formula = Multi.Engine ~ GW + Length, family = binomial(link = "logit"), 
    data = airnewTrainProp)
Deviance Residuals: 
    Min       1Q   Median       3Q      Max  
-3.8565  -0.4501  -0.2357   0.2360   2.4366  
Coefficients:
              Estimate Std. Error z value Pr(&gt;|z|)    
(Intercept) -1.063e+01  1.628e+00  -6.525 6.79e-11 ***
GW           6.623e-04  1.500e-04   4.416 1.00e-05 ***
Length       2.432e-01  7.168e-02   3.393 0.000691 ***
---
Signif. codes:  0 '***' 0.001 '**' 0.01 '*' 0.05 '.' 0.1 ' ' 1
(Dispersion parameter for binomial family taken to be 1)
    Null deviance: 640.14  on 488  degrees of freedom
Residual deviance: 290.53  on 486  degrees of freedom
  (3 observations deleted due to missingness)
AIC: 296.53
Number of Fisher Scoring iterations: 6</a:t>
            </a:r>
          </a:p>
          <a:p>
            <a:pPr lvl="0" indent="0">
              <a:buNone/>
            </a:pPr>
            <a:r>
              <a:rPr>
                <a:latin typeface="Courier"/>
              </a:rPr>
              <a:t>      GW   Length 
1.000663 1.275332 </a:t>
            </a:r>
          </a:p>
          <a:p>
            <a:pPr lvl="0" indent="0">
              <a:buNone/>
            </a:pPr>
            <a:r>
              <a:rPr>
                <a:latin typeface="Courier"/>
              </a:rPr>
              <a:t>[1] 6.044299e-77</a:t>
            </a:r>
          </a:p>
          <a:p>
            <a:pPr lvl="0" indent="0">
              <a:buNone/>
            </a:pPr>
            <a:r>
              <a:rPr>
                <a:latin typeface="Courier"/>
              </a:rPr>
              <a:t>[1] 0.5461522</a:t>
            </a:r>
          </a:p>
          <a:p>
            <a:pPr lvl="0" indent="0">
              <a:buNone/>
            </a:pPr>
            <a:r>
              <a:rPr>
                <a:latin typeface="Courier"/>
              </a:rPr>
              <a:t>
    FALSE      TRUE 
0.1753555 0.8246445 </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 4 Results</a:t>
            </a:r>
          </a:p>
        </p:txBody>
      </p:sp>
      <p:sp>
        <p:nvSpPr>
          <p:cNvPr id="3" name="Content Placeholder 2"/>
          <p:cNvSpPr>
            <a:spLocks noGrp="1"/>
          </p:cNvSpPr>
          <p:nvPr>
            <p:ph idx="1"/>
          </p:nvPr>
        </p:nvSpPr>
        <p:spPr/>
        <p:txBody>
          <a:bodyPr/>
          <a:lstStyle/>
          <a:p>
            <a:pPr lvl="0" indent="0" marL="0">
              <a:buNone/>
            </a:pPr>
            <a:r>
              <a:rPr/>
              <a:t>As seen in the results summary, the logistic model contained a AIC of 296, will a null deviance of 640 and residual deviance of 290. The logistic model used the logit link function as it produced a more accurate model in exploratory testing when compared to the probit link function. The coefficient estimates where 1.000663 for max gross takeoff weight and 1.275332 for length. This implies that for a one unit increase in max gross takeoff weight, the log odds of the aircraft being a twin engine increases 1.000663. For a one unit increase in length, the log odds of the aircraft being a twin engine increases 1.275332. The chi sq lack of fit for the model was 6.044299e-77 indicating that the model is a good fit. The model had a McFadden Pseudo R squared of .546. Finally, when testing the logistic model using the test set, we can see it accurately classified an aircraft as multi engine or single engine 82.4% of the time.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 of Model Iteration Selection</a:t>
            </a:r>
          </a:p>
        </p:txBody>
      </p:sp>
      <p:sp>
        <p:nvSpPr>
          <p:cNvPr id="3" name="Content Placeholder 2"/>
          <p:cNvSpPr>
            <a:spLocks noGrp="1"/>
          </p:cNvSpPr>
          <p:nvPr>
            <p:ph idx="1"/>
          </p:nvPr>
        </p:nvSpPr>
        <p:spPr/>
        <p:txBody>
          <a:bodyPr/>
          <a:lstStyle/>
          <a:p>
            <a:pPr lvl="0" indent="0" marL="0">
              <a:buNone/>
            </a:pPr>
            <a:r>
              <a:rPr/>
              <a:t>The iteration chosen for each model was based on a combination of factors in regards to each individual model. The main methods for the linear regression model selections were the adjusted R squared value, residual sum of squares, and an examination of the predicted vs actual graph. When choosing which link function to use for the logistic model, AIC, null deviance, residual deviance, and accuracy percentage of predictions on the test set were all taken into account.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Background</a:t>
            </a:r>
          </a:p>
        </p:txBody>
      </p:sp>
      <p:sp>
        <p:nvSpPr>
          <p:cNvPr id="3" name="Content Placeholder 2"/>
          <p:cNvSpPr>
            <a:spLocks noGrp="1"/>
          </p:cNvSpPr>
          <p:nvPr>
            <p:ph idx="1"/>
          </p:nvPr>
        </p:nvSpPr>
        <p:spPr/>
        <p:txBody>
          <a:bodyPr/>
          <a:lstStyle/>
          <a:p>
            <a:pPr lvl="0" indent="0" marL="0">
              <a:buNone/>
            </a:pPr>
            <a:r>
              <a:rPr/>
              <a:t>As far as regression analysis in the aviation sector is concerned, the many studies conducted regarding regression analysis tend to focus on predicting commercial aviation flight delay times, flight price, pilot accident rates, and fuel consumption for airliners. All of these topics are directly related to potential cost savings, safety, or gaining a market edge on competitors. The goal of this study has no monetary benefit from the results, the soul purpose being to test relationships between variables that are commonly used to categorize and classify certified general aviation aircraft.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 1 Conclusions</a:t>
            </a:r>
          </a:p>
        </p:txBody>
      </p:sp>
      <p:sp>
        <p:nvSpPr>
          <p:cNvPr id="3" name="Content Placeholder 2"/>
          <p:cNvSpPr>
            <a:spLocks noGrp="1"/>
          </p:cNvSpPr>
          <p:nvPr>
            <p:ph idx="1"/>
          </p:nvPr>
        </p:nvSpPr>
        <p:spPr/>
        <p:txBody>
          <a:bodyPr/>
          <a:lstStyle/>
          <a:p>
            <a:pPr lvl="0" indent="0" marL="0">
              <a:buNone/>
            </a:pPr>
            <a:r>
              <a:rPr/>
              <a:t>The first iteration of model 1 contained an adjusted R squared value of .98. Leading to the conclusion that 98% of the variance in stall speed can be attributed to horsepower, wing span, max speed, and length. The coefficient estimates signify the change in the mean of stall speed for a one unit increase in the selected explanatory variable. For a one unit increase in horsepower, a decrease of .005 knots can be expected in stall speed. For a one unit increase in wing span, an increase of .278 knots can be expected in stall speed. For a one unit increase in max speed, an increase of .133 knots can be expected in stall speed. For a one unit increase in length, an increase of .848 knots can be expected in stall speed.</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 2 Conclusions</a:t>
            </a:r>
          </a:p>
        </p:txBody>
      </p:sp>
      <p:sp>
        <p:nvSpPr>
          <p:cNvPr id="3" name="Content Placeholder 2"/>
          <p:cNvSpPr>
            <a:spLocks noGrp="1"/>
          </p:cNvSpPr>
          <p:nvPr>
            <p:ph idx="1"/>
          </p:nvPr>
        </p:nvSpPr>
        <p:spPr/>
        <p:txBody>
          <a:bodyPr/>
          <a:lstStyle/>
          <a:p>
            <a:pPr lvl="0" indent="0" marL="0">
              <a:buNone/>
            </a:pPr>
            <a:r>
              <a:rPr/>
              <a:t>The second iteration of model 2 featuring the square root transformation of the horsepower variable contained an adjusted R squared value of .99. Suggesting that 99% of the variance in horsepower can be attributed to only length and max gross takeoff weight. For a one unit increase in length, an increase of .35 can be seen in the square root of horsepower. For a one unit increase in max gross takeoff weight, an increase of .00266 can be seen in the square root of horsepower.</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 3 Conclusions</a:t>
            </a:r>
          </a:p>
        </p:txBody>
      </p:sp>
      <p:sp>
        <p:nvSpPr>
          <p:cNvPr id="3" name="Content Placeholder 2"/>
          <p:cNvSpPr>
            <a:spLocks noGrp="1"/>
          </p:cNvSpPr>
          <p:nvPr>
            <p:ph idx="1"/>
          </p:nvPr>
        </p:nvSpPr>
        <p:spPr/>
        <p:txBody>
          <a:bodyPr/>
          <a:lstStyle/>
          <a:p>
            <a:pPr lvl="0" indent="0" marL="0">
              <a:buNone/>
            </a:pPr>
            <a:r>
              <a:rPr/>
              <a:t>Model 3 contained an adjusted R squared of .98. Suggesting that 98% of the variance in wing span can be attributed to length, max gross takeoff weight, and max speed. For a one unit increase in length, an increase of 1.633 feet can be seen in wing span. For a one unit increase in max gross takeoff weight, a decrease of .0005 feet can be seen in wing span. For a one unit increase in max speed, a decrease of .0479 feet can be seen in wing span.</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 4 Conclusions</a:t>
            </a:r>
          </a:p>
        </p:txBody>
      </p:sp>
      <p:sp>
        <p:nvSpPr>
          <p:cNvPr id="3" name="Content Placeholder 2"/>
          <p:cNvSpPr>
            <a:spLocks noGrp="1"/>
          </p:cNvSpPr>
          <p:nvPr>
            <p:ph idx="1"/>
          </p:nvPr>
        </p:nvSpPr>
        <p:spPr/>
        <p:txBody>
          <a:bodyPr/>
          <a:lstStyle/>
          <a:p>
            <a:pPr lvl="0" indent="0" marL="0">
              <a:buNone/>
            </a:pPr>
            <a:r>
              <a:rPr/>
              <a:t>The logistic regression model featured a McFadden’s Psuedo R squared value of .546. Suggesting that 54.6% of the variance in whether or not an aircraft featured multiple engines could be attributed to max gross takeoff weight and length. The coefficient estimates for a logistic regression signify log odds. For a one unit increase in max gross takeoff weight, the log odds of the aircraft being multi engine increase 1.000663. For a one unit increase in length, the log odds of the aircraft being multi engine increase 1.275332. The logistic regression model also featured an accuracy rate of 82.4% when tested on the test set of data, this leads to the conclusion that the model correctly classifies an aircraft a little of 4/5 of the time.</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Future Work</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(1) “Performance &amp; Specifications.” Aircraftbluebook.com,</a:t>
            </a:r>
          </a:p>
          <a:p>
            <a:pPr lvl="0" indent="0" marL="0">
              <a:buNone/>
            </a:pPr>
            <a:r>
              <a:rPr/>
              <a:t>aircraftbluebook.com/Tools/ABB/ShowSpecifications.do.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Source and Data Set</a:t>
            </a:r>
          </a:p>
        </p:txBody>
      </p:sp>
      <p:sp>
        <p:nvSpPr>
          <p:cNvPr id="3" name="Content Placeholder 2"/>
          <p:cNvSpPr>
            <a:spLocks noGrp="1"/>
          </p:cNvSpPr>
          <p:nvPr>
            <p:ph idx="1"/>
          </p:nvPr>
        </p:nvSpPr>
        <p:spPr/>
        <p:txBody>
          <a:bodyPr/>
          <a:lstStyle/>
          <a:p>
            <a:pPr lvl="0" indent="0" marL="0">
              <a:buNone/>
            </a:pPr>
            <a:r>
              <a:rPr/>
              <a:t>The data set used was sourced from Aircraft Bluebook (1). Aircraft Bluebook has specialized in data collection and the production of data visualizations specifically to the aviation sector for over 65 years. The data set used is comprised of information that was sourced and vetted by in house by Aircraft Bluebook, and is published on aircraftbluebook.com for public usage. It is currently on rendition 23-04 and was last updated this year, Fall of 2023. The data set is comprised of 22 total variables and 859 total observations. All the aircraft in the data set are certified general aviation aircraft, this implies that no gliders, military, commercial or experimental aircraft were included.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Libraries Used</a:t>
            </a:r>
          </a:p>
        </p:txBody>
      </p:sp>
      <p:sp>
        <p:nvSpPr>
          <p:cNvPr id="3" name="Content Placeholder 2"/>
          <p:cNvSpPr>
            <a:spLocks noGrp="1"/>
          </p:cNvSpPr>
          <p:nvPr>
            <p:ph idx="1"/>
          </p:nvPr>
        </p:nvSpPr>
        <p:spPr/>
        <p:txBody>
          <a:bodyPr/>
          <a:lstStyle/>
          <a:p>
            <a:pPr lvl="0" indent="0">
              <a:buNone/>
            </a:pPr>
            <a:r>
              <a:rPr>
                <a:solidFill>
                  <a:srgbClr val="4758AB"/>
                </a:solidFill>
                <a:latin typeface="Courier"/>
              </a:rPr>
              <a:t>library</a:t>
            </a:r>
            <a:r>
              <a:rPr>
                <a:solidFill>
                  <a:srgbClr val="003B4F"/>
                </a:solidFill>
                <a:latin typeface="Courier"/>
              </a:rPr>
              <a:t>(tidyverse)</a:t>
            </a:r>
            <a:br/>
            <a:r>
              <a:rPr>
                <a:solidFill>
                  <a:srgbClr val="4758AB"/>
                </a:solidFill>
                <a:latin typeface="Courier"/>
              </a:rPr>
              <a:t>library</a:t>
            </a:r>
            <a:r>
              <a:rPr>
                <a:solidFill>
                  <a:srgbClr val="003B4F"/>
                </a:solidFill>
                <a:latin typeface="Courier"/>
              </a:rPr>
              <a:t>(dplyr)</a:t>
            </a:r>
            <a:br/>
            <a:r>
              <a:rPr>
                <a:solidFill>
                  <a:srgbClr val="4758AB"/>
                </a:solidFill>
                <a:latin typeface="Courier"/>
              </a:rPr>
              <a:t>library</a:t>
            </a:r>
            <a:r>
              <a:rPr>
                <a:solidFill>
                  <a:srgbClr val="003B4F"/>
                </a:solidFill>
                <a:latin typeface="Courier"/>
              </a:rPr>
              <a:t>(MASS)</a:t>
            </a:r>
            <a:br/>
            <a:r>
              <a:rPr>
                <a:solidFill>
                  <a:srgbClr val="4758AB"/>
                </a:solidFill>
                <a:latin typeface="Courier"/>
              </a:rPr>
              <a:t>library</a:t>
            </a:r>
            <a:r>
              <a:rPr>
                <a:solidFill>
                  <a:srgbClr val="003B4F"/>
                </a:solidFill>
                <a:latin typeface="Courier"/>
              </a:rPr>
              <a:t>(ggplot2)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Data</a:t>
            </a:r>
          </a:p>
        </p:txBody>
      </p:sp>
      <p:sp>
        <p:nvSpPr>
          <p:cNvPr id="3" name="Content Placeholder 2"/>
          <p:cNvSpPr>
            <a:spLocks noGrp="1"/>
          </p:cNvSpPr>
          <p:nvPr>
            <p:ph idx="1"/>
          </p:nvPr>
        </p:nvSpPr>
        <p:spPr/>
        <p:txBody>
          <a:bodyPr/>
          <a:lstStyle/>
          <a:p>
            <a:pPr lvl="0" indent="0">
              <a:buNone/>
            </a:pPr>
            <a:r>
              <a:rPr>
                <a:latin typeface="Courier"/>
              </a:rPr>
              <a:t>'data.frame':   860 obs. of  25 variables:
 $ ï..Model    : chr  "15 AC Sedan" "11 CC Super Chief" "7 CCM Champ" "7 DC Champ" ...
 $ Company     : chr  "Aeronca" "Aeronca" "Aeronca" "Aeronca" ...
 $ Engine.Type : chr  "Piston" "Piston" "Piston" "Piston" ...
 $ Multi.Engine: logi  NA NA NA NA NA NA ...
 $ TP.mods     : logi  FALSE FALSE FALSE FALSE FALSE FALSE ...
 $ THR         : int  NA NA NA NA NA NA NA NA NA NA ...
 $ SHP         : int  145 85 90 85 65 65 700 580 580 580 ...
 $ Length      : num  25.2 20.6 21.4 21.4 21.4 ...
 $ Height      : num  10.25 8.75 8.58 8.58 8.75 ...
 $ WS          : num  37.4 36.1 35 35 35 ...
 $ FW          : num  241.2 100.5 127.3 127.3 93.8 ...
 $ MEW         : int  1180 820 810 800 740 786 4275 4125 4056 3958 ...
 $ GW          : int  2050 1350 1300 1300 1220 1250 6315 6000 6000 6000 ...
 $ Vmax        : num  104 89 90 88 83 78 264 262 257 257 ...
 $ Vcruise     : num  91 83 78 78 74 72 230 247 235 237 ...
 $ Stall       : num  46 44 37 37 33 33 80 77 77 77 ...
 $ Hmax        : int  13000 12300 16000 13000 12500 11000 25000 28000 25000 30000 ...
 $ Hmax..One.  : int  NA NA NA NA NA NA 14500 12900 8800 8800 ...
 $ ROC         : int  450 600 650 620 370 360 1820 1755 1460 1460 ...
 $ ROC..One.   : int  NA NA NA NA NA NA 320 302 240 240 ...
 $ Vlo         : int  900 720 475 500 632 583 3080 2250 2490 2490 ...
 $ Slo         : int  NA NA NA NA NA NA 1950 1800 1900 1900 ...
 $ Vl          : int  1300 800 850 850 885 880 2100 2076 2030 2030 ...
 $ Sl          : int  NA NA NA NA NA NA 1425 1217 1230 1230 ...
 $ Range       : int  370 190 210 210 175 180 868 1020 1101 1174 ...</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Variables</a:t>
            </a:r>
          </a:p>
        </p:txBody>
      </p:sp>
      <p:sp>
        <p:nvSpPr>
          <p:cNvPr id="3" name="Content Placeholder 2"/>
          <p:cNvSpPr>
            <a:spLocks noGrp="1"/>
          </p:cNvSpPr>
          <p:nvPr>
            <p:ph idx="1"/>
          </p:nvPr>
        </p:nvSpPr>
        <p:spPr/>
        <p:txBody>
          <a:bodyPr/>
          <a:lstStyle/>
          <a:p>
            <a:pPr lvl="0" indent="0" marL="0">
              <a:buNone/>
            </a:pPr>
            <a:r>
              <a:rPr/>
              <a:t>The data set is comprised of 22 total variables.</a:t>
            </a:r>
          </a:p>
          <a:p>
            <a:pPr lvl="0" indent="0" marL="0">
              <a:buNone/>
            </a:pPr>
            <a:r>
              <a:rPr/>
              <a:t>1) Model, the model of the aircraft</a:t>
            </a:r>
          </a:p>
          <a:p>
            <a:pPr lvl="0" indent="0" marL="0">
              <a:buNone/>
            </a:pPr>
            <a:r>
              <a:rPr/>
              <a:t>2) Company, the production company responsible for producing the aircraft</a:t>
            </a:r>
          </a:p>
          <a:p>
            <a:pPr lvl="0" indent="0" marL="0">
              <a:buNone/>
            </a:pPr>
            <a:r>
              <a:rPr/>
              <a:t>3) Engine.Type, this describes the type of engine the aircraft uses. ie piston, turboprop, jet</a:t>
            </a:r>
          </a:p>
          <a:p>
            <a:pPr lvl="0" indent="0" marL="0">
              <a:buNone/>
            </a:pPr>
            <a:r>
              <a:rPr/>
              <a:t>4) Multi.Engine, this contains a factor variable, 1 corresponds to multi-engine, 0 corresponds to single engine</a:t>
            </a:r>
          </a:p>
          <a:p>
            <a:pPr lvl="0" indent="0" marL="0">
              <a:buNone/>
            </a:pPr>
            <a:r>
              <a:rPr/>
              <a:t>5) TP.mods, if the aircraft contains any airframe or powerplant modifications or conversions done by a third party manufacturer with an STC from the FAA.</a:t>
            </a:r>
          </a:p>
          <a:p>
            <a:pPr lvl="0" indent="0" marL="0">
              <a:buNone/>
            </a:pPr>
            <a:r>
              <a:rPr/>
              <a:t>6) THR, foot pounds of thrust, this is only applicable to jet engine aircraft. If the aircraft is piston or turboprop powered then this column was left blank</a:t>
            </a:r>
          </a:p>
          <a:p>
            <a:pPr lvl="0" indent="0" marL="0">
              <a:buNone/>
            </a:pPr>
            <a:r>
              <a:rPr/>
              <a:t>7) SHP, horsepower, this is only applicable to piston or turboprop aircraft. If the aircraft is jet engine powered then this column was left blank</a:t>
            </a:r>
          </a:p>
          <a:p>
            <a:pPr lvl="0" indent="0" marL="0">
              <a:buNone/>
            </a:pPr>
            <a:r>
              <a:rPr/>
              <a:t>8) Height, measured in feet with inches converted to a decimal</a:t>
            </a:r>
          </a:p>
          <a:p>
            <a:pPr lvl="0" indent="0" marL="0">
              <a:buNone/>
            </a:pPr>
            <a:r>
              <a:rPr/>
              <a:t>9) Length, measured in feet with inches converted to a decimal</a:t>
            </a:r>
          </a:p>
          <a:p>
            <a:pPr lvl="0" indent="0" marL="0">
              <a:buNone/>
            </a:pPr>
            <a:r>
              <a:rPr/>
              <a:t>10) WS, wing span, measured in feet with inches converted to a decimal</a:t>
            </a:r>
          </a:p>
          <a:p>
            <a:pPr lvl="0" indent="0" marL="0">
              <a:buNone/>
            </a:pPr>
            <a:r>
              <a:rPr/>
              <a:t>11) MEW, empty weight, measured in pounds</a:t>
            </a:r>
          </a:p>
          <a:p>
            <a:pPr lvl="0" indent="0" marL="0">
              <a:buNone/>
            </a:pPr>
            <a:r>
              <a:rPr/>
              <a:t>12) GW, max gross takeoff weight, measured in pounds</a:t>
            </a:r>
          </a:p>
          <a:p>
            <a:pPr lvl="0" indent="0" marL="0">
              <a:buNone/>
            </a:pPr>
            <a:r>
              <a:rPr/>
              <a:t>13) Vmax, max speed measured in knots</a:t>
            </a:r>
          </a:p>
          <a:p>
            <a:pPr lvl="0" indent="0" marL="0">
              <a:buNone/>
            </a:pPr>
            <a:r>
              <a:rPr/>
              <a:t>14) Vcruise, cruise speed measured in knots</a:t>
            </a:r>
          </a:p>
          <a:p>
            <a:pPr lvl="0" indent="0" marL="0">
              <a:buNone/>
            </a:pPr>
            <a:r>
              <a:rPr/>
              <a:t>15) Stall, stall speed with full flaps extended, measured in knots</a:t>
            </a:r>
          </a:p>
          <a:p>
            <a:pPr lvl="0" indent="0" marL="0">
              <a:buNone/>
            </a:pPr>
            <a:r>
              <a:rPr/>
              <a:t>16) ROC, rate of climb, measured in feet per minute</a:t>
            </a:r>
          </a:p>
          <a:p>
            <a:pPr lvl="0" indent="0" marL="0">
              <a:buNone/>
            </a:pPr>
            <a:r>
              <a:rPr/>
              <a:t>17) Hmax, operating ceiling, measured in feet</a:t>
            </a:r>
          </a:p>
          <a:p>
            <a:pPr lvl="0" indent="0" marL="0">
              <a:buNone/>
            </a:pPr>
            <a:r>
              <a:rPr/>
              <a:t>18) Range, aircraft total range, measured in nautical miles</a:t>
            </a:r>
          </a:p>
          <a:p>
            <a:pPr lvl="0" indent="0" marL="0">
              <a:buNone/>
            </a:pPr>
            <a:r>
              <a:rPr/>
              <a:t>19) Vlo, takeoff distance over a 50ft obstacle, measured in feet</a:t>
            </a:r>
          </a:p>
          <a:p>
            <a:pPr lvl="0" indent="0" marL="0">
              <a:buNone/>
            </a:pPr>
            <a:r>
              <a:rPr/>
              <a:t>20) Slo, takeoff ground roll, measured in feet</a:t>
            </a:r>
          </a:p>
          <a:p>
            <a:pPr lvl="0" indent="0" marL="0">
              <a:buNone/>
            </a:pPr>
            <a:r>
              <a:rPr/>
              <a:t>21) Vl, landing distance over a 50ft obstacle, measured in feet</a:t>
            </a:r>
          </a:p>
          <a:p>
            <a:pPr lvl="0" indent="0" marL="0">
              <a:buNone/>
            </a:pPr>
            <a:r>
              <a:rPr/>
              <a:t>22) Sl, landing ground roll, measured in feet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Observations</a:t>
            </a:r>
          </a:p>
        </p:txBody>
      </p:sp>
      <p:sp>
        <p:nvSpPr>
          <p:cNvPr id="3" name="Content Placeholder 2"/>
          <p:cNvSpPr>
            <a:spLocks noGrp="1"/>
          </p:cNvSpPr>
          <p:nvPr>
            <p:ph idx="1"/>
          </p:nvPr>
        </p:nvSpPr>
        <p:spPr/>
        <p:txBody>
          <a:bodyPr/>
          <a:lstStyle/>
          <a:p>
            <a:pPr lvl="0" indent="0" marL="0">
              <a:buNone/>
            </a:pPr>
            <a:r>
              <a:rPr/>
              <a:t>The data set is comprised of 859 total observations. Highlighting the first observation we can see…</a:t>
            </a:r>
          </a:p>
          <a:p>
            <a:pPr lvl="0" indent="0" marL="0">
              <a:buNone/>
            </a:pPr>
            <a:r>
              <a:rPr/>
              <a:t>The aircraft an Aeronca 15 AC Sedan. It is a single engine, non modified, piston powered aircraft producing a total of 145 horsepower. The Aeronca 15 AC Sedan measure 25.25 feet long, 10.25 feet tall, has a wing span of 37.4 feet. It has an empty weight of 1180 pound and a max gross takeoff weight of 2050 pounds. It has a max speed of 104 knots, cruises at 91 knots, and stalls with full flaps at 46 knots. The max operating ceiling for the Aeronca is 13,000 feet, and it gets there with a max rate of climb of 450 feet per minute. With the landing distance over a 50 foot obstacle being 1300 feet, and the takeoff distance over a 50 foot obstacle being 900 feet, it gets in the air rather quickly.</a:t>
            </a:r>
          </a:p>
          <a:p>
            <a:pPr lvl="0" indent="0">
              <a:buNone/>
            </a:pPr>
            <a:r>
              <a:rPr>
                <a:latin typeface="Courier"/>
              </a:rPr>
              <a:t>     ï..Model Company Engine.Type Multi.Engine TP.mods THR SHP Length Height
1 15 AC Sedan Aeronca      Piston           NA   FALSE  NA 145  25.25  10.25
        WS    FW  MEW   GW Vmax Vcruise Stall  Hmax Hmax..One. ROC ROC..One.
1 37.41667 241.2 1180 2050  104      91    46 13000         NA 450        NA
  Vlo Slo   Vl Sl Range
1 900  NA 1300 NA   370</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Cleaning</a:t>
            </a:r>
          </a:p>
        </p:txBody>
      </p:sp>
      <p:sp>
        <p:nvSpPr>
          <p:cNvPr id="3" name="Content Placeholder 2"/>
          <p:cNvSpPr>
            <a:spLocks noGrp="1"/>
          </p:cNvSpPr>
          <p:nvPr>
            <p:ph idx="1"/>
          </p:nvPr>
        </p:nvSpPr>
        <p:spPr/>
        <p:txBody>
          <a:bodyPr/>
          <a:lstStyle/>
          <a:p>
            <a:pPr lvl="0" indent="0" marL="0">
              <a:buNone/>
            </a:pPr>
            <a:r>
              <a:rPr/>
              <a:t>Most of the cleaning regarding the data set was done in excel, with the post exploratory analysis cleaning, splitting, and transforming done in R. The first task for cleaning regarded the SHP (horsepower) and THR (thrust) variables. The data set recorded thrust and horsepower per engine, not the total. For the analysis conducted, it was essential that total horsepower for the aircraft was recorded. This was remedied by multiplying the previous recorded horsepower per engine, by the total number of engine on the aircraft. Giving us a total horsepower figure suitable for analysis. This same process was then repeated for the thrust measurements in regards to jet engine aircraft.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Regression Models to Predict General Aviation Aircraft Metrics</dc:title>
  <dc:creator/>
  <cp:keywords/>
  <dcterms:created xsi:type="dcterms:W3CDTF">2023-10-19T02:17:18Z</dcterms:created>
  <dcterms:modified xsi:type="dcterms:W3CDTF">2023-10-19T02:17:18Z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editor">
    <vt:lpwstr>visual</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labels">
    <vt:lpwstr/>
  </property>
  <property fmtid="{D5CDD505-2E9C-101B-9397-08002B2CF9AE}" pid="8" name="toc-title">
    <vt:lpwstr>Table of contents</vt:lpwstr>
  </property>
</Properties>
</file>