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NYC Flights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as.factor(month)
origin     1     2     3     4     5     6     7     8     9    10    11    12
   EWR  9893  9107 10420 10531 10592 10175 10475 10359  9550 10104  9707  9922
   JFK  9161  8421  9697  9218  9397  9472 10023  9983  8908  9143  8710  9146
   LGA  7950  7423  8717  8581  8807  8596  8927  8985  9116  9642  8851  9067</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 of Flights by Carrier</a:t>
            </a:r>
          </a:p>
        </p:txBody>
      </p:sp>
      <p:pic>
        <p:nvPicPr>
          <p:cNvPr descr="NYC-Flights-Presentation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carrier
   9E    AA    AS    B6    DL    EV    F9    FL    HA    MQ    OO    UA    US 
18460 32729   714 54635 48110 54173   685  3260   342 26397    32 58665 20536 
   VX    WN    YV 
 5162 12275   601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 of Flights by Origin</a:t>
            </a:r>
          </a:p>
        </p:txBody>
      </p:sp>
      <p:pic>
        <p:nvPicPr>
          <p:cNvPr descr="NYC-Flights-Presentation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origin
   EWR    JFK    LGA 
120835 111279 104662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Histogram of Flight Distance by Carrier</a:t>
            </a:r>
          </a:p>
        </p:txBody>
      </p:sp>
      <p:pic>
        <p:nvPicPr>
          <p:cNvPr descr="NYC-Flights-Presentation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Departure Delay Density by Origin</a:t>
            </a:r>
          </a:p>
        </p:txBody>
      </p:sp>
      <p:pic>
        <p:nvPicPr>
          <p:cNvPr descr="NYC-Flights-Presentation_files/figure-pptx/unnamed-chunk-1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flights$origin: EWR
   Min. 1st Qu.  Median    Mean 3rd Qu.    Max.    NA's 
 -25.00   -4.00   -1.00   15.11   15.00 1126.00    3239 
------------------------------------------------------------ 
flights$origin: JFK
   Min. 1st Qu.  Median    Mean 3rd Qu.    Max.    NA's 
 -43.00   -5.00   -1.00   12.11   10.00 1301.00    1863 
------------------------------------------------------------ 
flights$origin: LGA
   Min. 1st Qu.  Median    Mean 3rd Qu.    Max.    NA's 
 -33.00   -6.00   -3.00   10.35    7.00  911.00    3153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Origin vs Mean Departure Delay</a:t>
            </a:r>
          </a:p>
        </p:txBody>
      </p:sp>
      <p:pic>
        <p:nvPicPr>
          <p:cNvPr descr="NYC-Flights-Presentation_files/figure-pptx/unnamed-chunk-1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Lollipop Graphs</a:t>
            </a:r>
          </a:p>
        </p:txBody>
      </p:sp>
      <p:pic>
        <p:nvPicPr>
          <p:cNvPr descr="NYC-Flights-Presentation_files/figure-pptx/unnamed-chunk-1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Commercial aviation accounts for over 5% of annual GDP in The United States</a:t>
            </a:r>
          </a:p>
          <a:p>
            <a:pPr lvl="0"/>
            <a:r>
              <a:rPr/>
              <a:t>Operation of over 26,000 flights both foreign and domestic, carrying 2.6 million passengers daily</a:t>
            </a:r>
          </a:p>
          <a:p>
            <a:pPr lvl="0"/>
            <a:r>
              <a:rPr/>
              <a:t>Responsible for over 10,000,000 American jobs</a:t>
            </a:r>
          </a:p>
          <a:p>
            <a:pPr lvl="0"/>
            <a:r>
              <a:rPr/>
              <a:t>JFK ranks 6th at 26.9 million passengers annually</a:t>
            </a:r>
          </a:p>
          <a:p>
            <a:pPr lvl="0"/>
            <a:r>
              <a:rPr/>
              <a:t>EWR ranks 13th at 21.6 million passengers annually</a:t>
            </a:r>
          </a:p>
          <a:p>
            <a:pPr lvl="0"/>
            <a:r>
              <a:rPr/>
              <a:t>LGA ranks 19th at 14.4 million passengers annually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Scheduled Takeoff Density by Origin</a:t>
            </a:r>
          </a:p>
        </p:txBody>
      </p:sp>
      <p:pic>
        <p:nvPicPr>
          <p:cNvPr descr="NYC-Flights-Presentation_files/figure-pptx/unnamed-chunk-1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Departure Delay vs Month</a:t>
            </a:r>
          </a:p>
        </p:txBody>
      </p:sp>
      <p:pic>
        <p:nvPicPr>
          <p:cNvPr descr="NYC-Flights-Presentation_files/figure-pptx/unnamed-chunk-2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Departure Delay vs Visibility</a:t>
            </a:r>
          </a:p>
        </p:txBody>
      </p:sp>
      <p:pic>
        <p:nvPicPr>
          <p:cNvPr descr="NYC-Flights-Presentation_files/figure-pptx/unnamed-chunk-2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Logistic Regression</a:t>
            </a:r>
          </a:p>
        </p:txBody>
      </p:sp>
      <p:sp>
        <p:nvSpPr>
          <p:cNvPr id="3" name="Content Placeholder 2"/>
          <p:cNvSpPr>
            <a:spLocks noGrp="1"/>
          </p:cNvSpPr>
          <p:nvPr>
            <p:ph idx="1"/>
          </p:nvPr>
        </p:nvSpPr>
        <p:spPr/>
        <p:txBody>
          <a:bodyPr/>
          <a:lstStyle/>
          <a:p>
            <a:pPr lvl="0"/>
            <a:r>
              <a:rPr/>
              <a:t>Binary Classifier</a:t>
            </a:r>
          </a:p>
          <a:p>
            <a:pPr lvl="0"/>
            <a:r>
              <a:rPr/>
              <a:t>Logistic or Sigmoid Function</a:t>
            </a:r>
          </a:p>
          <a:p>
            <a:pPr lvl="0"/>
            <a:r>
              <a:rPr/>
              <a:t>Output probability between 0 and 1 is used to classify observations</a:t>
            </a:r>
          </a:p>
          <a:p>
            <a:pPr lvl="0"/>
            <a:r>
              <a:rPr/>
              <a:t>Optimal cutoff</a:t>
            </a:r>
          </a:p>
          <a:p>
            <a:pPr lvl="0"/>
            <a:r>
              <a:rPr/>
              <a:t>Standard 70/30 split for train and test set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Logistic Regression Application</a:t>
            </a:r>
          </a:p>
        </p:txBody>
      </p:sp>
      <p:sp>
        <p:nvSpPr>
          <p:cNvPr id="3" name="Content Placeholder 2"/>
          <p:cNvSpPr>
            <a:spLocks noGrp="1"/>
          </p:cNvSpPr>
          <p:nvPr>
            <p:ph idx="1"/>
          </p:nvPr>
        </p:nvSpPr>
        <p:spPr/>
        <p:txBody>
          <a:bodyPr/>
          <a:lstStyle/>
          <a:p>
            <a:pPr lvl="0"/>
            <a:r>
              <a:rPr/>
              <a:t>Classify observations based on a derived variable of significant arrival delay</a:t>
            </a:r>
          </a:p>
          <a:p>
            <a:pPr lvl="0"/>
            <a:r>
              <a:rPr/>
              <a:t>Denoted as sig_arr_delay is a binary factor with a 1 corresponding to a flight arriving at its destination greater than 7 minutes late, and a 0 corresponds to a flight being less than 7 minutes late</a:t>
            </a:r>
          </a:p>
          <a:p>
            <a:pPr lvl="0"/>
            <a:r>
              <a:rPr/>
              <a:t>The mean arrival delay for all observations is 6.88 minutes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Summary</a:t>
            </a:r>
          </a:p>
        </p:txBody>
      </p:sp>
      <p:sp>
        <p:nvSpPr>
          <p:cNvPr id="3" name="Content Placeholder 2"/>
          <p:cNvSpPr>
            <a:spLocks noGrp="1"/>
          </p:cNvSpPr>
          <p:nvPr>
            <p:ph idx="1"/>
          </p:nvPr>
        </p:nvSpPr>
        <p:spPr/>
        <p:txBody>
          <a:bodyPr/>
          <a:lstStyle/>
          <a:p>
            <a:pPr lvl="0" indent="0">
              <a:buNone/>
            </a:pPr>
            <a:r>
              <a:rPr>
                <a:latin typeface="Courier"/>
              </a:rPr>
              <a:t>
Call:
glm(formula = sig_arr_delay ~ air_time + made + dep_time + distance + 
    wind_speed + visib, family = "binomial", data = Train)
Deviance Residuals: 
    Min       1Q   Median       3Q      Max  
-2.3508  -0.7088  -0.4184   0.5909   4.2693  
Coefficients:
              Estimate Std. Error  z value Pr(&gt;|z|)    
(Intercept) -1.598e+00  3.279e-02  -48.734  &lt; 2e-16 ***
air_time    -2.158e-03  5.107e-04   -4.226 2.38e-05 ***
made        -8.733e-02  4.919e-04 -177.527  &lt; 2e-16 ***
dep_time     1.452e-03  1.211e-05  119.870  &lt; 2e-16 ***
distance     3.277e-04  6.591e-05    4.972 6.63e-07 ***
wind_speed   1.331e-02  9.899e-04   13.444  &lt; 2e-16 ***
visib       -1.163e-01  2.733e-03  -42.540  &lt; 2e-16 ***
---
Signif. codes:  0 '***' 0.001 '**' 0.01 '*' 0.05 '.' 0.1 ' ' 1
(Dispersion parameter for binomial family taken to be 1)
    Null deviance: 282961  on 228016  degrees of freedom
Residual deviance: 204546  on 228010  degrees of freedom
  (56 observations deleted due to missingness)
AIC: 204560
Number of Fisher Scoring iterations: 5</a:t>
            </a:r>
          </a:p>
          <a:p>
            <a:pPr lvl="0" indent="0">
              <a:buNone/>
            </a:pPr>
            <a:r>
              <a:rPr>
                <a:latin typeface="Courier"/>
              </a:rPr>
              <a:t>[1] 0.2771216</a:t>
            </a:r>
          </a:p>
          <a:p>
            <a:pPr lvl="0" indent="0">
              <a:buNone/>
            </a:pPr>
            <a:r>
              <a:rPr>
                <a:latin typeface="Courier"/>
              </a:rPr>
              <a:t>[1] 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Optimal Cutoff and Confusion Matrix</a:t>
            </a:r>
          </a:p>
        </p:txBody>
      </p:sp>
      <p:sp>
        <p:nvSpPr>
          <p:cNvPr id="3" name="Content Placeholder 2"/>
          <p:cNvSpPr>
            <a:spLocks noGrp="1"/>
          </p:cNvSpPr>
          <p:nvPr>
            <p:ph idx="1"/>
          </p:nvPr>
        </p:nvSpPr>
        <p:spPr/>
        <p:txBody>
          <a:bodyPr/>
          <a:lstStyle/>
          <a:p>
            <a:pPr lvl="0" indent="0">
              <a:buNone/>
            </a:pPr>
            <a:r>
              <a:rPr>
                <a:latin typeface="Courier"/>
              </a:rPr>
              <a:t>  threshold
1 0.3578069</a:t>
            </a:r>
          </a:p>
          <a:p>
            <a:pPr lvl="0" indent="0">
              <a:buNone/>
            </a:pPr>
            <a:r>
              <a:rPr>
                <a:latin typeface="Courier"/>
              </a:rPr>
              <a:t>   labels sig
6       1   1
14      0   0
15      1   1
25      0   0
30      0   0
37      0   0</a:t>
            </a:r>
          </a:p>
          <a:p>
            <a:pPr lvl="0" indent="0">
              <a:buNone/>
            </a:pPr>
            <a:r>
              <a:rPr>
                <a:latin typeface="Courier"/>
              </a:rPr>
              <a:t>      
labels     0     1
     0 55185  9599
     1 12134 20806</a:t>
            </a:r>
          </a:p>
          <a:p>
            <a:pPr lvl="0" indent="0">
              <a:buNone/>
            </a:pPr>
            <a:r>
              <a:rPr>
                <a:latin typeface="Courier"/>
              </a:rPr>
              <a:t>
    FALSE      TRUE 
0.2223416 0.7774333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Sensitivity and Specificity Rates</a:t>
            </a:r>
          </a:p>
        </p:txBody>
      </p:sp>
      <p:sp>
        <p:nvSpPr>
          <p:cNvPr id="3" name="Content Placeholder 2"/>
          <p:cNvSpPr>
            <a:spLocks noGrp="1"/>
          </p:cNvSpPr>
          <p:nvPr>
            <p:ph idx="1"/>
          </p:nvPr>
        </p:nvSpPr>
        <p:spPr/>
        <p:txBody>
          <a:bodyPr/>
          <a:lstStyle/>
          <a:p>
            <a:pPr lvl="0" indent="0">
              <a:buNone/>
            </a:pPr>
            <a:r>
              <a:rPr>
                <a:latin typeface="Courier"/>
              </a:rPr>
              <a:t>[1] 0.8184465</a:t>
            </a:r>
          </a:p>
          <a:p>
            <a:pPr lvl="0" indent="0">
              <a:buNone/>
            </a:pPr>
            <a:r>
              <a:rPr>
                <a:latin typeface="Courier"/>
              </a:rPr>
              <a:t>[1] 0.6860056</a:t>
            </a:r>
          </a:p>
          <a:p>
            <a:pPr lvl="0" indent="0">
              <a:buNone/>
            </a:pPr>
            <a:r>
              <a:rPr>
                <a:latin typeface="Courier"/>
              </a:rPr>
              <a:t>[1] 0.22276</a:t>
            </a:r>
          </a:p>
          <a:p>
            <a:pPr lvl="0"/>
            <a:r>
              <a:rPr/>
              <a:t>Sensitivity or true positive rate near 82%</a:t>
            </a:r>
          </a:p>
          <a:p>
            <a:pPr lvl="0"/>
            <a:r>
              <a:rPr/>
              <a:t>Specificity or true negative rate near 69%</a:t>
            </a:r>
          </a:p>
          <a:p>
            <a:pPr lvl="0"/>
            <a:r>
              <a:rPr/>
              <a:t>Mis-classification rate near 22%</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K-Means Clustering</a:t>
            </a:r>
          </a:p>
        </p:txBody>
      </p:sp>
      <p:sp>
        <p:nvSpPr>
          <p:cNvPr id="3" name="Content Placeholder 2"/>
          <p:cNvSpPr>
            <a:spLocks noGrp="1"/>
          </p:cNvSpPr>
          <p:nvPr>
            <p:ph idx="1"/>
          </p:nvPr>
        </p:nvSpPr>
        <p:spPr/>
        <p:txBody>
          <a:bodyPr/>
          <a:lstStyle/>
          <a:p>
            <a:pPr lvl="0"/>
            <a:r>
              <a:rPr/>
              <a:t>K-means clustering is an unsupervised machine learning algorithm used for partitioning a dataset into distinct clusters based on similarity</a:t>
            </a:r>
          </a:p>
          <a:p>
            <a:pPr lvl="0"/>
            <a:r>
              <a:rPr/>
              <a:t>Each observation belongs to the cluster with the nearest centroid</a:t>
            </a:r>
          </a:p>
          <a:p>
            <a:pPr lvl="0"/>
            <a:r>
              <a:rPr/>
              <a:t>The algorithm iteratively assigns observations to the nearest centroid and updates the centroids based on the mean of the assigned observations</a:t>
            </a:r>
          </a:p>
          <a:p>
            <a:pPr lvl="0"/>
            <a:r>
              <a:rPr/>
              <a:t>Minimizing the within-cluster sum of squares, seeking to minimize the variance within clusters and maximize the variance between clusters</a:t>
            </a:r>
          </a:p>
          <a:p>
            <a:pPr lvl="0"/>
            <a:r>
              <a:rPr/>
              <a:t>Numeric data subset for distance based algorithm</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Optimal Number of Clusters</a:t>
            </a:r>
          </a:p>
        </p:txBody>
      </p:sp>
      <p:pic>
        <p:nvPicPr>
          <p:cNvPr descr="NYC-Flights-Presentation_files/figure-pptx/unnamed-chunk-3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a:r>
              <a:rPr/>
              <a:t>Most popular use cases being flight delay prediction</a:t>
            </a:r>
          </a:p>
          <a:p>
            <a:pPr lvl="0"/>
            <a:r>
              <a:rPr/>
              <a:t>More than 20% of commercial flights experience an arrival delay of over 15 minutes</a:t>
            </a:r>
          </a:p>
          <a:p>
            <a:pPr lvl="0"/>
            <a:r>
              <a:rPr/>
              <a:t>Leading to both logistic and economic challenges for airlines and passengers alike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Cluster Visualization</a:t>
            </a:r>
          </a:p>
        </p:txBody>
      </p:sp>
      <p:pic>
        <p:nvPicPr>
          <p:cNvPr descr="NYC-Flights-Presentation_files/figure-pptx/unnamed-chunk-3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Cluster Means</a:t>
            </a:r>
          </a:p>
        </p:txBody>
      </p:sp>
      <p:sp>
        <p:nvSpPr>
          <p:cNvPr id="3" name="Content Placeholder 2"/>
          <p:cNvSpPr>
            <a:spLocks noGrp="1"/>
          </p:cNvSpPr>
          <p:nvPr>
            <p:ph idx="1"/>
          </p:nvPr>
        </p:nvSpPr>
        <p:spPr/>
        <p:txBody>
          <a:bodyPr/>
          <a:lstStyle/>
          <a:p>
            <a:pPr lvl="0" indent="0">
              <a:buNone/>
            </a:pPr>
            <a:r>
              <a:rPr>
                <a:latin typeface="Courier"/>
              </a:rPr>
              <a:t>  cluster  dep_time sched_dep_time  dep_delay arr_time arr_delay air_time
1       1 1728.1583      1664.4999 49.5615363 1770.018 52.992147 148.6251
2       2 1583.0332      1577.2936  4.8835732 1784.105 -3.618387 149.9497
3       3  945.0491       955.3652  0.4918396 1174.504 -4.369293 148.4178
   distance      made     temp wind_dir wind_speed wind_gust    visib cluster
1  997.7457 -3.430610 47.50902 252.3158   20.79241  30.02147 9.149586       1
2 1047.6204  8.501960 62.13778 246.6134   14.35711  22.35741 9.922029       2
3 1010.7296  4.861132 45.78576 253.8420   17.28911  25.71672 9.624746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Observation Arrangements</a:t>
            </a:r>
          </a:p>
        </p:txBody>
      </p:sp>
      <p:sp>
        <p:nvSpPr>
          <p:cNvPr id="3" name="Content Placeholder 2"/>
          <p:cNvSpPr>
            <a:spLocks noGrp="1"/>
          </p:cNvSpPr>
          <p:nvPr>
            <p:ph idx="1"/>
          </p:nvPr>
        </p:nvSpPr>
        <p:spPr/>
        <p:txBody>
          <a:bodyPr/>
          <a:lstStyle/>
          <a:p>
            <a:pPr lvl="0"/>
            <a:r>
              <a:rPr/>
              <a:t>Flights with late departure times assigned to cluster 1</a:t>
            </a:r>
          </a:p>
          <a:p>
            <a:pPr lvl="0"/>
            <a:r>
              <a:rPr/>
              <a:t>Flights with early departure times are assigned to a mixed bag of either cluster 1 or 3</a:t>
            </a:r>
          </a:p>
          <a:p>
            <a:pPr lvl="0"/>
            <a:r>
              <a:rPr/>
              <a:t>Flights with the greatest departure delay are all assigned to cluster 1</a:t>
            </a:r>
          </a:p>
          <a:p>
            <a:pPr lvl="0"/>
            <a:r>
              <a:rPr/>
              <a:t>Flights with the smallest departure delay (left early) are assigned to a mixed number of clusters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Observation Arrangements Visualization</a:t>
            </a:r>
          </a:p>
        </p:txBody>
      </p:sp>
      <p:pic>
        <p:nvPicPr>
          <p:cNvPr descr="NYC-Flights-Presentation_files/figure-pptx/unnamed-chunk-3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Logistic Model Results</a:t>
            </a:r>
          </a:p>
        </p:txBody>
      </p:sp>
      <p:sp>
        <p:nvSpPr>
          <p:cNvPr id="3" name="Content Placeholder 2"/>
          <p:cNvSpPr>
            <a:spLocks noGrp="1"/>
          </p:cNvSpPr>
          <p:nvPr>
            <p:ph idx="1"/>
          </p:nvPr>
        </p:nvSpPr>
        <p:spPr/>
        <p:txBody>
          <a:bodyPr/>
          <a:lstStyle/>
          <a:p>
            <a:pPr lvl="0"/>
            <a:r>
              <a:rPr/>
              <a:t>Accuracy in classifying binary outcome near 80%</a:t>
            </a:r>
          </a:p>
          <a:p>
            <a:pPr lvl="0"/>
            <a:r>
              <a:rPr/>
              <a:t>Log odds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K-Means Results</a:t>
            </a:r>
          </a:p>
        </p:txBody>
      </p:sp>
      <p:sp>
        <p:nvSpPr>
          <p:cNvPr id="3" name="Content Placeholder 2"/>
          <p:cNvSpPr>
            <a:spLocks noGrp="1"/>
          </p:cNvSpPr>
          <p:nvPr>
            <p:ph idx="1"/>
          </p:nvPr>
        </p:nvSpPr>
        <p:spPr/>
        <p:txBody>
          <a:bodyPr/>
          <a:lstStyle/>
          <a:p>
            <a:pPr lvl="0"/>
            <a:r>
              <a:rPr/>
              <a:t>Lack of variance retained from the original numeric data set in dimensionality reduction</a:t>
            </a:r>
          </a:p>
          <a:p>
            <a:pPr lvl="0"/>
            <a:r>
              <a:rPr/>
              <a:t>Principal Component Analysis is used to reduce the input data to two dimensions, making it suitable for the distance based K-Means algorithm</a:t>
            </a:r>
          </a:p>
          <a:p>
            <a:pPr lvl="0"/>
            <a:r>
              <a:rPr/>
              <a:t>Dimension 1 accounted for 21.3% of variance in the original data set and dimension 2 accounted for 16.7% of variance in the original data set, summing to 38%</a:t>
            </a:r>
          </a:p>
          <a:p>
            <a:pPr lvl="0"/>
            <a:r>
              <a:rPr/>
              <a:t>Cluster Means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Logistic Model Use Cases</a:t>
            </a:r>
          </a:p>
        </p:txBody>
      </p:sp>
      <p:sp>
        <p:nvSpPr>
          <p:cNvPr id="3" name="Content Placeholder 2"/>
          <p:cNvSpPr>
            <a:spLocks noGrp="1"/>
          </p:cNvSpPr>
          <p:nvPr>
            <p:ph idx="1"/>
          </p:nvPr>
        </p:nvSpPr>
        <p:spPr/>
        <p:txBody>
          <a:bodyPr/>
          <a:lstStyle/>
          <a:p>
            <a:pPr lvl="0"/>
            <a:r>
              <a:rPr/>
              <a:t>Logistic regression model built to classify significant arrival delay include but are not limited to, flight scheduling, arrival predictions, traffic management, and operation logistics planning</a:t>
            </a:r>
          </a:p>
          <a:p>
            <a:pPr lvl="0"/>
            <a:r>
              <a:rPr/>
              <a:t>The model could be integrated into airport capacity planning systems to optimize resource allocation and mitigate congestion during peak hours</a:t>
            </a:r>
          </a:p>
          <a:p>
            <a:pPr lvl="0"/>
            <a:r>
              <a:rPr/>
              <a:t>Furthermore, airlines could utilize the model to enhance customer service by proactively managing delays and informing passengers about potential disruptions</a:t>
            </a:r>
          </a:p>
          <a:p>
            <a:pPr lvl="0"/>
            <a:r>
              <a:rPr/>
              <a:t>Additionally, government agencies responsible for transportation infrastructure could leverage the insights generated by the model to improve overall system efficiency and reliability. Overall, the versatility of the logistic regression model extends beyond solely arrival delay classification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K-Means Model Use Cases</a:t>
            </a:r>
          </a:p>
        </p:txBody>
      </p:sp>
      <p:sp>
        <p:nvSpPr>
          <p:cNvPr id="3" name="Content Placeholder 2"/>
          <p:cNvSpPr>
            <a:spLocks noGrp="1"/>
          </p:cNvSpPr>
          <p:nvPr>
            <p:ph idx="1"/>
          </p:nvPr>
        </p:nvSpPr>
        <p:spPr/>
        <p:txBody>
          <a:bodyPr/>
          <a:lstStyle/>
          <a:p>
            <a:pPr lvl="0"/>
            <a:r>
              <a:rPr/>
              <a:t>Travel patterns, demand forecasting, and route optimization</a:t>
            </a:r>
          </a:p>
          <a:p>
            <a:pPr lvl="0"/>
            <a:r>
              <a:rPr/>
              <a:t>For instance, airlines can identify high-demand routes or peak travel times, allowing for more strategic scheduling and resource allocation</a:t>
            </a:r>
          </a:p>
          <a:p>
            <a:pPr lvl="0"/>
            <a:r>
              <a:rPr/>
              <a:t>Moreover, k-means clustering enables airlines to segment their customer base more effectively, tailoring services and marketing efforts to different traveler preferences</a:t>
            </a:r>
          </a:p>
          <a:p>
            <a:pPr lvl="0"/>
            <a:r>
              <a:rPr/>
              <a:t>Overall, leveraging logistic regression and k-means clustering in commercial aviation facilitates data-driven decision-making and offers valuable insights for enhancing operational efficiency and customer satisfaction.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Previous Studies</a:t>
            </a:r>
          </a:p>
        </p:txBody>
      </p:sp>
      <p:sp>
        <p:nvSpPr>
          <p:cNvPr id="3" name="Content Placeholder 2"/>
          <p:cNvSpPr>
            <a:spLocks noGrp="1"/>
          </p:cNvSpPr>
          <p:nvPr>
            <p:ph idx="1"/>
          </p:nvPr>
        </p:nvSpPr>
        <p:spPr/>
        <p:txBody>
          <a:bodyPr/>
          <a:lstStyle/>
          <a:p>
            <a:pPr lvl="0"/>
            <a:r>
              <a:rPr/>
              <a:t>“Airline delay prediction by machine learning algorithms” used decision tree, cluster classification, and random forest to examine flight delays between US and Iranian airways. The study concluded that the most significant variables contributing to flight delay times are visibility, wind, and departure time.</a:t>
            </a:r>
          </a:p>
          <a:p>
            <a:pPr lvl="0"/>
            <a:r>
              <a:rPr/>
              <a:t>“Machine learning approach for flight departure delay prediction and analysis” utilized support vector machines to investigate patterns of delays at the three major New York airports. The study concluded that the most influential contributing factors to arrival delay include pushback delay, traffic volume, and weather.</a:t>
            </a:r>
          </a:p>
          <a:p>
            <a:pPr lvl="0"/>
            <a:r>
              <a:rPr/>
              <a:t>“Machine learning techniques for analysis of Egyptian flight delay” employed a variety of different decision trees to classify flight delays in Egyptian Airlines flight data. The accuracy of each model was compared with the highest accuracy percentage for a decision tree built being 83%.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a:t>
            </a:r>
          </a:p>
        </p:txBody>
      </p:sp>
      <p:sp>
        <p:nvSpPr>
          <p:cNvPr id="3" name="Content Placeholder 2"/>
          <p:cNvSpPr>
            <a:spLocks noGrp="1"/>
          </p:cNvSpPr>
          <p:nvPr>
            <p:ph idx="1"/>
          </p:nvPr>
        </p:nvSpPr>
        <p:spPr/>
        <p:txBody>
          <a:bodyPr/>
          <a:lstStyle/>
          <a:p>
            <a:pPr lvl="0"/>
            <a:r>
              <a:rPr/>
              <a:t>R library nycflights13</a:t>
            </a:r>
          </a:p>
          <a:p>
            <a:pPr lvl="0"/>
            <a:r>
              <a:rPr/>
              <a:t>Built upon a database schema</a:t>
            </a:r>
          </a:p>
          <a:p>
            <a:pPr lvl="0"/>
            <a:r>
              <a:rPr/>
              <a:t>Flights table contains flights of over 4,000 commercial aircraft flying to 105 unique destinations both foreign and domestic</a:t>
            </a:r>
          </a:p>
          <a:p>
            <a:pPr lvl="0"/>
            <a:r>
              <a:rPr/>
              <a:t>Weather table includes Automated Weather Observation System (AWOS) data by the hour at each airport</a:t>
            </a:r>
          </a:p>
          <a:p>
            <a:pPr lvl="0"/>
            <a:r>
              <a:rPr/>
              <a:t>The inner_join() function was use to concatenate the flights and weather table.The data frame constructed contains 336,776 total observations and 29 variables</a:t>
            </a:r>
          </a:p>
          <a:p>
            <a:pPr lvl="0"/>
            <a:r>
              <a:rPr/>
              <a:t>Each observation represents a flight departing from one of the three airports mentioned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Libraries Used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a:t>
            </a:r>
          </a:p>
        </p:txBody>
      </p:sp>
      <p:sp>
        <p:nvSpPr>
          <p:cNvPr id="3" name="Content Placeholder 2"/>
          <p:cNvSpPr>
            <a:spLocks noGrp="1"/>
          </p:cNvSpPr>
          <p:nvPr>
            <p:ph idx="1"/>
          </p:nvPr>
        </p:nvSpPr>
        <p:spPr/>
        <p:txBody>
          <a:bodyPr/>
          <a:lstStyle/>
          <a:p>
            <a:pPr lvl="0" indent="-342900" marL="342900">
              <a:buAutoNum type="arabicParenR"/>
            </a:pPr>
            <a:r>
              <a:rPr/>
              <a:t>Year: Integer, being nycflights13 all observations are recorded as 2013</a:t>
            </a:r>
          </a:p>
          <a:p>
            <a:pPr lvl="0" indent="-342900" marL="342900">
              <a:buAutoNum type="arabicParenR"/>
            </a:pPr>
            <a:r>
              <a:rPr/>
              <a:t>Month: Integer, 1 signifies January and so on to 12 for December. This will be converted to a factor as month should be treated as a categorical variable for this analysis</a:t>
            </a:r>
          </a:p>
          <a:p>
            <a:pPr lvl="0" indent="-342900" marL="342900">
              <a:buAutoNum type="arabicParenR"/>
            </a:pPr>
            <a:r>
              <a:rPr/>
              <a:t>Day: Integer, day of the month that the recorded flight departed</a:t>
            </a:r>
          </a:p>
          <a:p>
            <a:pPr lvl="0" indent="-342900" marL="342900">
              <a:buAutoNum type="arabicParenR"/>
            </a:pPr>
            <a:r>
              <a:rPr/>
              <a:t>Dep_time: Integer, departure time of flight recorded in 24-hour standard time</a:t>
            </a:r>
          </a:p>
          <a:p>
            <a:pPr lvl="0" indent="-342900" marL="342900">
              <a:buAutoNum type="arabicParenR"/>
            </a:pPr>
            <a:r>
              <a:rPr/>
              <a:t>Sched_dep_time: Integer, scheduled departure time of flight recorded in 24-hour standard time</a:t>
            </a:r>
          </a:p>
          <a:p>
            <a:pPr lvl="0" indent="-342900" marL="342900">
              <a:buAutoNum type="arabicParenR"/>
            </a:pPr>
            <a:r>
              <a:rPr/>
              <a:t>Dep_delay: Double precision, difference between scheduled departure time and actual departure time, positive value signifies a departure delay while a negative value signifies the flight left early</a:t>
            </a:r>
          </a:p>
          <a:p>
            <a:pPr lvl="0" indent="-342900" marL="342900">
              <a:buAutoNum type="arabicParenR"/>
            </a:pPr>
            <a:r>
              <a:rPr/>
              <a:t>Arr_time: Integer, arrival time of flight recorded in 24-hour standard time</a:t>
            </a:r>
          </a:p>
          <a:p>
            <a:pPr lvl="0" indent="-342900" marL="342900">
              <a:buAutoNum type="arabicParenR"/>
            </a:pPr>
            <a:r>
              <a:rPr/>
              <a:t>Sched_arr_time: Integer, scheduled arrival time of flight recorded in 24-hour standard time</a:t>
            </a:r>
          </a:p>
          <a:p>
            <a:pPr lvl="0" indent="-342900" marL="342900">
              <a:buAutoNum type="arabicParenR"/>
            </a:pPr>
            <a:r>
              <a:rPr/>
              <a:t>Arr_delay: Double precision, difference between scheduled arrival time and actual arrival time, positive value signifies an arrival delay while a negative value signifies the flight arrived early</a:t>
            </a:r>
          </a:p>
          <a:p>
            <a:pPr lvl="0" indent="-342900" marL="342900">
              <a:buAutoNum type="arabicParenR"/>
            </a:pPr>
            <a:r>
              <a:rPr/>
              <a:t>Carrier: Character, two letter abbreviation for the airline conducting the flight</a:t>
            </a:r>
          </a:p>
          <a:p>
            <a:pPr lvl="0" indent="-342900" marL="342900">
              <a:buAutoNum type="arabicParenR"/>
            </a:pPr>
            <a:r>
              <a:rPr/>
              <a:t>Flight: Integer, three or four digit code that signifies the flight number</a:t>
            </a:r>
          </a:p>
          <a:p>
            <a:pPr lvl="0" indent="-342900" marL="342900">
              <a:buAutoNum type="arabicParenR"/>
            </a:pPr>
            <a:r>
              <a:rPr/>
              <a:t>Tailnum: Character, the tail number of the aircraft that conducted the flight</a:t>
            </a:r>
          </a:p>
          <a:p>
            <a:pPr lvl="0" indent="-342900" marL="342900">
              <a:buAutoNum type="arabicParenR"/>
            </a:pPr>
            <a:r>
              <a:rPr/>
              <a:t>Origin: Character, ICAO code for departure airport</a:t>
            </a:r>
          </a:p>
          <a:p>
            <a:pPr lvl="0" indent="-342900" marL="342900">
              <a:buAutoNum type="arabicParenR"/>
            </a:pPr>
            <a:r>
              <a:rPr/>
              <a:t>Dest: Character, ICAO code for arrival airport</a:t>
            </a:r>
          </a:p>
          <a:p>
            <a:pPr lvl="0" indent="-342900" marL="342900">
              <a:buAutoNum type="arabicParenR"/>
            </a:pPr>
            <a:r>
              <a:rPr/>
              <a:t>Air_time: Double precision, time in minutes between departure and arrival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Continued</a:t>
            </a:r>
          </a:p>
        </p:txBody>
      </p:sp>
      <p:sp>
        <p:nvSpPr>
          <p:cNvPr id="3" name="Content Placeholder 2"/>
          <p:cNvSpPr>
            <a:spLocks noGrp="1"/>
          </p:cNvSpPr>
          <p:nvPr>
            <p:ph idx="1"/>
          </p:nvPr>
        </p:nvSpPr>
        <p:spPr/>
        <p:txBody>
          <a:bodyPr/>
          <a:lstStyle/>
          <a:p>
            <a:pPr lvl="0" indent="-342900" marL="342900">
              <a:buAutoNum startAt="16" type="arabicParenR"/>
            </a:pPr>
            <a:r>
              <a:rPr/>
              <a:t>Distance: Double precision, distance between departure and arrival airport in statute miles</a:t>
            </a:r>
          </a:p>
          <a:p>
            <a:pPr lvl="0" indent="-342900" marL="342900">
              <a:buAutoNum startAt="16" type="arabicParenR"/>
            </a:pPr>
            <a:r>
              <a:rPr/>
              <a:t>Hour: Double precision, hour of scheduled departure time in 24-hour standard time</a:t>
            </a:r>
          </a:p>
          <a:p>
            <a:pPr lvl="0" indent="-342900" marL="342900">
              <a:buAutoNum startAt="16" type="arabicParenR"/>
            </a:pPr>
            <a:r>
              <a:rPr/>
              <a:t>Minute: Double precision, minute of scheduled departure time in 24-hour standard time</a:t>
            </a:r>
          </a:p>
          <a:p>
            <a:pPr lvl="0" indent="-342900" marL="342900">
              <a:buAutoNum startAt="16" type="arabicParenR"/>
            </a:pPr>
            <a:r>
              <a:rPr/>
              <a:t>Time_hour: Date-time, date and hour of scheduled departure</a:t>
            </a:r>
          </a:p>
          <a:p>
            <a:pPr lvl="0" indent="0" marL="0">
              <a:buNone/>
            </a:pPr>
            <a:r>
              <a:rPr/>
              <a:t>20) Made: Integer, amount of time a flight makes up over estimated time in the air. The formula for deriving “Made” was departure delay - arrival delay. A negative value indicates the flight lost time in the air, while a positive value indicates the flight made up time</a:t>
            </a:r>
          </a:p>
          <a:p>
            <a:pPr lvl="0" indent="0" marL="0">
              <a:buNone/>
            </a:pPr>
            <a:r>
              <a:rPr/>
              <a:t>21) Temp: Numeric, ambient air temperature in degrees Fahrenheit at time of departure</a:t>
            </a:r>
          </a:p>
          <a:p>
            <a:pPr lvl="0" indent="0" marL="0">
              <a:buNone/>
            </a:pPr>
            <a:r>
              <a:rPr/>
              <a:t>22) Dewp: Numeric, dew point at time of departure</a:t>
            </a:r>
          </a:p>
          <a:p>
            <a:pPr lvl="0" indent="0" marL="0">
              <a:buNone/>
            </a:pPr>
            <a:r>
              <a:rPr/>
              <a:t>23) Humid: Numeric, humidity at time of departure</a:t>
            </a:r>
          </a:p>
          <a:p>
            <a:pPr lvl="0" indent="0" marL="0">
              <a:buNone/>
            </a:pPr>
            <a:r>
              <a:rPr/>
              <a:t>24) Wind_dir: Integer, wind direction as a heading fix at time of departure</a:t>
            </a:r>
          </a:p>
          <a:p>
            <a:pPr lvl="0" indent="0" marL="0">
              <a:buNone/>
            </a:pPr>
            <a:r>
              <a:rPr/>
              <a:t>25) Wind_speed: Numeric, wind speed in statute miles per hour at time of departure</a:t>
            </a:r>
          </a:p>
          <a:p>
            <a:pPr lvl="0" indent="0" marL="0">
              <a:buNone/>
            </a:pPr>
            <a:r>
              <a:rPr/>
              <a:t>26) Wind_gust: Numeric, wind gusts in statute mile per hour at time of departure</a:t>
            </a:r>
          </a:p>
          <a:p>
            <a:pPr lvl="0" indent="0" marL="0">
              <a:buNone/>
            </a:pPr>
            <a:r>
              <a:rPr/>
              <a:t>27) Precip: Numeric, precipitation rate per hour in inches at time of departure</a:t>
            </a:r>
          </a:p>
          <a:p>
            <a:pPr lvl="0" indent="0" marL="0">
              <a:buNone/>
            </a:pPr>
            <a:r>
              <a:rPr/>
              <a:t>28) Pressure: Numeric, ambient air pressure in millibars at time of departure</a:t>
            </a:r>
          </a:p>
          <a:p>
            <a:pPr lvl="0" indent="0" marL="0">
              <a:buNone/>
            </a:pPr>
            <a:r>
              <a:rPr/>
              <a:t>29) Visib: Integer, visibility in statute miles at time of departure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 of Flights per Month by Origin</a:t>
            </a:r>
          </a:p>
        </p:txBody>
      </p:sp>
      <p:pic>
        <p:nvPicPr>
          <p:cNvPr descr="NYC-Flights-Presentation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Flights</dc:title>
  <dc:creator/>
  <cp:keywords/>
  <dcterms:created xsi:type="dcterms:W3CDTF">2024-04-25T19:28:31Z</dcterms:created>
  <dcterms:modified xsi:type="dcterms:W3CDTF">2024-04-25T19:28:31Z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