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60" r:id="rId2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B5FC"/>
    <a:srgbClr val="0893D2"/>
    <a:srgbClr val="3694CD"/>
    <a:srgbClr val="57B9D7"/>
    <a:srgbClr val="36BCB6"/>
    <a:srgbClr val="006EB8"/>
    <a:srgbClr val="005B9A"/>
    <a:srgbClr val="0784BE"/>
    <a:srgbClr val="004676"/>
    <a:srgbClr val="155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8" d="100"/>
          <a:sy n="108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2D5CB74-3E8C-4185-A9D2-78F9F9DD674C}" type="datetimeFigureOut">
              <a:rPr lang="ko-KR" altLang="en-US"/>
              <a:pPr>
                <a:defRPr/>
              </a:pPr>
              <a:t>2018-06-26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07D10D9-4120-4E22-8767-708670BE6A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9765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AF4E251-EB56-45E9-9EBE-2C4AD0BFA50E}" type="datetimeFigureOut">
              <a:rPr lang="ko-KR" altLang="en-US"/>
              <a:pPr>
                <a:defRPr/>
              </a:pPr>
              <a:t>2018-06-26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731280-25A0-4DC7-9A89-F22F3A2287B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110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fld id="{FBDA77FB-398E-4498-88F6-FC879D47DE67}" type="slidenum">
              <a:rPr lang="ko-KR" altLang="en-US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071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70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909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299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03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62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75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548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592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923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78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83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62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10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360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02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06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1280-25A0-4DC7-9A89-F22F3A2287BD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92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2"/>
          <a:stretch/>
        </p:blipFill>
        <p:spPr>
          <a:xfrm>
            <a:off x="571" y="4509120"/>
            <a:ext cx="9142857" cy="2348451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59732" y="6165304"/>
            <a:ext cx="4536504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725144"/>
            <a:ext cx="7920880" cy="1296144"/>
          </a:xfrm>
          <a:ln w="9525">
            <a:noFill/>
          </a:ln>
        </p:spPr>
        <p:txBody>
          <a:bodyPr rtlCol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r>
              <a:rPr lang="en-US" altLang="ko-KR" dirty="0"/>
              <a:t> </a:t>
            </a:r>
            <a:r>
              <a:rPr lang="ko-KR" altLang="en-US" dirty="0"/>
              <a:t>스타일 편집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49"/>
          <a:stretch/>
        </p:blipFill>
        <p:spPr>
          <a:xfrm>
            <a:off x="571" y="429"/>
            <a:ext cx="9142857" cy="43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79" b="53150"/>
          <a:stretch/>
        </p:blipFill>
        <p:spPr>
          <a:xfrm>
            <a:off x="571" y="429"/>
            <a:ext cx="1547093" cy="32125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5" t="27948"/>
          <a:stretch/>
        </p:blipFill>
        <p:spPr>
          <a:xfrm>
            <a:off x="6804248" y="1916832"/>
            <a:ext cx="2339180" cy="49407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7643" y="260648"/>
            <a:ext cx="6408712" cy="1143000"/>
          </a:xfrm>
          <a:ln w="9525">
            <a:noFill/>
          </a:ln>
        </p:spPr>
        <p:txBody>
          <a:bodyPr rtlCol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88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50"/>
          <a:stretch/>
        </p:blipFill>
        <p:spPr>
          <a:xfrm>
            <a:off x="571" y="429"/>
            <a:ext cx="9142857" cy="35005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3429000"/>
            <a:ext cx="9142857" cy="34285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6508" y="1052736"/>
            <a:ext cx="5770984" cy="1143000"/>
          </a:xfrm>
          <a:ln w="9525">
            <a:noFill/>
          </a:ln>
        </p:spPr>
        <p:txBody>
          <a:bodyPr rtlCol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2555776" y="2272308"/>
            <a:ext cx="4032448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02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700808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4"/>
          <a:stretch/>
        </p:blipFill>
        <p:spPr>
          <a:xfrm>
            <a:off x="571" y="429"/>
            <a:ext cx="9142857" cy="119632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20638"/>
            <a:ext cx="5904656" cy="922114"/>
          </a:xfrm>
        </p:spPr>
        <p:txBody>
          <a:bodyPr rtlCol="0">
            <a:norm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lang="ko-KR" altLang="en-US" sz="3600" b="1" kern="120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8" b="83604"/>
          <a:stretch/>
        </p:blipFill>
        <p:spPr>
          <a:xfrm>
            <a:off x="7020272" y="8049"/>
            <a:ext cx="2123156" cy="11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4"/>
          <a:stretch/>
        </p:blipFill>
        <p:spPr>
          <a:xfrm>
            <a:off x="571" y="429"/>
            <a:ext cx="9142857" cy="11963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528" y="137534"/>
            <a:ext cx="5904656" cy="922114"/>
          </a:xfrm>
        </p:spPr>
        <p:txBody>
          <a:bodyPr rtlCol="0">
            <a:normAutofit/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None/>
              <a:defRPr lang="ko-KR" altLang="en-US" sz="3600" b="1" kern="120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8" b="83604"/>
          <a:stretch/>
        </p:blipFill>
        <p:spPr>
          <a:xfrm>
            <a:off x="7020272" y="8049"/>
            <a:ext cx="2123156" cy="11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6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34F716-D66E-4D19-922B-E77607CEC2C9}" type="datetimeFigureOut">
              <a:rPr lang="ko-KR" altLang="en-US"/>
              <a:pPr>
                <a:defRPr/>
              </a:pPr>
              <a:t>2018-06-26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AA3B79-E158-4EE5-B434-297739E79C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27925" y="5232504"/>
            <a:ext cx="8280920" cy="1017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Introduction to ML</a:t>
            </a:r>
            <a:br>
              <a:rPr lang="en-US" sz="2800"/>
            </a:br>
            <a:r>
              <a:rPr lang="en-US" sz="2800"/>
              <a:t> with Hands-On Machine Learning</a:t>
            </a:r>
            <a:endParaRPr sz="28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971600" y="6118885"/>
            <a:ext cx="7593571" cy="739115"/>
          </a:xfrm>
        </p:spPr>
        <p:txBody>
          <a:bodyPr>
            <a:normAutofit/>
          </a:bodyPr>
          <a:lstStyle/>
          <a:p>
            <a:r>
              <a:rPr lang="en-US" altLang="ko-KR"/>
              <a:t>Gyuhyeon Sim</a:t>
            </a:r>
          </a:p>
          <a:p>
            <a:r>
              <a:rPr lang="en-US" altLang="ko-KR"/>
              <a:t>Department of Computer Science and Engineering, Korea University, DB Lab</a:t>
            </a:r>
          </a:p>
          <a:p>
            <a:r>
              <a:rPr lang="en-US" altLang="ko-KR"/>
              <a:t>gyuhyeon1999@gmail.com, github.com/liamgak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02408" y="4832394"/>
            <a:ext cx="61391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0" lang="en-US" altLang="ko-KR" sz="2000" b="1">
                <a:solidFill>
                  <a:srgbClr val="05B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model-based learning (l)</a:t>
            </a:r>
            <a:endParaRPr kumimoji="0" lang="ko-KR" altLang="en-US" sz="2000" b="1" dirty="0">
              <a:solidFill>
                <a:srgbClr val="05B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7170" name="Picture 2" descr="mlst 0118">
            <a:extLst>
              <a:ext uri="{FF2B5EF4-FFF2-40B4-BE49-F238E27FC236}">
                <a16:creationId xmlns:a16="http://schemas.microsoft.com/office/drawing/2014/main" id="{CB021B9E-6084-43D0-9307-996E2B8C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93" y="2420888"/>
            <a:ext cx="5102414" cy="29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5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9218" name="Picture 2" descr="mlst 0119">
            <a:extLst>
              <a:ext uri="{FF2B5EF4-FFF2-40B4-BE49-F238E27FC236}">
                <a16:creationId xmlns:a16="http://schemas.microsoft.com/office/drawing/2014/main" id="{B56175BE-9776-4797-B4D8-55CEAB57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44" y="2516077"/>
            <a:ext cx="5094312" cy="292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1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9218" name="Picture 2" descr="mlst 0119">
            <a:extLst>
              <a:ext uri="{FF2B5EF4-FFF2-40B4-BE49-F238E27FC236}">
                <a16:creationId xmlns:a16="http://schemas.microsoft.com/office/drawing/2014/main" id="{B56175BE-9776-4797-B4D8-55CEAB57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34" y="1916832"/>
            <a:ext cx="413513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C6A5E-2DC7-4164-823E-C48832237C50}"/>
              </a:ext>
            </a:extLst>
          </p:cNvPr>
          <p:cNvSpPr txBox="1"/>
          <p:nvPr/>
        </p:nvSpPr>
        <p:spPr>
          <a:xfrm>
            <a:off x="827584" y="45091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Q1. We want to predict life satisfaction of Cyprus that has 22,587 GDP per capita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0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9218" name="Picture 2" descr="mlst 0119">
            <a:extLst>
              <a:ext uri="{FF2B5EF4-FFF2-40B4-BE49-F238E27FC236}">
                <a16:creationId xmlns:a16="http://schemas.microsoft.com/office/drawing/2014/main" id="{B56175BE-9776-4797-B4D8-55CEAB57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34" y="1916832"/>
            <a:ext cx="413513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4C6A5E-2DC7-4164-823E-C48832237C50}"/>
              </a:ext>
            </a:extLst>
          </p:cNvPr>
          <p:cNvSpPr txBox="1"/>
          <p:nvPr/>
        </p:nvSpPr>
        <p:spPr>
          <a:xfrm>
            <a:off x="827584" y="450912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Q1. We want to predict life satisfaction of Cyprus that has 22,587 GDP per capita</a:t>
            </a:r>
          </a:p>
          <a:p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Solution. Optimal function that include optimal parameters is 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Life_satisfaction=4.85+4.91*10^-5*GDP_per_capita.</a:t>
            </a:r>
          </a:p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Thus, 4.85+22,587*4.91*10^-5=5.96(Life satisfaction)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9218" name="Picture 2" descr="mlst 0119">
            <a:extLst>
              <a:ext uri="{FF2B5EF4-FFF2-40B4-BE49-F238E27FC236}">
                <a16:creationId xmlns:a16="http://schemas.microsoft.com/office/drawing/2014/main" id="{B56175BE-9776-4797-B4D8-55CEAB57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02" y="1988840"/>
            <a:ext cx="350859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D3446-B369-4A1A-8742-2622B360390F}"/>
              </a:ext>
            </a:extLst>
          </p:cNvPr>
          <p:cNvSpPr txBox="1"/>
          <p:nvPr/>
        </p:nvSpPr>
        <p:spPr>
          <a:xfrm>
            <a:off x="827584" y="450912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We can fine optimal function that consists of two optimal parameters using </a:t>
            </a: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1020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03548" y="1484784"/>
            <a:ext cx="8136904" cy="8540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ko-KR"/>
              <a:t>02. Introduction to</a:t>
            </a:r>
            <a:br>
              <a:rPr lang="en-US" altLang="ko-KR"/>
            </a:br>
            <a:r>
              <a:rPr lang="en-US" altLang="ko-KR" noProof="1"/>
              <a:t>Linear Regression</a:t>
            </a:r>
            <a:endParaRPr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altLang="ko-KR" sz="1600">
                <a:latin typeface="Arial" pitchFamily="34" charset="0"/>
                <a:cs typeface="Arial" pitchFamily="34" charset="0"/>
              </a:rPr>
              <a:t>In statistics, linear regression is a linear approach to modelling the relationship between a scalar response (or dependent variable) and one or more explanatory variables (or independent variables).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pic>
        <p:nvPicPr>
          <p:cNvPr id="5" name="Picture 2" descr="mlst 0119">
            <a:extLst>
              <a:ext uri="{FF2B5EF4-FFF2-40B4-BE49-F238E27FC236}">
                <a16:creationId xmlns:a16="http://schemas.microsoft.com/office/drawing/2014/main" id="{3F487C19-7E81-4FF4-934D-D497C67A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480720" cy="37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E83852-75A7-40DA-8B93-39614B310ADE}"/>
              </a:ext>
            </a:extLst>
          </p:cNvPr>
          <p:cNvCxnSpPr>
            <a:cxnSpLocks/>
          </p:cNvCxnSpPr>
          <p:nvPr/>
        </p:nvCxnSpPr>
        <p:spPr>
          <a:xfrm>
            <a:off x="3690148" y="4077072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3714D2-72E9-4555-BCBA-C5DEABB06A41}"/>
              </a:ext>
            </a:extLst>
          </p:cNvPr>
          <p:cNvCxnSpPr>
            <a:cxnSpLocks/>
          </p:cNvCxnSpPr>
          <p:nvPr/>
        </p:nvCxnSpPr>
        <p:spPr>
          <a:xfrm>
            <a:off x="3167352" y="4149080"/>
            <a:ext cx="0" cy="21602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B809A2-7CC7-461F-B2BC-422C05D60ABB}"/>
              </a:ext>
            </a:extLst>
          </p:cNvPr>
          <p:cNvCxnSpPr>
            <a:cxnSpLocks/>
          </p:cNvCxnSpPr>
          <p:nvPr/>
        </p:nvCxnSpPr>
        <p:spPr>
          <a:xfrm>
            <a:off x="5237828" y="3555260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>
            <a:extLst>
              <a:ext uri="{FF2B5EF4-FFF2-40B4-BE49-F238E27FC236}">
                <a16:creationId xmlns:a16="http://schemas.microsoft.com/office/drawing/2014/main" id="{8C586CEB-3CB3-4831-BCBF-7C3A2848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990" y="3637147"/>
            <a:ext cx="4850974" cy="8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627E7C-2006-411A-9FA7-69E8F6814360}"/>
              </a:ext>
            </a:extLst>
          </p:cNvPr>
          <p:cNvGrpSpPr/>
          <p:nvPr/>
        </p:nvGrpSpPr>
        <p:grpSpPr>
          <a:xfrm>
            <a:off x="4499714" y="4481634"/>
            <a:ext cx="3230340" cy="661544"/>
            <a:chOff x="4510990" y="4161655"/>
            <a:chExt cx="3230340" cy="661544"/>
          </a:xfrm>
        </p:grpSpPr>
        <p:pic>
          <p:nvPicPr>
            <p:cNvPr id="1027" name="_x161182560" descr="DRW00002660194d">
              <a:extLst>
                <a:ext uri="{FF2B5EF4-FFF2-40B4-BE49-F238E27FC236}">
                  <a16:creationId xmlns:a16="http://schemas.microsoft.com/office/drawing/2014/main" id="{C40AF344-5C79-424D-86F4-A41479FDF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0990" y="4192402"/>
              <a:ext cx="2785872" cy="630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D56E6E4-BFF2-4B9E-8ED8-96397F39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562" y="4161655"/>
              <a:ext cx="2556768" cy="160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029" name="_x161184720" descr="DRW00002660195b">
              <a:extLst>
                <a:ext uri="{FF2B5EF4-FFF2-40B4-BE49-F238E27FC236}">
                  <a16:creationId xmlns:a16="http://schemas.microsoft.com/office/drawing/2014/main" id="{F0301CDF-A3C0-4A17-B4FE-98EF77B7D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10342"/>
              <a:ext cx="88710" cy="19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\[h_{\theta}(x)=\theta_0x_0+\theta_1x_1+\cdots+\theta_nx_n\]">
            <a:extLst>
              <a:ext uri="{FF2B5EF4-FFF2-40B4-BE49-F238E27FC236}">
                <a16:creationId xmlns:a16="http://schemas.microsoft.com/office/drawing/2014/main" id="{C0FF74F7-B4F5-4AA4-AC8D-1FE8E93E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28" y="4329566"/>
            <a:ext cx="2791234" cy="1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3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E7856157-0FAA-4791-B222-7625AE88AC62}"/>
              </a:ext>
            </a:extLst>
          </p:cNvPr>
          <p:cNvSpPr/>
          <p:nvPr/>
        </p:nvSpPr>
        <p:spPr>
          <a:xfrm>
            <a:off x="1475656" y="3836346"/>
            <a:ext cx="5436468" cy="1963970"/>
          </a:xfrm>
          <a:prstGeom prst="parallelogram">
            <a:avLst>
              <a:gd name="adj" fmla="val 1099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cs typeface="Arial" pitchFamily="34" charset="0"/>
              </a:rPr>
              <a:t>Geometric Interpretation of Linear Regression</a:t>
            </a: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C586CEB-3CB3-4831-BCBF-7C3A2848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990" y="3990932"/>
            <a:ext cx="4850974" cy="8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D56E6E4-BFF2-4B9E-8ED8-96397F39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356" y="4183791"/>
            <a:ext cx="2556768" cy="16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373788-7571-4304-AAD8-30806EDD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133850"/>
            <a:ext cx="7423585" cy="30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F9A20D-89CA-4FA0-8091-5E640876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54" y="51589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0E6F5D-6D22-47F2-A48E-DD1237881D8F}"/>
              </a:ext>
            </a:extLst>
          </p:cNvPr>
          <p:cNvSpPr/>
          <p:nvPr/>
        </p:nvSpPr>
        <p:spPr>
          <a:xfrm>
            <a:off x="4803842" y="450645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BF8D6DA-5DC0-4E38-B995-AFE31A1732DC}"/>
              </a:ext>
            </a:extLst>
          </p:cNvPr>
          <p:cNvSpPr/>
          <p:nvPr/>
        </p:nvSpPr>
        <p:spPr>
          <a:xfrm>
            <a:off x="3507698" y="478061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7360F34-C825-4BCB-82DB-5F9B49E7B402}"/>
              </a:ext>
            </a:extLst>
          </p:cNvPr>
          <p:cNvCxnSpPr>
            <a:cxnSpLocks/>
          </p:cNvCxnSpPr>
          <p:nvPr/>
        </p:nvCxnSpPr>
        <p:spPr>
          <a:xfrm flipV="1">
            <a:off x="3507698" y="2859978"/>
            <a:ext cx="1296144" cy="1938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1E27B8-9AFE-4482-BB40-238B9AE1B2F9}"/>
              </a:ext>
            </a:extLst>
          </p:cNvPr>
          <p:cNvCxnSpPr>
            <a:stCxn id="25" idx="0"/>
          </p:cNvCxnSpPr>
          <p:nvPr/>
        </p:nvCxnSpPr>
        <p:spPr>
          <a:xfrm flipV="1">
            <a:off x="3525698" y="4542453"/>
            <a:ext cx="1314144" cy="238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DCA646-F657-4915-8E6A-2FCBD8B31E84}"/>
              </a:ext>
            </a:extLst>
          </p:cNvPr>
          <p:cNvCxnSpPr/>
          <p:nvPr/>
        </p:nvCxnSpPr>
        <p:spPr>
          <a:xfrm>
            <a:off x="4803842" y="2859978"/>
            <a:ext cx="0" cy="16824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0A715B-DC2A-4F60-873C-4440545B5662}"/>
              </a:ext>
            </a:extLst>
          </p:cNvPr>
          <p:cNvSpPr txBox="1"/>
          <p:nvPr/>
        </p:nvSpPr>
        <p:spPr>
          <a:xfrm>
            <a:off x="3259373" y="47331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1E351C4D-9574-4AC3-8B0C-EB5BB770655F}"/>
              </a:ext>
            </a:extLst>
          </p:cNvPr>
          <p:cNvSpPr txBox="1"/>
          <p:nvPr/>
        </p:nvSpPr>
        <p:spPr>
          <a:xfrm>
            <a:off x="4717445" y="4534967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s"/>
              </a:rPr>
              <a:t>Xθ</a:t>
            </a:r>
            <a:endParaRPr lang="ko-KR" altLang="en-US">
              <a:latin typeface="times new roman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856A4B-D0EE-415A-8427-C4A4987E2853}"/>
              </a:ext>
            </a:extLst>
          </p:cNvPr>
          <p:cNvSpPr txBox="1"/>
          <p:nvPr/>
        </p:nvSpPr>
        <p:spPr>
          <a:xfrm>
            <a:off x="4803842" y="2636912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s"/>
              </a:rPr>
              <a:t>y</a:t>
            </a:r>
            <a:endParaRPr lang="ko-KR" altLang="en-US">
              <a:latin typeface="times new roman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2796D-911A-46E3-BC9E-2D4EB0A2AEBC}"/>
              </a:ext>
            </a:extLst>
          </p:cNvPr>
          <p:cNvSpPr txBox="1"/>
          <p:nvPr/>
        </p:nvSpPr>
        <p:spPr>
          <a:xfrm>
            <a:off x="4821842" y="3516549"/>
            <a:ext cx="133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s"/>
              </a:rPr>
              <a:t>Xθ-y</a:t>
            </a:r>
            <a:endParaRPr lang="ko-KR" altLang="en-US">
              <a:latin typeface="times new romans"/>
            </a:endParaRPr>
          </a:p>
        </p:txBody>
      </p:sp>
      <p:cxnSp>
        <p:nvCxnSpPr>
          <p:cNvPr id="2056" name="직선 화살표 연결선 2055">
            <a:extLst>
              <a:ext uri="{FF2B5EF4-FFF2-40B4-BE49-F238E27FC236}">
                <a16:creationId xmlns:a16="http://schemas.microsoft.com/office/drawing/2014/main" id="{C4920CBC-6309-43B0-8E99-B82BD326EE93}"/>
              </a:ext>
            </a:extLst>
          </p:cNvPr>
          <p:cNvCxnSpPr/>
          <p:nvPr/>
        </p:nvCxnSpPr>
        <p:spPr>
          <a:xfrm>
            <a:off x="4803842" y="4606259"/>
            <a:ext cx="316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F50A8C-D817-408A-8F4E-0D20CCFB95B3}"/>
              </a:ext>
            </a:extLst>
          </p:cNvPr>
          <p:cNvCxnSpPr>
            <a:cxnSpLocks/>
          </p:cNvCxnSpPr>
          <p:nvPr/>
        </p:nvCxnSpPr>
        <p:spPr>
          <a:xfrm>
            <a:off x="4947858" y="3586313"/>
            <a:ext cx="4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52AA4DC-34DC-4EEE-918A-0C432B979966}"/>
              </a:ext>
            </a:extLst>
          </p:cNvPr>
          <p:cNvCxnSpPr>
            <a:cxnSpLocks/>
          </p:cNvCxnSpPr>
          <p:nvPr/>
        </p:nvCxnSpPr>
        <p:spPr>
          <a:xfrm>
            <a:off x="4803842" y="2722217"/>
            <a:ext cx="301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55E0BB-79D2-4966-A881-1FDD08B0AF8C}"/>
              </a:ext>
            </a:extLst>
          </p:cNvPr>
          <p:cNvCxnSpPr>
            <a:cxnSpLocks/>
          </p:cNvCxnSpPr>
          <p:nvPr/>
        </p:nvCxnSpPr>
        <p:spPr>
          <a:xfrm flipH="1">
            <a:off x="3979453" y="2890865"/>
            <a:ext cx="824389" cy="24236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6D35919E-F905-43C5-BF08-01881F91E59E}"/>
              </a:ext>
            </a:extLst>
          </p:cNvPr>
          <p:cNvSpPr/>
          <p:nvPr/>
        </p:nvSpPr>
        <p:spPr>
          <a:xfrm>
            <a:off x="3964480" y="530644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973036-D8D8-4D5E-8259-EB7C396ED613}"/>
              </a:ext>
            </a:extLst>
          </p:cNvPr>
          <p:cNvSpPr txBox="1"/>
          <p:nvPr/>
        </p:nvSpPr>
        <p:spPr>
          <a:xfrm>
            <a:off x="3878083" y="5334958"/>
            <a:ext cx="63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times new romans"/>
              </a:rPr>
              <a:t>Xθ</a:t>
            </a:r>
            <a:r>
              <a:rPr lang="en-US" altLang="ko-KR" sz="900">
                <a:latin typeface="times new romans"/>
              </a:rPr>
              <a:t>1</a:t>
            </a:r>
            <a:endParaRPr lang="ko-KR" altLang="en-US">
              <a:latin typeface="times new romans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2BE824B-E1CD-4ADF-B7C6-2868AE9445AD}"/>
              </a:ext>
            </a:extLst>
          </p:cNvPr>
          <p:cNvCxnSpPr>
            <a:cxnSpLocks/>
          </p:cNvCxnSpPr>
          <p:nvPr/>
        </p:nvCxnSpPr>
        <p:spPr>
          <a:xfrm>
            <a:off x="3964480" y="5406250"/>
            <a:ext cx="41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Rectangle 8">
            <a:extLst>
              <a:ext uri="{FF2B5EF4-FFF2-40B4-BE49-F238E27FC236}">
                <a16:creationId xmlns:a16="http://schemas.microsoft.com/office/drawing/2014/main" id="{168F9D8E-6D28-41A0-87BD-62D1D45D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927" y="2317217"/>
            <a:ext cx="4803024" cy="6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65" name="_x61534168" descr="DRW000026601995">
            <a:extLst>
              <a:ext uri="{FF2B5EF4-FFF2-40B4-BE49-F238E27FC236}">
                <a16:creationId xmlns:a16="http://schemas.microsoft.com/office/drawing/2014/main" id="{0454592A-BD24-444E-83FB-A6D9E503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00" y="2466484"/>
            <a:ext cx="2555776" cy="5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_x61539288" descr="DRW0000266019b7">
            <a:extLst>
              <a:ext uri="{FF2B5EF4-FFF2-40B4-BE49-F238E27FC236}">
                <a16:creationId xmlns:a16="http://schemas.microsoft.com/office/drawing/2014/main" id="{D48A7B28-D074-4F12-912B-E24CB5B6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93" y="5561076"/>
            <a:ext cx="1871663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09958" y="1454220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cs typeface="Arial" pitchFamily="34" charset="0"/>
              </a:rPr>
              <a:t>Minimize Mean Square Error(MSE)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>
                <a:latin typeface="Arial" pitchFamily="34" charset="0"/>
                <a:cs typeface="Arial" pitchFamily="34" charset="0"/>
              </a:rPr>
              <a:t>The objective is to fine out two parameters included in a linear function that represent all datasets. In other words, we should minimize Mean Square Error. </a:t>
            </a: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F9A20D-89CA-4FA0-8091-5E640876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54" y="51589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D13FD-9811-4DAC-B133-742B6EB7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9696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95DB03-FD8B-46E7-984B-BD7B4961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268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122A6CA-FFA6-4A85-A841-B427803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587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E93E1BE-ACF6-41DC-B5B2-5E4AE149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01" y="23783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4504B80-889F-4503-9BA0-01A326F6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3067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03622F8-75ED-4866-A374-9D936984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8" y="20121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2D306F2-0C55-4A2C-A5A7-4B90E19C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19" y="1824117"/>
            <a:ext cx="8267178" cy="31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" name="Picture 12" descr="\[J(\theta_{0...n})=\frac{1}{2m}\sum_{i=1}^{m}(h_{\theta}(x^{(i)})-y^{(i)})^2\]">
            <a:extLst>
              <a:ext uri="{FF2B5EF4-FFF2-40B4-BE49-F238E27FC236}">
                <a16:creationId xmlns:a16="http://schemas.microsoft.com/office/drawing/2014/main" id="{AE0C934A-9AA7-4AFB-B5BB-940E89D7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327609"/>
            <a:ext cx="3320216" cy="6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\[h_{\theta}(x)=\theta^Tx\]">
            <a:extLst>
              <a:ext uri="{FF2B5EF4-FFF2-40B4-BE49-F238E27FC236}">
                <a16:creationId xmlns:a16="http://schemas.microsoft.com/office/drawing/2014/main" id="{7AC2D438-9577-4E3F-8683-0603ACBC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972536"/>
            <a:ext cx="1350740" cy="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3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cs typeface="Arial" pitchFamily="34" charset="0"/>
              </a:rPr>
              <a:t>Derivation of the Normal Equation for 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>
                <a:latin typeface="Arial" pitchFamily="34" charset="0"/>
                <a:cs typeface="Arial" pitchFamily="34" charset="0"/>
              </a:rPr>
              <a:t>X is matrix of m rows, in which each row is the i-th sample. With this, we can rewrite the least-squares cost as following, replacing the explicit sum by matrix multiplication: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F9A20D-89CA-4FA0-8091-5E640876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54" y="51589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D13FD-9811-4DAC-B133-742B6EB7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9696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95DB03-FD8B-46E7-984B-BD7B4961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268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122A6CA-FFA6-4A85-A841-B427803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587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E93E1BE-ACF6-41DC-B5B2-5E4AE149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01" y="23783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4504B80-889F-4503-9BA0-01A326F6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3067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03622F8-75ED-4866-A374-9D936984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8" y="20121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217AEA-FA6A-4923-9366-14C063C8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2" y="20097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Picture 4" descr="\[J(\theta)=\frac{1}{2m}(X\theta-y)^T(X\theta-y)\]">
            <a:extLst>
              <a:ext uri="{FF2B5EF4-FFF2-40B4-BE49-F238E27FC236}">
                <a16:creationId xmlns:a16="http://schemas.microsoft.com/office/drawing/2014/main" id="{96A4DFD9-70DD-4D65-8D9D-487B9D63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400108"/>
            <a:ext cx="2971794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\[J(\theta)=(X\theta)^TX\theta-(X\theta)^Ty-y^T(X\theta)+y^Ty\]">
            <a:extLst>
              <a:ext uri="{FF2B5EF4-FFF2-40B4-BE49-F238E27FC236}">
                <a16:creationId xmlns:a16="http://schemas.microsoft.com/office/drawing/2014/main" id="{E868917F-4A86-428D-A404-A8E4537F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4249974"/>
            <a:ext cx="4307441" cy="2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[J(\theta)=((X\theta)^T-y^T)(X\theta-y)\]">
            <a:extLst>
              <a:ext uri="{FF2B5EF4-FFF2-40B4-BE49-F238E27FC236}">
                <a16:creationId xmlns:a16="http://schemas.microsoft.com/office/drawing/2014/main" id="{C933D39F-22E1-4DD6-A64E-806BAF0E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906791"/>
            <a:ext cx="2896817" cy="2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\[J(\theta)=\theta^TX^TX\theta-2(X\theta)^Ty+y^Ty\]">
            <a:extLst>
              <a:ext uri="{FF2B5EF4-FFF2-40B4-BE49-F238E27FC236}">
                <a16:creationId xmlns:a16="http://schemas.microsoft.com/office/drawing/2014/main" id="{4A9BDC21-0915-4819-9D01-B0F08312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4657274"/>
            <a:ext cx="3536240" cy="2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2771799" y="763612"/>
            <a:ext cx="3240087" cy="865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4400" dirty="0"/>
              <a:t>Contents</a:t>
            </a:r>
            <a:endParaRPr sz="4400" dirty="0">
              <a:ea typeface="맑은 고딕" panose="020B0503020000020004" pitchFamily="50" charset="-127"/>
            </a:endParaRPr>
          </a:p>
        </p:txBody>
      </p:sp>
      <p:sp>
        <p:nvSpPr>
          <p:cNvPr id="27" name="부제목 6"/>
          <p:cNvSpPr txBox="1">
            <a:spLocks/>
          </p:cNvSpPr>
          <p:nvPr/>
        </p:nvSpPr>
        <p:spPr bwMode="auto">
          <a:xfrm>
            <a:off x="1151756" y="894423"/>
            <a:ext cx="64801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20000"/>
              </a:spcBef>
            </a:pPr>
            <a:endParaRPr kumimoji="0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35696" y="2147069"/>
            <a:ext cx="5165725" cy="720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677A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2" name="그룹 28"/>
          <p:cNvGrpSpPr>
            <a:grpSpLocks/>
          </p:cNvGrpSpPr>
          <p:nvPr/>
        </p:nvGrpSpPr>
        <p:grpSpPr bwMode="auto">
          <a:xfrm>
            <a:off x="1673771" y="2016894"/>
            <a:ext cx="936625" cy="936625"/>
            <a:chOff x="2642146" y="1534642"/>
            <a:chExt cx="936104" cy="936104"/>
          </a:xfrm>
        </p:grpSpPr>
        <p:sp>
          <p:nvSpPr>
            <p:cNvPr id="26" name="타원 25"/>
            <p:cNvSpPr/>
            <p:nvPr/>
          </p:nvSpPr>
          <p:spPr>
            <a:xfrm rot="2700000">
              <a:off x="2642146" y="1534642"/>
              <a:ext cx="936104" cy="936104"/>
            </a:xfrm>
            <a:prstGeom prst="ellipse">
              <a:avLst/>
            </a:prstGeom>
            <a:solidFill>
              <a:srgbClr val="0784BE"/>
            </a:solidFill>
            <a:ln>
              <a:solidFill>
                <a:srgbClr val="0891C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8" name="타원 27"/>
            <p:cNvSpPr/>
            <p:nvPr/>
          </p:nvSpPr>
          <p:spPr>
            <a:xfrm rot="2700000">
              <a:off x="2725869" y="1618365"/>
              <a:ext cx="768658" cy="7686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8261" y="1740902"/>
              <a:ext cx="583875" cy="523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ea typeface="+mn-ea"/>
                  <a:cs typeface="Arial" pitchFamily="34" charset="0"/>
                </a:rPr>
                <a:t>01</a:t>
              </a:r>
              <a:endParaRPr kumimoji="0" lang="ko-KR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30" name="Rectangle 303"/>
          <p:cNvSpPr txBox="1">
            <a:spLocks noChangeArrowheads="1"/>
          </p:cNvSpPr>
          <p:nvPr/>
        </p:nvSpPr>
        <p:spPr>
          <a:xfrm>
            <a:off x="2686596" y="2248669"/>
            <a:ext cx="3851275" cy="5175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Example of Model-based learing</a:t>
            </a:r>
            <a:endParaRPr kumimoji="0"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35696" y="3433391"/>
            <a:ext cx="5165725" cy="7191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3DB0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3" name="그룹 34"/>
          <p:cNvGrpSpPr>
            <a:grpSpLocks/>
          </p:cNvGrpSpPr>
          <p:nvPr/>
        </p:nvGrpSpPr>
        <p:grpSpPr bwMode="auto">
          <a:xfrm>
            <a:off x="1673771" y="3303216"/>
            <a:ext cx="936625" cy="936625"/>
            <a:chOff x="2642146" y="1534642"/>
            <a:chExt cx="936104" cy="936104"/>
          </a:xfrm>
        </p:grpSpPr>
        <p:sp>
          <p:nvSpPr>
            <p:cNvPr id="34" name="타원 33"/>
            <p:cNvSpPr/>
            <p:nvPr/>
          </p:nvSpPr>
          <p:spPr>
            <a:xfrm rot="2700000">
              <a:off x="2642146" y="1534642"/>
              <a:ext cx="936104" cy="936104"/>
            </a:xfrm>
            <a:prstGeom prst="ellipse">
              <a:avLst/>
            </a:prstGeom>
            <a:solidFill>
              <a:srgbClr val="36BCB6"/>
            </a:solidFill>
            <a:ln>
              <a:solidFill>
                <a:srgbClr val="49CBC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5" name="타원 34"/>
            <p:cNvSpPr/>
            <p:nvPr/>
          </p:nvSpPr>
          <p:spPr>
            <a:xfrm rot="2700000">
              <a:off x="2725869" y="1618365"/>
              <a:ext cx="768658" cy="7686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8261" y="1740902"/>
              <a:ext cx="583875" cy="523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ea typeface="+mn-ea"/>
                  <a:cs typeface="Arial" pitchFamily="34" charset="0"/>
                </a:rPr>
                <a:t>02</a:t>
              </a:r>
              <a:endParaRPr kumimoji="0" lang="ko-KR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37" name="Rectangle 303"/>
          <p:cNvSpPr txBox="1">
            <a:spLocks noChangeArrowheads="1"/>
          </p:cNvSpPr>
          <p:nvPr/>
        </p:nvSpPr>
        <p:spPr>
          <a:xfrm>
            <a:off x="2686596" y="3534991"/>
            <a:ext cx="3851275" cy="5175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Introduction to Linear Regression</a:t>
            </a:r>
            <a:endParaRPr kumimoji="0"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35696" y="4710782"/>
            <a:ext cx="5165725" cy="720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57B9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in analysis</a:t>
            </a:r>
            <a:endParaRPr kumimoji="0"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40"/>
          <p:cNvGrpSpPr>
            <a:grpSpLocks/>
          </p:cNvGrpSpPr>
          <p:nvPr/>
        </p:nvGrpSpPr>
        <p:grpSpPr bwMode="auto">
          <a:xfrm>
            <a:off x="1673771" y="4580607"/>
            <a:ext cx="936625" cy="936625"/>
            <a:chOff x="2642146" y="1534642"/>
            <a:chExt cx="936104" cy="936104"/>
          </a:xfrm>
        </p:grpSpPr>
        <p:sp>
          <p:nvSpPr>
            <p:cNvPr id="57" name="타원 56"/>
            <p:cNvSpPr/>
            <p:nvPr/>
          </p:nvSpPr>
          <p:spPr>
            <a:xfrm rot="2700000">
              <a:off x="2642146" y="1534642"/>
              <a:ext cx="936104" cy="936104"/>
            </a:xfrm>
            <a:prstGeom prst="ellipse">
              <a:avLst/>
            </a:prstGeom>
            <a:solidFill>
              <a:srgbClr val="57B9D7"/>
            </a:solidFill>
            <a:ln>
              <a:solidFill>
                <a:srgbClr val="6AC1DC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/>
            <p:cNvSpPr/>
            <p:nvPr/>
          </p:nvSpPr>
          <p:spPr>
            <a:xfrm rot="2700000">
              <a:off x="2725869" y="1618365"/>
              <a:ext cx="768658" cy="76865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18261" y="1740902"/>
              <a:ext cx="583875" cy="523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8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itchFamily="34" charset="0"/>
                  <a:ea typeface="+mn-ea"/>
                  <a:cs typeface="Arial" pitchFamily="34" charset="0"/>
                </a:rPr>
                <a:t>03</a:t>
              </a:r>
              <a:endParaRPr kumimoji="0" lang="ko-KR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60" name="Rectangle 303"/>
          <p:cNvSpPr txBox="1">
            <a:spLocks noChangeArrowheads="1"/>
          </p:cNvSpPr>
          <p:nvPr/>
        </p:nvSpPr>
        <p:spPr>
          <a:xfrm>
            <a:off x="2686596" y="4812382"/>
            <a:ext cx="3851275" cy="5175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cs typeface="Arial" pitchFamily="34" charset="0"/>
              </a:rPr>
              <a:t>Derivation of the Normal Equation for 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F9A20D-89CA-4FA0-8091-5E640876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54" y="51589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D13FD-9811-4DAC-B133-742B6EB7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9696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95DB03-FD8B-46E7-984B-BD7B4961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268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122A6CA-FFA6-4A85-A841-B427803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587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E93E1BE-ACF6-41DC-B5B2-5E4AE149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01" y="23783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4504B80-889F-4503-9BA0-01A326F6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3067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03622F8-75ED-4866-A374-9D936984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8" y="20121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217AEA-FA6A-4923-9366-14C063C8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2" y="20097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5C9B1060-8ABD-48E3-B6EE-11635CF72B30}"/>
              </a:ext>
            </a:extLst>
          </p:cNvPr>
          <p:cNvSpPr txBox="1">
            <a:spLocks/>
          </p:cNvSpPr>
          <p:nvPr/>
        </p:nvSpPr>
        <p:spPr bwMode="auto">
          <a:xfrm>
            <a:off x="979435" y="2378322"/>
            <a:ext cx="74882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ko-KR" sz="1600">
                <a:latin typeface="Arial" pitchFamily="34" charset="0"/>
                <a:cs typeface="Arial" pitchFamily="34" charset="0"/>
              </a:rPr>
              <a:t>     To find where the above function has a minimum, we will derive by theta and compare to 0. </a:t>
            </a:r>
          </a:p>
        </p:txBody>
      </p:sp>
      <p:pic>
        <p:nvPicPr>
          <p:cNvPr id="4110" name="Picture 14" descr="\[\frac{\partial J}{\partial \theta}=2X^TX\theta-2X^{T}y=0\]">
            <a:extLst>
              <a:ext uri="{FF2B5EF4-FFF2-40B4-BE49-F238E27FC236}">
                <a16:creationId xmlns:a16="http://schemas.microsoft.com/office/drawing/2014/main" id="{C421486B-8E41-4C9E-9967-50890AF2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077852"/>
            <a:ext cx="2470144" cy="45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\[X^TX\theta=X^{T}y\]">
            <a:extLst>
              <a:ext uri="{FF2B5EF4-FFF2-40B4-BE49-F238E27FC236}">
                <a16:creationId xmlns:a16="http://schemas.microsoft.com/office/drawing/2014/main" id="{6607B3C0-34DE-4752-9CF3-6B944C0E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3659030"/>
            <a:ext cx="1362461" cy="2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\[\theta=(X^TX)^{-1}X^Ty\]">
            <a:extLst>
              <a:ext uri="{FF2B5EF4-FFF2-40B4-BE49-F238E27FC236}">
                <a16:creationId xmlns:a16="http://schemas.microsoft.com/office/drawing/2014/main" id="{7122E70C-6C99-4AD4-8230-4DD3FE3B3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01" y="4130148"/>
            <a:ext cx="1755243" cy="25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2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Linear Regression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>
                <a:latin typeface="Arial" pitchFamily="34" charset="0"/>
                <a:cs typeface="Arial" pitchFamily="34" charset="0"/>
              </a:rPr>
              <a:t>Practice for understanding Linear Regression using numpy, sklearn moudule in python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1600">
                <a:latin typeface="Arial" pitchFamily="34" charset="0"/>
                <a:cs typeface="Arial" pitchFamily="34" charset="0"/>
              </a:rPr>
              <a:t>      git clone Github.com/liamgak/ML/ML_01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F9A20D-89CA-4FA0-8091-5E640876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54" y="51589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D13FD-9811-4DAC-B133-742B6EB7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9696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95DB03-FD8B-46E7-984B-BD7B4961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2268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B122A6CA-FFA6-4A85-A841-B427803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587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E93E1BE-ACF6-41DC-B5B2-5E4AE149D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801" y="237832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4504B80-889F-4503-9BA0-01A326F6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3067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03622F8-75ED-4866-A374-9D936984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8" y="20121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1217AEA-FA6A-4923-9366-14C063C85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12" y="20097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DF13EC-0809-4F3E-A738-234C1083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011027"/>
            <a:ext cx="3581400" cy="239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2E039-6A04-43EF-A27A-0C369B770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44" y="3006523"/>
            <a:ext cx="3733800" cy="23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6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/>
          <p:cNvSpPr>
            <a:spLocks noGrp="1"/>
          </p:cNvSpPr>
          <p:nvPr>
            <p:ph type="ctrTitle"/>
          </p:nvPr>
        </p:nvSpPr>
        <p:spPr>
          <a:xfrm>
            <a:off x="539552" y="5241464"/>
            <a:ext cx="8280920" cy="10175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4800"/>
              <a:t>THANK </a:t>
            </a:r>
            <a:r>
              <a:rPr lang="en-US" altLang="ko-KR" sz="4800" dirty="0"/>
              <a:t>YOU</a:t>
            </a:r>
            <a:endParaRPr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A8E02-3508-4555-B6B5-924B8AB1C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03548" y="1484784"/>
            <a:ext cx="8136904" cy="854075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ko-KR"/>
              <a:t>01.</a:t>
            </a:r>
            <a:r>
              <a:rPr lang="en-US" altLang="ko-KR" sz="72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noProof="1"/>
              <a:t>Example of Model-based</a:t>
            </a:r>
            <a:br>
              <a:rPr lang="en-US" altLang="ko-KR" noProof="1"/>
            </a:br>
            <a:r>
              <a:rPr lang="en-US" altLang="ko-KR" noProof="1"/>
              <a:t> learning</a:t>
            </a:r>
            <a:br>
              <a:rPr lang="en-US" altLang="ko-KR" dirty="0"/>
            </a:br>
            <a:endParaRPr dirty="0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Model-based learning – developing model which is used to predict class to which the new model belongs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8502" y="5375275"/>
            <a:ext cx="5769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0" lang="ko-KR" altLang="ko-KR" b="1" i="1">
                <a:solidFill>
                  <a:srgbClr val="0893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kumimoji="0" lang="en-US" altLang="ko-KR" b="1" i="1">
                <a:solidFill>
                  <a:srgbClr val="0893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class to which new instance belongs”</a:t>
            </a:r>
            <a:endParaRPr kumimoji="0" lang="ko-KR" altLang="ko-KR" dirty="0">
              <a:solidFill>
                <a:srgbClr val="0893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1026" name="Picture 2" descr="mlst 0115">
            <a:extLst>
              <a:ext uri="{FF2B5EF4-FFF2-40B4-BE49-F238E27FC236}">
                <a16:creationId xmlns:a16="http://schemas.microsoft.com/office/drawing/2014/main" id="{4E48C6EC-0983-42B5-926B-E9875FAC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71" y="2924944"/>
            <a:ext cx="4185258" cy="20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Model-based learning – developing model which is used to predict class to which the new model belongs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8502" y="5375275"/>
            <a:ext cx="5769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0" lang="ko-KR" altLang="ko-KR" b="1" i="1">
                <a:solidFill>
                  <a:srgbClr val="0893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kumimoji="0" lang="en-US" altLang="ko-KR" b="1" i="1">
                <a:solidFill>
                  <a:srgbClr val="0893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class to which new instance belongs”</a:t>
            </a:r>
            <a:endParaRPr kumimoji="0" lang="ko-KR" altLang="ko-KR" dirty="0">
              <a:solidFill>
                <a:srgbClr val="0893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2050" name="Picture 2" descr="mlst 0116">
            <a:extLst>
              <a:ext uri="{FF2B5EF4-FFF2-40B4-BE49-F238E27FC236}">
                <a16:creationId xmlns:a16="http://schemas.microsoft.com/office/drawing/2014/main" id="{69850683-DAFE-4AFC-B1E7-CC821B14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693" y="2924944"/>
            <a:ext cx="4139952" cy="20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7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6EC381-1D02-41E1-B018-E60792B5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30" y="2348880"/>
            <a:ext cx="3879939" cy="30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3074" name="Picture 2" descr="mlst 0117">
            <a:extLst>
              <a:ext uri="{FF2B5EF4-FFF2-40B4-BE49-F238E27FC236}">
                <a16:creationId xmlns:a16="http://schemas.microsoft.com/office/drawing/2014/main" id="{DE0B2486-E018-411E-B958-74FB062B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2360402"/>
            <a:ext cx="5004048" cy="28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3074" name="Picture 2" descr="mlst 0117">
            <a:extLst>
              <a:ext uri="{FF2B5EF4-FFF2-40B4-BE49-F238E27FC236}">
                <a16:creationId xmlns:a16="http://schemas.microsoft.com/office/drawing/2014/main" id="{DE0B2486-E018-411E-B958-74FB062B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2360402"/>
            <a:ext cx="5004048" cy="28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871BCAA-4B7C-497C-99AB-BCED30218261}"/>
              </a:ext>
            </a:extLst>
          </p:cNvPr>
          <p:cNvCxnSpPr/>
          <p:nvPr/>
        </p:nvCxnSpPr>
        <p:spPr>
          <a:xfrm flipV="1">
            <a:off x="2483421" y="2958300"/>
            <a:ext cx="4464496" cy="7920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8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550" y="1414463"/>
            <a:ext cx="7488238" cy="38163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ko-KR" sz="2600" b="1">
                <a:latin typeface="Arial" pitchFamily="34" charset="0"/>
                <a:cs typeface="Arial" pitchFamily="34" charset="0"/>
              </a:rPr>
              <a:t>Example of Model-based learning</a:t>
            </a:r>
            <a:endParaRPr lang="ko-KR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8" name="제목 6"/>
          <p:cNvSpPr>
            <a:spLocks noGrp="1"/>
          </p:cNvSpPr>
          <p:nvPr>
            <p:ph type="title"/>
          </p:nvPr>
        </p:nvSpPr>
        <p:spPr>
          <a:xfrm>
            <a:off x="323850" y="116632"/>
            <a:ext cx="8568630" cy="922338"/>
          </a:xfrm>
        </p:spPr>
        <p:txBody>
          <a:bodyPr>
            <a:normAutofit/>
          </a:bodyPr>
          <a:lstStyle/>
          <a:p>
            <a:r>
              <a:rPr lang="en-US" altLang="ko-KR"/>
              <a:t>What is Model-based learning</a:t>
            </a:r>
            <a:endParaRPr dirty="0"/>
          </a:p>
        </p:txBody>
      </p:sp>
      <p:pic>
        <p:nvPicPr>
          <p:cNvPr id="3074" name="Picture 2" descr="mlst 0117">
            <a:extLst>
              <a:ext uri="{FF2B5EF4-FFF2-40B4-BE49-F238E27FC236}">
                <a16:creationId xmlns:a16="http://schemas.microsoft.com/office/drawing/2014/main" id="{DE0B2486-E018-411E-B958-74FB062B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2360402"/>
            <a:ext cx="5004048" cy="28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8B1EC5-3BE4-4EFA-9C78-AD4F36BA3436}"/>
              </a:ext>
            </a:extLst>
          </p:cNvPr>
          <p:cNvCxnSpPr/>
          <p:nvPr/>
        </p:nvCxnSpPr>
        <p:spPr>
          <a:xfrm flipV="1">
            <a:off x="2483421" y="2958300"/>
            <a:ext cx="4464496" cy="7920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www.safaribooksonline.com/library/view/hands-on-machine-learning/9781491962282/assets/eq_1.png">
            <a:extLst>
              <a:ext uri="{FF2B5EF4-FFF2-40B4-BE49-F238E27FC236}">
                <a16:creationId xmlns:a16="http://schemas.microsoft.com/office/drawing/2014/main" id="{DFC38AA6-78B6-45CC-BAEE-9314E2D6B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43537"/>
            <a:ext cx="6048672" cy="3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08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501</Words>
  <Application>Microsoft Office PowerPoint</Application>
  <PresentationFormat>화면 슬라이드 쇼(4:3)</PresentationFormat>
  <Paragraphs>469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times new romans</vt:lpstr>
      <vt:lpstr>굴림</vt:lpstr>
      <vt:lpstr>맑은 고딕</vt:lpstr>
      <vt:lpstr>Arial</vt:lpstr>
      <vt:lpstr>Office 테마</vt:lpstr>
      <vt:lpstr>Introduction to ML  with Hands-On Machine Learning</vt:lpstr>
      <vt:lpstr>Contents</vt:lpstr>
      <vt:lpstr>01. Example of Model-based  learning 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What is Model-based learning</vt:lpstr>
      <vt:lpstr>02. Introduction to 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[애니형]심플한 라인패턴 그래픽(자동완성형포함)</dc:title>
  <dc:creator>피피티월드(http://www.pptworld.co.kr)</dc:creator>
  <dc:description>본 저작물의 저작권은 피피티월드에 있습니다.
- (주)지커뮤니케이션</dc:description>
  <cp:lastModifiedBy>Sim Eric</cp:lastModifiedBy>
  <cp:revision>497</cp:revision>
  <dcterms:created xsi:type="dcterms:W3CDTF">2013-02-15T08:00:52Z</dcterms:created>
  <dcterms:modified xsi:type="dcterms:W3CDTF">2018-06-26T06:55:40Z</dcterms:modified>
</cp:coreProperties>
</file>