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40288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26" d="100"/>
          <a:sy n="26" d="100"/>
        </p:scale>
        <p:origin x="17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76208"/>
            <a:ext cx="25704245" cy="7394928"/>
          </a:xfrm>
        </p:spPr>
        <p:txBody>
          <a:bodyPr anchor="b"/>
          <a:lstStyle>
            <a:lvl1pPr algn="ctr"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156312"/>
            <a:ext cx="22680216" cy="5128263"/>
          </a:xfrm>
        </p:spPr>
        <p:txBody>
          <a:bodyPr/>
          <a:lstStyle>
            <a:lvl1pPr marL="0" indent="0" algn="ctr">
              <a:buNone/>
              <a:defRPr sz="7433"/>
            </a:lvl1pPr>
            <a:lvl2pPr marL="1416040" indent="0" algn="ctr">
              <a:buNone/>
              <a:defRPr sz="6194"/>
            </a:lvl2pPr>
            <a:lvl3pPr marL="2832080" indent="0" algn="ctr">
              <a:buNone/>
              <a:defRPr sz="5575"/>
            </a:lvl3pPr>
            <a:lvl4pPr marL="4248120" indent="0" algn="ctr">
              <a:buNone/>
              <a:defRPr sz="4956"/>
            </a:lvl4pPr>
            <a:lvl5pPr marL="5664159" indent="0" algn="ctr">
              <a:buNone/>
              <a:defRPr sz="4956"/>
            </a:lvl5pPr>
            <a:lvl6pPr marL="7080199" indent="0" algn="ctr">
              <a:buNone/>
              <a:defRPr sz="4956"/>
            </a:lvl6pPr>
            <a:lvl7pPr marL="8496239" indent="0" algn="ctr">
              <a:buNone/>
              <a:defRPr sz="4956"/>
            </a:lvl7pPr>
            <a:lvl8pPr marL="9912279" indent="0" algn="ctr">
              <a:buNone/>
              <a:defRPr sz="4956"/>
            </a:lvl8pPr>
            <a:lvl9pPr marL="11328319" indent="0" algn="ctr">
              <a:buNone/>
              <a:defRPr sz="49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40CF5BD-2560-4082-B7BB-C6F839FFD44B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4342AF-195F-44DB-AD99-875E623CC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7F3F1F-B2D5-40EC-8114-EA9DCE4CFAA9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E8B14E-8E55-47D2-9774-9F2D75EB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0873"/>
            <a:ext cx="6520562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0873"/>
            <a:ext cx="19183683" cy="180005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74EAFBE-FBA6-42B3-A58E-2B659EF38B31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0E612-CBE4-4BC2-AD01-30E52897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5FA64E-93C9-4F4E-B682-B177250E9BE9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9C62E-935C-450C-8556-7908B1BE7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5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295443"/>
            <a:ext cx="26082248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214591"/>
            <a:ext cx="26082248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/>
                </a:solidFill>
              </a:defRPr>
            </a:lvl1pPr>
            <a:lvl2pPr marL="1416040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2pPr>
            <a:lvl3pPr marL="2832080" indent="0">
              <a:buNone/>
              <a:defRPr sz="5575">
                <a:solidFill>
                  <a:schemeClr val="tx1">
                    <a:tint val="75000"/>
                  </a:schemeClr>
                </a:solidFill>
              </a:defRPr>
            </a:lvl3pPr>
            <a:lvl4pPr marL="4248120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4pPr>
            <a:lvl5pPr marL="566415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5pPr>
            <a:lvl6pPr marL="708019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6pPr>
            <a:lvl7pPr marL="849623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7pPr>
            <a:lvl8pPr marL="991227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8pPr>
            <a:lvl9pPr marL="1132831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CDD9621-AA37-42EC-8448-84F29749D6CB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48A82-291B-429A-B1F8-2AD03F3E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54366"/>
            <a:ext cx="12852122" cy="13477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54366"/>
            <a:ext cx="12852122" cy="13477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8F30DE-B200-4799-9599-DE0B8CC9C783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604225-5D9C-4135-96B2-D94177B02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4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0878"/>
            <a:ext cx="26082248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06935"/>
            <a:ext cx="12793057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758774"/>
            <a:ext cx="12793057" cy="1141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06935"/>
            <a:ext cx="12856061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758774"/>
            <a:ext cx="12856061" cy="1141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6AC534-3A4D-4CA9-9A89-91C941EE0762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5C688-08B7-497B-996C-D10E7ECFB2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421C91-33C0-4916-85CA-6FCC0807B619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3B3C4B-3BB2-4329-A628-1CC422F12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775259F-0608-455D-949D-35541AA5B055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A7CA67-EF72-4A82-A95F-96162DA04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882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58279"/>
            <a:ext cx="15309146" cy="15094700"/>
          </a:xfrm>
        </p:spPr>
        <p:txBody>
          <a:bodyPr/>
          <a:lstStyle>
            <a:lvl1pPr>
              <a:defRPr sz="9911"/>
            </a:lvl1pPr>
            <a:lvl2pPr>
              <a:defRPr sz="8672"/>
            </a:lvl2pPr>
            <a:lvl3pPr>
              <a:defRPr sz="7433"/>
            </a:lvl3pPr>
            <a:lvl4pPr>
              <a:defRPr sz="6194"/>
            </a:lvl4pPr>
            <a:lvl5pPr>
              <a:defRPr sz="6194"/>
            </a:lvl5pPr>
            <a:lvl6pPr>
              <a:defRPr sz="6194"/>
            </a:lvl6pPr>
            <a:lvl7pPr>
              <a:defRPr sz="6194"/>
            </a:lvl7pPr>
            <a:lvl8pPr>
              <a:defRPr sz="6194"/>
            </a:lvl8pPr>
            <a:lvl9pPr>
              <a:defRPr sz="61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3AA6E3-4E98-42A4-A2F5-CCBEC190C837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33B2B-BE80-400D-A946-18AA7A4A8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58279"/>
            <a:ext cx="15309146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40" indent="0">
              <a:buNone/>
              <a:defRPr sz="8672"/>
            </a:lvl2pPr>
            <a:lvl3pPr marL="2832080" indent="0">
              <a:buNone/>
              <a:defRPr sz="7433"/>
            </a:lvl3pPr>
            <a:lvl4pPr marL="4248120" indent="0">
              <a:buNone/>
              <a:defRPr sz="6194"/>
            </a:lvl4pPr>
            <a:lvl5pPr marL="5664159" indent="0">
              <a:buNone/>
              <a:defRPr sz="6194"/>
            </a:lvl5pPr>
            <a:lvl6pPr marL="7080199" indent="0">
              <a:buNone/>
              <a:defRPr sz="6194"/>
            </a:lvl6pPr>
            <a:lvl7pPr marL="8496239" indent="0">
              <a:buNone/>
              <a:defRPr sz="6194"/>
            </a:lvl7pPr>
            <a:lvl8pPr marL="9912279" indent="0">
              <a:buNone/>
              <a:defRPr sz="6194"/>
            </a:lvl8pPr>
            <a:lvl9pPr marL="11328319" indent="0">
              <a:buNone/>
              <a:defRPr sz="61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7A60F6F-E2D8-4F5E-8CA5-DF0FEF3C82C3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DE39A-85D1-4F2E-9D90-CC5498CD7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0878"/>
            <a:ext cx="26082248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54366"/>
            <a:ext cx="26082248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EF22B5D-0EF1-4D53-8A0F-3ED8FE53A27A}" type="datetime1">
              <a:rPr lang="en-GB" smtClean="0"/>
              <a:pPr lvl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687033"/>
            <a:ext cx="1020609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E73BD5C-7EA6-4223-A435-B6AE90E2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6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gradFill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173A1-A99C-4C7D-8413-611575F148C0}"/>
              </a:ext>
            </a:extLst>
          </p:cNvPr>
          <p:cNvSpPr txBox="1"/>
          <p:nvPr/>
        </p:nvSpPr>
        <p:spPr>
          <a:xfrm>
            <a:off x="0" y="-36174"/>
            <a:ext cx="30227873" cy="10594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49639" tIns="224819" rIns="449639" bIns="224819" anchor="t" anchorCtr="1" compatLnSpc="1">
            <a:sp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934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CAN WE DETECT EXPERT AND NOVICE ANAESTHETISTS BY HOW THEY WATCH VIDEO?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9985A-E9DE-4116-92A4-886FF204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684" y="7260773"/>
            <a:ext cx="8106131" cy="56676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06D07CF1-0A9A-489A-B587-D21A487326AD}"/>
              </a:ext>
            </a:extLst>
          </p:cNvPr>
          <p:cNvCxnSpPr/>
          <p:nvPr/>
        </p:nvCxnSpPr>
        <p:spPr>
          <a:xfrm>
            <a:off x="1841763" y="1059389"/>
            <a:ext cx="2655679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11">
            <a:extLst>
              <a:ext uri="{FF2B5EF4-FFF2-40B4-BE49-F238E27FC236}">
                <a16:creationId xmlns:a16="http://schemas.microsoft.com/office/drawing/2014/main" id="{F893AACE-B06D-4E8D-B35D-B48395640086}"/>
              </a:ext>
            </a:extLst>
          </p:cNvPr>
          <p:cNvSpPr/>
          <p:nvPr/>
        </p:nvSpPr>
        <p:spPr>
          <a:xfrm>
            <a:off x="0" y="1033251"/>
            <a:ext cx="15122959" cy="6207747"/>
          </a:xfrm>
          <a:prstGeom prst="rect">
            <a:avLst/>
          </a:prstGeom>
          <a:noFill/>
          <a:ln w="6345" cap="flat" cmpd="sng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endParaRPr lang="en-GB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How would you look at the picture below? </a:t>
            </a:r>
          </a:p>
          <a:p>
            <a:pPr marL="843071" indent="-843071">
              <a:buFont typeface="Arial" panose="020B0604020202020204" pitchFamily="34" charset="0"/>
              <a:buChar char="•"/>
            </a:pP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How do you, with no medical experience, view this:</a:t>
            </a:r>
          </a:p>
          <a:p>
            <a:pPr marL="843071" indent="-843071">
              <a:buFont typeface="Arial" panose="020B0604020202020204" pitchFamily="34" charset="0"/>
              <a:buChar char="•"/>
            </a:pP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How would a medical expert view this?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 can record eye tracking data as experts/novices view this scene:</a:t>
            </a:r>
          </a:p>
          <a:p>
            <a:pPr marL="843071" indent="-843071">
              <a:buFont typeface="Arial" panose="020B0604020202020204" pitchFamily="34" charset="0"/>
              <a:buChar char="•"/>
            </a:pP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 then build a model to determine how expert the viewer is. 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 task was:</a:t>
            </a:r>
          </a:p>
          <a:p>
            <a:pPr marL="843071" indent="-843071">
              <a:buFont typeface="Arial" panose="020B0604020202020204" pitchFamily="34" charset="0"/>
              <a:buChar char="•"/>
            </a:pP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 compile data for just such a task,</a:t>
            </a:r>
          </a:p>
          <a:p>
            <a:pPr marL="843071" indent="-843071">
              <a:buFont typeface="Arial" panose="020B0604020202020204" pitchFamily="34" charset="0"/>
              <a:buChar char="•"/>
            </a:pP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build a computer model - look some traceable pattern throughout experts. </a:t>
            </a: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u="sng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WHY DO THIS?</a:t>
            </a: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end goal for all this, is to design a program that can track a trainee anaesthetist as they view clip after clip of scenario, and at the end score the trainee against the average expert. This would be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D07A1C-76CB-44A9-82F9-BC563A064B17}"/>
              </a:ext>
            </a:extLst>
          </p:cNvPr>
          <p:cNvCxnSpPr>
            <a:cxnSpLocks/>
          </p:cNvCxnSpPr>
          <p:nvPr/>
        </p:nvCxnSpPr>
        <p:spPr>
          <a:xfrm flipV="1">
            <a:off x="0" y="1670045"/>
            <a:ext cx="15120119" cy="1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0A074-4741-499A-91E6-BA385111BDC0}"/>
              </a:ext>
            </a:extLst>
          </p:cNvPr>
          <p:cNvSpPr txBox="1"/>
          <p:nvPr/>
        </p:nvSpPr>
        <p:spPr>
          <a:xfrm>
            <a:off x="-25249" y="907322"/>
            <a:ext cx="15140614" cy="907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49639" tIns="224819" rIns="449639" bIns="224819" anchor="t" anchorCtr="1" compatLnSpc="1">
            <a:sp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95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D49E706-D77E-490C-8DBE-8D846DB5DDAC}"/>
              </a:ext>
            </a:extLst>
          </p:cNvPr>
          <p:cNvSpPr/>
          <p:nvPr/>
        </p:nvSpPr>
        <p:spPr>
          <a:xfrm>
            <a:off x="1" y="7937899"/>
            <a:ext cx="11067054" cy="5012718"/>
          </a:xfrm>
          <a:prstGeom prst="rect">
            <a:avLst/>
          </a:prstGeom>
          <a:noFill/>
          <a:ln w="6345" cap="flat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raw data I needed was recorded as part of a previous CUROP so I my task was to process this information and mould it into a statistical model. The tools used for this were: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Tobi camera used by the previous student to record gaze of the subject.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Sample videos provided by the Dept. of Anaesthetics.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MATLAB using a student license with additional  toolboxes:</a:t>
            </a:r>
          </a:p>
          <a:p>
            <a:pPr marL="3091261" lvl="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Netlab</a:t>
            </a: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- a free toolbox provided by with multiple learning algorithms for clustering.</a:t>
            </a:r>
          </a:p>
          <a:p>
            <a:pPr marL="3091261" lvl="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Hidden Markov Model Toolbox – A free toolbox from </a:t>
            </a:r>
            <a:r>
              <a:rPr lang="en-GB" sz="2800" dirty="0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mathworks</a:t>
            </a: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BAEC3-F5E4-4C3D-A53A-0A97D8700E24}"/>
              </a:ext>
            </a:extLst>
          </p:cNvPr>
          <p:cNvSpPr/>
          <p:nvPr/>
        </p:nvSpPr>
        <p:spPr>
          <a:xfrm>
            <a:off x="1" y="7238816"/>
            <a:ext cx="11067084" cy="665841"/>
          </a:xfrm>
          <a:prstGeom prst="rect">
            <a:avLst/>
          </a:prstGeom>
          <a:noFill/>
          <a:ln w="6345" cap="flat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95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TOOLS</a:t>
            </a:r>
            <a:endParaRPr lang="en-GB" sz="2459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1FBAE79-C88D-44FA-978F-15E841670128}"/>
              </a:ext>
            </a:extLst>
          </p:cNvPr>
          <p:cNvSpPr/>
          <p:nvPr/>
        </p:nvSpPr>
        <p:spPr>
          <a:xfrm>
            <a:off x="-25249" y="13594265"/>
            <a:ext cx="15145445" cy="5480116"/>
          </a:xfrm>
          <a:prstGeom prst="rect">
            <a:avLst/>
          </a:prstGeom>
          <a:noFill/>
          <a:ln w="6345" cap="flat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numCol="2" anchor="ctr" anchorCtr="0" compatLnSpc="1">
            <a:noAutofit/>
          </a:bodyPr>
          <a:lstStyle/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Collect and convert data from original format.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Visualise data – overlay gaze data over source videos.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Extract characteristics from data:</a:t>
            </a:r>
          </a:p>
          <a:p>
            <a:pPr marL="3091261" lvl="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Identify objects in the picture.</a:t>
            </a:r>
          </a:p>
          <a:p>
            <a:pPr marL="3091261" lvl="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Order in which each object group is viewed.</a:t>
            </a:r>
          </a:p>
          <a:p>
            <a:pPr marL="3091261" lvl="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Time spent outside of recognisable objects.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Translate as many of the useful properties into a temporal domain.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Generate one/two models (based on results of previous step).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331661C-20BC-4D9C-9C06-56C63A42330B}"/>
              </a:ext>
            </a:extLst>
          </p:cNvPr>
          <p:cNvSpPr/>
          <p:nvPr/>
        </p:nvSpPr>
        <p:spPr>
          <a:xfrm>
            <a:off x="-25249" y="19053183"/>
            <a:ext cx="30317969" cy="2187567"/>
          </a:xfrm>
          <a:prstGeom prst="rect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Netlab</a:t>
            </a: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– Free Toolbox provided by Aston University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Hidden Markov Model – Authored by Mo Chen</a:t>
            </a:r>
          </a:p>
          <a:p>
            <a:pPr marL="843071" indent="-843071" defTabSz="224819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Previous Eye Recording Data – from Ameen </a:t>
            </a:r>
            <a:r>
              <a:rPr lang="en-GB" sz="2800" dirty="0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Ul-Haq’s</a:t>
            </a: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CUROP of the same </a:t>
            </a:r>
            <a:r>
              <a:rPr lang="en-GB" sz="32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title</a:t>
            </a: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AF1B3-720D-41F7-B309-9DBC55CFC570}"/>
              </a:ext>
            </a:extLst>
          </p:cNvPr>
          <p:cNvSpPr/>
          <p:nvPr/>
        </p:nvSpPr>
        <p:spPr>
          <a:xfrm>
            <a:off x="0" y="12946603"/>
            <a:ext cx="15120127" cy="625706"/>
          </a:xfrm>
          <a:prstGeom prst="rect">
            <a:avLst/>
          </a:prstGeom>
          <a:noFill/>
          <a:ln w="6345" cap="flat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95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PROJECT STRUCTURE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C0F581-B1D0-4E6D-B8D8-FB234753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3790" r="6314" b="9918"/>
          <a:stretch/>
        </p:blipFill>
        <p:spPr>
          <a:xfrm>
            <a:off x="8474879" y="15768189"/>
            <a:ext cx="5179610" cy="30447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B9BEC1-13F9-47FD-B968-3268CD8AFCF1}"/>
              </a:ext>
            </a:extLst>
          </p:cNvPr>
          <p:cNvSpPr/>
          <p:nvPr/>
        </p:nvSpPr>
        <p:spPr>
          <a:xfrm>
            <a:off x="15120190" y="1064185"/>
            <a:ext cx="15107683" cy="611360"/>
          </a:xfrm>
          <a:prstGeom prst="rect">
            <a:avLst/>
          </a:prstGeom>
          <a:noFill/>
          <a:ln w="6345" cap="flat" cmpd="sng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95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44F9EA6-6DC4-4677-B2E7-5AFB95C61FC7}"/>
              </a:ext>
            </a:extLst>
          </p:cNvPr>
          <p:cNvSpPr/>
          <p:nvPr/>
        </p:nvSpPr>
        <p:spPr>
          <a:xfrm>
            <a:off x="15120103" y="1684475"/>
            <a:ext cx="15107771" cy="5576297"/>
          </a:xfrm>
          <a:prstGeom prst="rect">
            <a:avLst/>
          </a:prstGeom>
          <a:noFill/>
          <a:ln w="6345" cap="flat">
            <a:noFill/>
            <a:prstDash val="solid"/>
            <a:miter/>
          </a:ln>
        </p:spPr>
        <p:txBody>
          <a:bodyPr vert="horz" wrap="square" lIns="449639" tIns="224819" rIns="449639" bIns="224819" anchor="t" anchorCtr="0" compatLnSpc="1">
            <a:noAutofit/>
          </a:bodyPr>
          <a:lstStyle/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gaze data was clustered using the Gaussian Mixture model The data was then validated using statistics based on the models created. I found some interesting properties shared by experts. Below is the number of times an expert vs. a layman focused on each object group:</a:t>
            </a: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dirty="0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34FA13-E983-4287-A60D-B203BAFC8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523" y="3856890"/>
            <a:ext cx="6341830" cy="31197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BA665B-D714-41CE-BC43-C0C89048B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26" y="3874361"/>
            <a:ext cx="6341830" cy="3102287"/>
          </a:xfrm>
          <a:prstGeom prst="rect">
            <a:avLst/>
          </a:prstGeom>
        </p:spPr>
      </p:pic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1052E29D-786F-455A-BD91-251BF918FA70}"/>
              </a:ext>
            </a:extLst>
          </p:cNvPr>
          <p:cNvCxnSpPr>
            <a:cxnSpLocks/>
          </p:cNvCxnSpPr>
          <p:nvPr/>
        </p:nvCxnSpPr>
        <p:spPr>
          <a:xfrm>
            <a:off x="30235469" y="1670045"/>
            <a:ext cx="57251" cy="17455678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A499D-B39A-4A02-8B05-38B89F9876CB}"/>
              </a:ext>
            </a:extLst>
          </p:cNvPr>
          <p:cNvSpPr/>
          <p:nvPr/>
        </p:nvSpPr>
        <p:spPr>
          <a:xfrm>
            <a:off x="15115364" y="12928447"/>
            <a:ext cx="15120036" cy="646604"/>
          </a:xfrm>
          <a:prstGeom prst="rect">
            <a:avLst/>
          </a:prstGeom>
          <a:noFill/>
          <a:ln w="6345" cap="flat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950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FURTHER STEPS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D88A8B-AD81-4B2D-8DB0-74E33A4F5E6C}"/>
              </a:ext>
            </a:extLst>
          </p:cNvPr>
          <p:cNvSpPr txBox="1"/>
          <p:nvPr/>
        </p:nvSpPr>
        <p:spPr>
          <a:xfrm>
            <a:off x="19536359" y="7372089"/>
            <a:ext cx="10691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 was also able to find some similarity between experts in the order in which they look at each object group:</a:t>
            </a:r>
          </a:p>
          <a:p>
            <a:endParaRPr lang="en-GB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7C2AE20-4DE3-43AD-B4B8-F4D2BFD61C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4950" r="6825" b="6456"/>
          <a:stretch/>
        </p:blipFill>
        <p:spPr>
          <a:xfrm>
            <a:off x="19622727" y="8522881"/>
            <a:ext cx="6293916" cy="33494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BBE441D-28BA-4E33-B487-A99558493B71}"/>
              </a:ext>
            </a:extLst>
          </p:cNvPr>
          <p:cNvSpPr txBox="1"/>
          <p:nvPr/>
        </p:nvSpPr>
        <p:spPr>
          <a:xfrm>
            <a:off x="19536359" y="11936689"/>
            <a:ext cx="8615043" cy="95410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There were some distinct patterns which show promise for building a general model.</a:t>
            </a:r>
          </a:p>
        </p:txBody>
      </p:sp>
      <p:cxnSp>
        <p:nvCxnSpPr>
          <p:cNvPr id="39" name="Straight Connector 5">
            <a:extLst>
              <a:ext uri="{FF2B5EF4-FFF2-40B4-BE49-F238E27FC236}">
                <a16:creationId xmlns:a16="http://schemas.microsoft.com/office/drawing/2014/main" id="{EB70DF12-138D-41F7-8F17-96649B36B223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15115364" y="13251749"/>
            <a:ext cx="0" cy="2857361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42" name="Straight Connector 5">
            <a:extLst>
              <a:ext uri="{FF2B5EF4-FFF2-40B4-BE49-F238E27FC236}">
                <a16:creationId xmlns:a16="http://schemas.microsoft.com/office/drawing/2014/main" id="{5BEA92E4-B910-4879-A72A-FFF73AD12103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15117740" y="12928447"/>
            <a:ext cx="4048421" cy="10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77874B-41AC-4B43-B51E-CD3FE86BBBB2}"/>
              </a:ext>
            </a:extLst>
          </p:cNvPr>
          <p:cNvSpPr txBox="1"/>
          <p:nvPr/>
        </p:nvSpPr>
        <p:spPr>
          <a:xfrm>
            <a:off x="15306665" y="13597007"/>
            <a:ext cx="14926041" cy="569386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r>
              <a:rPr lang="en-GB" sz="2800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CLUSTERING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Due to the use of clustering as a basis for both measured properties, it was impossible to measure either for clips with moving elements. One task moving onward would be to find a method for identifying dynamic objects within a video programmatically and tracking gaze on these objects.</a:t>
            </a:r>
          </a:p>
          <a:p>
            <a:r>
              <a:rPr lang="en-GB" sz="2800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CLASSIFICATION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Due to set backs in the project, I could not in time, run the statistics I had gathered through any classification algorithms, and instead had to complete the project before testing my hypothesis that these were classifiable attributes.</a:t>
            </a:r>
          </a:p>
          <a:p>
            <a:r>
              <a:rPr lang="en-GB" sz="2800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IMPLEMENTATION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intended application of this project, given it’s success would have been to implement it in an educational app for use in developing countries, namely Zambia</a:t>
            </a:r>
          </a:p>
          <a:p>
            <a:endParaRPr lang="en-GB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48" name="Straight Connector 5">
            <a:extLst>
              <a:ext uri="{FF2B5EF4-FFF2-40B4-BE49-F238E27FC236}">
                <a16:creationId xmlns:a16="http://schemas.microsoft.com/office/drawing/2014/main" id="{11CF9F30-FDEE-4D29-8A04-C7E1FD7EF006}"/>
              </a:ext>
            </a:extLst>
          </p:cNvPr>
          <p:cNvCxnSpPr>
            <a:cxnSpLocks/>
          </p:cNvCxnSpPr>
          <p:nvPr/>
        </p:nvCxnSpPr>
        <p:spPr>
          <a:xfrm flipH="1">
            <a:off x="19166173" y="7260773"/>
            <a:ext cx="2375" cy="5667686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50" name="Straight Connector 5">
            <a:extLst>
              <a:ext uri="{FF2B5EF4-FFF2-40B4-BE49-F238E27FC236}">
                <a16:creationId xmlns:a16="http://schemas.microsoft.com/office/drawing/2014/main" id="{B0838FA2-C88F-4BD4-A3E1-67729709AF40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15117752" y="7260761"/>
            <a:ext cx="4057700" cy="0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1B3503EF-741F-4EC1-8C0D-00B6B703B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665" y="19125723"/>
            <a:ext cx="2106610" cy="202381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5A72CC8-725D-4D44-AAC1-47EBC305C6D5}"/>
              </a:ext>
            </a:extLst>
          </p:cNvPr>
          <p:cNvSpPr txBox="1"/>
          <p:nvPr/>
        </p:nvSpPr>
        <p:spPr>
          <a:xfrm>
            <a:off x="17599744" y="19232693"/>
            <a:ext cx="14433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This research project was funded and facilitated by Cardiff University. It was 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supervised by </a:t>
            </a:r>
            <a:r>
              <a:rPr lang="en-GB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</a:t>
            </a: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Judith Hall, </a:t>
            </a:r>
            <a:r>
              <a:rPr lang="en-GB" sz="2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Dr.</a:t>
            </a:r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Michael Lim from the Dept. of Anaesthetics, 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Professor David Marshall of the Dept. of Computer Science. </a:t>
            </a:r>
          </a:p>
          <a:p>
            <a:r>
              <a:rPr lang="en-GB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research not attributed otherwise carried out by Liam Hiley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5F9C77-B11D-4A07-B59E-A9F8653B4F5C}"/>
              </a:ext>
            </a:extLst>
          </p:cNvPr>
          <p:cNvSpPr/>
          <p:nvPr/>
        </p:nvSpPr>
        <p:spPr>
          <a:xfrm>
            <a:off x="-25249" y="19019942"/>
            <a:ext cx="15160415" cy="687683"/>
          </a:xfrm>
          <a:prstGeom prst="rect">
            <a:avLst/>
          </a:prstGeom>
          <a:noFill/>
          <a:ln w="6345" cap="flat">
            <a:solidFill>
              <a:srgbClr val="2F528F"/>
            </a:solidFill>
            <a:prstDash val="solid"/>
            <a:miter/>
          </a:ln>
        </p:spPr>
        <p:txBody>
          <a:bodyPr vert="horz" wrap="square" lIns="449639" tIns="224819" rIns="449639" bIns="224819" anchor="ctr" anchorCtr="0" compatLnSpc="1">
            <a:noAutofit/>
          </a:bodyPr>
          <a:lstStyle/>
          <a:p>
            <a:pPr algn="ctr" defTabSz="224819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59" dirty="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REFERENCES</a:t>
            </a:r>
          </a:p>
        </p:txBody>
      </p:sp>
      <p:cxnSp>
        <p:nvCxnSpPr>
          <p:cNvPr id="62" name="Straight Connector 5">
            <a:extLst>
              <a:ext uri="{FF2B5EF4-FFF2-40B4-BE49-F238E27FC236}">
                <a16:creationId xmlns:a16="http://schemas.microsoft.com/office/drawing/2014/main" id="{AF5D0D3C-9FBC-4B4C-B235-C9AAD733358F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15133736" y="15358331"/>
            <a:ext cx="11674" cy="5882419"/>
          </a:xfrm>
          <a:prstGeom prst="straightConnector1">
            <a:avLst/>
          </a:prstGeom>
          <a:noFill/>
          <a:ln w="6345" cap="flat">
            <a:solidFill>
              <a:schemeClr val="accent1"/>
            </a:solidFill>
            <a:prstDash val="solid"/>
            <a:miter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605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Hiley</dc:creator>
  <cp:lastModifiedBy>Liam Hiley</cp:lastModifiedBy>
  <cp:revision>24</cp:revision>
  <dcterms:created xsi:type="dcterms:W3CDTF">2017-10-16T11:12:40Z</dcterms:created>
  <dcterms:modified xsi:type="dcterms:W3CDTF">2017-10-17T11:50:14Z</dcterms:modified>
</cp:coreProperties>
</file>