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4" r:id="rId3"/>
    <p:sldId id="285" r:id="rId4"/>
    <p:sldId id="284" r:id="rId5"/>
    <p:sldId id="278" r:id="rId6"/>
    <p:sldId id="262" r:id="rId7"/>
    <p:sldId id="269" r:id="rId8"/>
    <p:sldId id="265" r:id="rId9"/>
    <p:sldId id="280" r:id="rId10"/>
    <p:sldId id="263" r:id="rId11"/>
    <p:sldId id="266" r:id="rId12"/>
    <p:sldId id="268" r:id="rId13"/>
    <p:sldId id="283" r:id="rId14"/>
    <p:sldId id="277" r:id="rId15"/>
    <p:sldId id="276" r:id="rId16"/>
    <p:sldId id="275" r:id="rId17"/>
    <p:sldId id="267" r:id="rId18"/>
    <p:sldId id="274" r:id="rId19"/>
    <p:sldId id="281" r:id="rId20"/>
    <p:sldId id="272" r:id="rId21"/>
    <p:sldId id="270" r:id="rId22"/>
    <p:sldId id="271" r:id="rId23"/>
    <p:sldId id="282" r:id="rId24"/>
    <p:sldId id="279" r:id="rId25"/>
    <p:sldId id="261" r:id="rId26"/>
    <p:sldId id="25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am Westley" initials="LW" lastIdx="0" clrIdx="0">
    <p:extLst>
      <p:ext uri="{19B8F6BF-5375-455C-9EA6-DF929625EA0E}">
        <p15:presenceInfo xmlns:p15="http://schemas.microsoft.com/office/powerpoint/2012/main" userId="Liam Westl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4" autoAdjust="0"/>
    <p:restoredTop sz="75549" autoAdjust="0"/>
  </p:normalViewPr>
  <p:slideViewPr>
    <p:cSldViewPr snapToGrid="0">
      <p:cViewPr varScale="1">
        <p:scale>
          <a:sx n="86" d="100"/>
          <a:sy n="86" d="100"/>
        </p:scale>
        <p:origin x="1278"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8E7800-E5FC-49FC-81D3-ED3A6D74C214}" type="datetimeFigureOut">
              <a:rPr lang="en-GB" smtClean="0"/>
              <a:t>25/04/2018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ED1E8-5F1C-4284-A26A-91CDC71661E9}" type="slidenum">
              <a:rPr lang="en-GB" smtClean="0"/>
              <a:t>‹#›</a:t>
            </a:fld>
            <a:endParaRPr lang="en-GB"/>
          </a:p>
        </p:txBody>
      </p:sp>
    </p:spTree>
    <p:extLst>
      <p:ext uri="{BB962C8B-B14F-4D97-AF65-F5344CB8AC3E}">
        <p14:creationId xmlns:p14="http://schemas.microsoft.com/office/powerpoint/2010/main" val="58123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85ED1E8-5F1C-4284-A26A-91CDC71661E9}" type="slidenum">
              <a:rPr lang="en-GB" smtClean="0"/>
              <a:t>1</a:t>
            </a:fld>
            <a:endParaRPr lang="en-GB"/>
          </a:p>
        </p:txBody>
      </p:sp>
    </p:spTree>
    <p:extLst>
      <p:ext uri="{BB962C8B-B14F-4D97-AF65-F5344CB8AC3E}">
        <p14:creationId xmlns:p14="http://schemas.microsoft.com/office/powerpoint/2010/main" val="2531772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https://nordicapis.com/api-change-strategy/</a:t>
            </a:r>
          </a:p>
        </p:txBody>
      </p:sp>
      <p:sp>
        <p:nvSpPr>
          <p:cNvPr id="4" name="Slide Number Placeholder 3"/>
          <p:cNvSpPr>
            <a:spLocks noGrp="1"/>
          </p:cNvSpPr>
          <p:nvPr>
            <p:ph type="sldNum" sz="quarter" idx="10"/>
          </p:nvPr>
        </p:nvSpPr>
        <p:spPr/>
        <p:txBody>
          <a:bodyPr/>
          <a:lstStyle/>
          <a:p>
            <a:fld id="{F85ED1E8-5F1C-4284-A26A-91CDC71661E9}" type="slidenum">
              <a:rPr lang="en-GB" smtClean="0"/>
              <a:t>10</a:t>
            </a:fld>
            <a:endParaRPr lang="en-GB"/>
          </a:p>
        </p:txBody>
      </p:sp>
    </p:spTree>
    <p:extLst>
      <p:ext uri="{BB962C8B-B14F-4D97-AF65-F5344CB8AC3E}">
        <p14:creationId xmlns:p14="http://schemas.microsoft.com/office/powerpoint/2010/main" val="1410096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11</a:t>
            </a:fld>
            <a:endParaRPr lang="en-GB"/>
          </a:p>
        </p:txBody>
      </p:sp>
    </p:spTree>
    <p:extLst>
      <p:ext uri="{BB962C8B-B14F-4D97-AF65-F5344CB8AC3E}">
        <p14:creationId xmlns:p14="http://schemas.microsoft.com/office/powerpoint/2010/main" val="2096201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a:t>
            </a:r>
            <a:r>
              <a:rPr lang="en-GB" baseline="0" dirty="0"/>
              <a:t> the last few months of v1 of </a:t>
            </a:r>
            <a:r>
              <a:rPr lang="en-GB" baseline="0" dirty="0" err="1"/>
              <a:t>Recaptcha</a:t>
            </a:r>
            <a:r>
              <a:rPr lang="en-GB" baseline="0" dirty="0"/>
              <a:t> a random 1% of users were provided with the UNSUPPORTED image telling them to contact the owner of the web site.</a:t>
            </a:r>
          </a:p>
          <a:p>
            <a:endParaRPr lang="en-GB" baseline="0" dirty="0"/>
          </a:p>
          <a:p>
            <a:r>
              <a:rPr lang="en-GB" baseline="0" dirty="0"/>
              <a:t>In January 2018 Groove Music was retired, together with the </a:t>
            </a:r>
            <a:r>
              <a:rPr lang="en-GB" baseline="0" dirty="0" err="1"/>
              <a:t>Shazamm</a:t>
            </a:r>
            <a:r>
              <a:rPr lang="en-GB" baseline="0" dirty="0"/>
              <a:t> style music matching service – but instead of showing an error, data was returned on both Windows 10 Mobile and Windows 10 Cortana indicating the service had been retired.</a:t>
            </a:r>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12</a:t>
            </a:fld>
            <a:endParaRPr lang="en-GB"/>
          </a:p>
        </p:txBody>
      </p:sp>
    </p:spTree>
    <p:extLst>
      <p:ext uri="{BB962C8B-B14F-4D97-AF65-F5344CB8AC3E}">
        <p14:creationId xmlns:p14="http://schemas.microsoft.com/office/powerpoint/2010/main" val="2256644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https://gooroo.io/GoorooTHINK/Article/16673/Http-Patterns-Progress/25734#.WtnTvXrwZhE</a:t>
            </a:r>
          </a:p>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13</a:t>
            </a:fld>
            <a:endParaRPr lang="en-GB"/>
          </a:p>
        </p:txBody>
      </p:sp>
    </p:spTree>
    <p:extLst>
      <p:ext uri="{BB962C8B-B14F-4D97-AF65-F5344CB8AC3E}">
        <p14:creationId xmlns:p14="http://schemas.microsoft.com/office/powerpoint/2010/main" val="1073786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https://www.thoughtworks.com/radar/techniques/bff-backend-for-frontends</a:t>
            </a:r>
          </a:p>
        </p:txBody>
      </p:sp>
      <p:sp>
        <p:nvSpPr>
          <p:cNvPr id="4" name="Slide Number Placeholder 3"/>
          <p:cNvSpPr>
            <a:spLocks noGrp="1"/>
          </p:cNvSpPr>
          <p:nvPr>
            <p:ph type="sldNum" sz="quarter" idx="10"/>
          </p:nvPr>
        </p:nvSpPr>
        <p:spPr/>
        <p:txBody>
          <a:bodyPr/>
          <a:lstStyle/>
          <a:p>
            <a:fld id="{F85ED1E8-5F1C-4284-A26A-91CDC71661E9}" type="slidenum">
              <a:rPr lang="en-GB" smtClean="0"/>
              <a:t>14</a:t>
            </a:fld>
            <a:endParaRPr lang="en-GB"/>
          </a:p>
        </p:txBody>
      </p:sp>
    </p:spTree>
    <p:extLst>
      <p:ext uri="{BB962C8B-B14F-4D97-AF65-F5344CB8AC3E}">
        <p14:creationId xmlns:p14="http://schemas.microsoft.com/office/powerpoint/2010/main" val="3297792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15</a:t>
            </a:fld>
            <a:endParaRPr lang="en-GB"/>
          </a:p>
        </p:txBody>
      </p:sp>
    </p:spTree>
    <p:extLst>
      <p:ext uri="{BB962C8B-B14F-4D97-AF65-F5344CB8AC3E}">
        <p14:creationId xmlns:p14="http://schemas.microsoft.com/office/powerpoint/2010/main" val="1897165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16</a:t>
            </a:fld>
            <a:endParaRPr lang="en-GB"/>
          </a:p>
        </p:txBody>
      </p:sp>
    </p:spTree>
    <p:extLst>
      <p:ext uri="{BB962C8B-B14F-4D97-AF65-F5344CB8AC3E}">
        <p14:creationId xmlns:p14="http://schemas.microsoft.com/office/powerpoint/2010/main" val="710088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https://www.thoughtworks.com/radar/techniques/rest-without-put</a:t>
            </a:r>
          </a:p>
          <a:p>
            <a:r>
              <a:rPr lang="en-GB" dirty="0"/>
              <a:t>https://gooroo.io/GoorooTHINK/Article/16412/HTTP-Patterns-Miniput</a:t>
            </a:r>
          </a:p>
          <a:p>
            <a:endParaRPr lang="en-GB" dirty="0"/>
          </a:p>
          <a:p>
            <a:r>
              <a:rPr lang="en-GB" dirty="0"/>
              <a:t>REST interfaces commonly use PUT to update resource state, however it's often better to POST to record a new event resource which captures intent,</a:t>
            </a:r>
            <a:r>
              <a:rPr lang="en-GB" baseline="0" dirty="0"/>
              <a:t> </a:t>
            </a:r>
            <a:r>
              <a:rPr lang="en-GB" dirty="0"/>
              <a:t>i.e. capture the business process rather than mere state.</a:t>
            </a:r>
          </a:p>
        </p:txBody>
      </p:sp>
      <p:sp>
        <p:nvSpPr>
          <p:cNvPr id="4" name="Slide Number Placeholder 3"/>
          <p:cNvSpPr>
            <a:spLocks noGrp="1"/>
          </p:cNvSpPr>
          <p:nvPr>
            <p:ph type="sldNum" sz="quarter" idx="10"/>
          </p:nvPr>
        </p:nvSpPr>
        <p:spPr/>
        <p:txBody>
          <a:bodyPr/>
          <a:lstStyle/>
          <a:p>
            <a:fld id="{F85ED1E8-5F1C-4284-A26A-91CDC71661E9}" type="slidenum">
              <a:rPr lang="en-GB" smtClean="0"/>
              <a:t>17</a:t>
            </a:fld>
            <a:endParaRPr lang="en-GB"/>
          </a:p>
        </p:txBody>
      </p:sp>
    </p:spTree>
    <p:extLst>
      <p:ext uri="{BB962C8B-B14F-4D97-AF65-F5344CB8AC3E}">
        <p14:creationId xmlns:p14="http://schemas.microsoft.com/office/powerpoint/2010/main" val="2027724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18</a:t>
            </a:fld>
            <a:endParaRPr lang="en-GB"/>
          </a:p>
        </p:txBody>
      </p:sp>
    </p:spTree>
    <p:extLst>
      <p:ext uri="{BB962C8B-B14F-4D97-AF65-F5344CB8AC3E}">
        <p14:creationId xmlns:p14="http://schemas.microsoft.com/office/powerpoint/2010/main" val="3222198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19</a:t>
            </a:fld>
            <a:endParaRPr lang="en-GB"/>
          </a:p>
        </p:txBody>
      </p:sp>
    </p:spTree>
    <p:extLst>
      <p:ext uri="{BB962C8B-B14F-4D97-AF65-F5344CB8AC3E}">
        <p14:creationId xmlns:p14="http://schemas.microsoft.com/office/powerpoint/2010/main" val="2836816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Mike Amundsen tweet - https://twitter.com/mamund/status/767212233759657984 (via https://nordicapis.com/rest-state-machine-revisited/) </a:t>
            </a:r>
          </a:p>
          <a:p>
            <a:endParaRPr lang="en-GB" dirty="0"/>
          </a:p>
          <a:p>
            <a:r>
              <a:rPr lang="en-GB" dirty="0"/>
              <a:t>Richardson Maturity Model - https://www.martinfowler.com/articles/richardsonMaturityModel.html </a:t>
            </a:r>
          </a:p>
          <a:p>
            <a:endParaRPr lang="en-GB" dirty="0"/>
          </a:p>
          <a:p>
            <a:r>
              <a:rPr lang="en-GB" dirty="0"/>
              <a:t>Jamaican man – https://sebastianbooksblog.wordpress.com/2015/07/05/3390/ </a:t>
            </a:r>
          </a:p>
          <a:p>
            <a:endParaRPr lang="en-GB" dirty="0"/>
          </a:p>
          <a:p>
            <a:r>
              <a:rPr lang="en-GB" dirty="0"/>
              <a:t>Roy Fielding – http://www.zotzine.uci.edu/v02/2009_10/fielding.php</a:t>
            </a:r>
          </a:p>
          <a:p>
            <a:r>
              <a:rPr lang="en-GB" dirty="0"/>
              <a:t>Hoang Xuan Pham and Daniel A. Anderson / University Communications</a:t>
            </a:r>
          </a:p>
        </p:txBody>
      </p:sp>
      <p:sp>
        <p:nvSpPr>
          <p:cNvPr id="4" name="Slide Number Placeholder 3"/>
          <p:cNvSpPr>
            <a:spLocks noGrp="1"/>
          </p:cNvSpPr>
          <p:nvPr>
            <p:ph type="sldNum" sz="quarter" idx="10"/>
          </p:nvPr>
        </p:nvSpPr>
        <p:spPr/>
        <p:txBody>
          <a:bodyPr/>
          <a:lstStyle/>
          <a:p>
            <a:fld id="{F85ED1E8-5F1C-4284-A26A-91CDC71661E9}" type="slidenum">
              <a:rPr lang="en-GB" smtClean="0"/>
              <a:t>2</a:t>
            </a:fld>
            <a:endParaRPr lang="en-GB"/>
          </a:p>
        </p:txBody>
      </p:sp>
    </p:spTree>
    <p:extLst>
      <p:ext uri="{BB962C8B-B14F-4D97-AF65-F5344CB8AC3E}">
        <p14:creationId xmlns:p14="http://schemas.microsoft.com/office/powerpoint/2010/main" val="2765542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20</a:t>
            </a:fld>
            <a:endParaRPr lang="en-GB"/>
          </a:p>
        </p:txBody>
      </p:sp>
    </p:spTree>
    <p:extLst>
      <p:ext uri="{BB962C8B-B14F-4D97-AF65-F5344CB8AC3E}">
        <p14:creationId xmlns:p14="http://schemas.microsoft.com/office/powerpoint/2010/main" val="69843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21</a:t>
            </a:fld>
            <a:endParaRPr lang="en-GB"/>
          </a:p>
        </p:txBody>
      </p:sp>
    </p:spTree>
    <p:extLst>
      <p:ext uri="{BB962C8B-B14F-4D97-AF65-F5344CB8AC3E}">
        <p14:creationId xmlns:p14="http://schemas.microsoft.com/office/powerpoint/2010/main" val="475511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22</a:t>
            </a:fld>
            <a:endParaRPr lang="en-GB"/>
          </a:p>
        </p:txBody>
      </p:sp>
    </p:spTree>
    <p:extLst>
      <p:ext uri="{BB962C8B-B14F-4D97-AF65-F5344CB8AC3E}">
        <p14:creationId xmlns:p14="http://schemas.microsoft.com/office/powerpoint/2010/main" val="27650158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23</a:t>
            </a:fld>
            <a:endParaRPr lang="en-GB"/>
          </a:p>
        </p:txBody>
      </p:sp>
    </p:spTree>
    <p:extLst>
      <p:ext uri="{BB962C8B-B14F-4D97-AF65-F5344CB8AC3E}">
        <p14:creationId xmlns:p14="http://schemas.microsoft.com/office/powerpoint/2010/main" val="1787956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3</a:t>
            </a:fld>
            <a:endParaRPr lang="en-GB"/>
          </a:p>
        </p:txBody>
      </p:sp>
    </p:spTree>
    <p:extLst>
      <p:ext uri="{BB962C8B-B14F-4D97-AF65-F5344CB8AC3E}">
        <p14:creationId xmlns:p14="http://schemas.microsoft.com/office/powerpoint/2010/main" val="1304900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4</a:t>
            </a:fld>
            <a:endParaRPr lang="en-GB"/>
          </a:p>
        </p:txBody>
      </p:sp>
    </p:spTree>
    <p:extLst>
      <p:ext uri="{BB962C8B-B14F-4D97-AF65-F5344CB8AC3E}">
        <p14:creationId xmlns:p14="http://schemas.microsoft.com/office/powerpoint/2010/main" val="606898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Image : Born On The 4</a:t>
            </a:r>
            <a:r>
              <a:rPr lang="en-GB" baseline="30000" dirty="0"/>
              <a:t>th</a:t>
            </a:r>
            <a:r>
              <a:rPr lang="en-GB" dirty="0"/>
              <a:t> July</a:t>
            </a:r>
          </a:p>
        </p:txBody>
      </p:sp>
      <p:sp>
        <p:nvSpPr>
          <p:cNvPr id="4" name="Slide Number Placeholder 3"/>
          <p:cNvSpPr>
            <a:spLocks noGrp="1"/>
          </p:cNvSpPr>
          <p:nvPr>
            <p:ph type="sldNum" sz="quarter" idx="10"/>
          </p:nvPr>
        </p:nvSpPr>
        <p:spPr/>
        <p:txBody>
          <a:bodyPr/>
          <a:lstStyle/>
          <a:p>
            <a:fld id="{F85ED1E8-5F1C-4284-A26A-91CDC71661E9}" type="slidenum">
              <a:rPr lang="en-GB" smtClean="0"/>
              <a:t>5</a:t>
            </a:fld>
            <a:endParaRPr lang="en-GB"/>
          </a:p>
        </p:txBody>
      </p:sp>
    </p:spTree>
    <p:extLst>
      <p:ext uri="{BB962C8B-B14F-4D97-AF65-F5344CB8AC3E}">
        <p14:creationId xmlns:p14="http://schemas.microsoft.com/office/powerpoint/2010/main" val="1321601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Green letters by http://gimpchat.com/viewtopic.php?f=11&amp;t=5232</a:t>
            </a:r>
          </a:p>
          <a:p>
            <a:endParaRPr lang="en-GB" dirty="0"/>
          </a:p>
          <a:p>
            <a:r>
              <a:rPr lang="en-GB" dirty="0"/>
              <a:t>Prohibited icon made by https://www.flaticon.com/authors/roundicons from https://www.flaticon.com/ and is licensed by Creative Commons BY 3.0 (http://creativecommons.org/licenses/by/3.0/)</a:t>
            </a:r>
          </a:p>
        </p:txBody>
      </p:sp>
      <p:sp>
        <p:nvSpPr>
          <p:cNvPr id="4" name="Slide Number Placeholder 3"/>
          <p:cNvSpPr>
            <a:spLocks noGrp="1"/>
          </p:cNvSpPr>
          <p:nvPr>
            <p:ph type="sldNum" sz="quarter" idx="10"/>
          </p:nvPr>
        </p:nvSpPr>
        <p:spPr/>
        <p:txBody>
          <a:bodyPr/>
          <a:lstStyle/>
          <a:p>
            <a:fld id="{F85ED1E8-5F1C-4284-A26A-91CDC71661E9}" type="slidenum">
              <a:rPr lang="en-GB" smtClean="0"/>
              <a:t>6</a:t>
            </a:fld>
            <a:endParaRPr lang="en-GB"/>
          </a:p>
        </p:txBody>
      </p:sp>
    </p:spTree>
    <p:extLst>
      <p:ext uri="{BB962C8B-B14F-4D97-AF65-F5344CB8AC3E}">
        <p14:creationId xmlns:p14="http://schemas.microsoft.com/office/powerpoint/2010/main" val="2962497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7</a:t>
            </a:fld>
            <a:endParaRPr lang="en-GB"/>
          </a:p>
        </p:txBody>
      </p:sp>
    </p:spTree>
    <p:extLst>
      <p:ext uri="{BB962C8B-B14F-4D97-AF65-F5344CB8AC3E}">
        <p14:creationId xmlns:p14="http://schemas.microsoft.com/office/powerpoint/2010/main" val="2635078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https://nordicapis.com/api-change-strategy/</a:t>
            </a:r>
          </a:p>
        </p:txBody>
      </p:sp>
      <p:sp>
        <p:nvSpPr>
          <p:cNvPr id="4" name="Slide Number Placeholder 3"/>
          <p:cNvSpPr>
            <a:spLocks noGrp="1"/>
          </p:cNvSpPr>
          <p:nvPr>
            <p:ph type="sldNum" sz="quarter" idx="10"/>
          </p:nvPr>
        </p:nvSpPr>
        <p:spPr/>
        <p:txBody>
          <a:bodyPr/>
          <a:lstStyle/>
          <a:p>
            <a:fld id="{F85ED1E8-5F1C-4284-A26A-91CDC71661E9}" type="slidenum">
              <a:rPr lang="en-GB" smtClean="0"/>
              <a:t>8</a:t>
            </a:fld>
            <a:endParaRPr lang="en-GB"/>
          </a:p>
        </p:txBody>
      </p:sp>
    </p:spTree>
    <p:extLst>
      <p:ext uri="{BB962C8B-B14F-4D97-AF65-F5344CB8AC3E}">
        <p14:creationId xmlns:p14="http://schemas.microsoft.com/office/powerpoint/2010/main" val="2805217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https://nordicapis.com/api-change-strategy/</a:t>
            </a:r>
          </a:p>
        </p:txBody>
      </p:sp>
      <p:sp>
        <p:nvSpPr>
          <p:cNvPr id="4" name="Slide Number Placeholder 3"/>
          <p:cNvSpPr>
            <a:spLocks noGrp="1"/>
          </p:cNvSpPr>
          <p:nvPr>
            <p:ph type="sldNum" sz="quarter" idx="10"/>
          </p:nvPr>
        </p:nvSpPr>
        <p:spPr/>
        <p:txBody>
          <a:bodyPr/>
          <a:lstStyle/>
          <a:p>
            <a:fld id="{F85ED1E8-5F1C-4284-A26A-91CDC71661E9}" type="slidenum">
              <a:rPr lang="en-GB" smtClean="0"/>
              <a:t>9</a:t>
            </a:fld>
            <a:endParaRPr lang="en-GB"/>
          </a:p>
        </p:txBody>
      </p:sp>
    </p:spTree>
    <p:extLst>
      <p:ext uri="{BB962C8B-B14F-4D97-AF65-F5344CB8AC3E}">
        <p14:creationId xmlns:p14="http://schemas.microsoft.com/office/powerpoint/2010/main" val="2730767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Rectangle 16"/>
          <p:cNvSpPr/>
          <p:nvPr userDrawn="1"/>
        </p:nvSpPr>
        <p:spPr>
          <a:xfrm>
            <a:off x="0" y="0"/>
            <a:ext cx="12192000" cy="685800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175B4"/>
              </a:solidFill>
              <a:latin typeface="+mn-lt"/>
            </a:endParaRPr>
          </a:p>
        </p:txBody>
      </p:sp>
      <p:pic>
        <p:nvPicPr>
          <p:cNvPr id="18" name="Picture 17" descr="hudle_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91510" y="2085555"/>
            <a:ext cx="7298388" cy="1899781"/>
          </a:xfrm>
          <a:prstGeom prst="rect">
            <a:avLst/>
          </a:prstGeom>
        </p:spPr>
      </p:pic>
      <p:sp>
        <p:nvSpPr>
          <p:cNvPr id="3" name="Subtitle 2"/>
          <p:cNvSpPr>
            <a:spLocks noGrp="1"/>
          </p:cNvSpPr>
          <p:nvPr>
            <p:ph type="subTitle" idx="1" hasCustomPrompt="1"/>
          </p:nvPr>
        </p:nvSpPr>
        <p:spPr>
          <a:xfrm>
            <a:off x="334592" y="4915199"/>
            <a:ext cx="9490052" cy="1655762"/>
          </a:xfrm>
          <a:prstGeom prst="rect">
            <a:avLst/>
          </a:prstGeom>
        </p:spPr>
        <p:txBody>
          <a:bodyPr/>
          <a:lstStyle>
            <a:lvl1pPr marL="0" indent="0" algn="l">
              <a:buNone/>
              <a:defRPr sz="3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Title</a:t>
            </a:r>
          </a:p>
        </p:txBody>
      </p:sp>
    </p:spTree>
    <p:extLst>
      <p:ext uri="{BB962C8B-B14F-4D97-AF65-F5344CB8AC3E}">
        <p14:creationId xmlns:p14="http://schemas.microsoft.com/office/powerpoint/2010/main" val="250651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5639" y="365125"/>
            <a:ext cx="10838161" cy="886159"/>
          </a:xfrm>
          <a:prstGeom prst="rect">
            <a:avLst/>
          </a:prstGeom>
        </p:spPr>
        <p:txBody>
          <a:bodyPr>
            <a:normAutofit/>
          </a:bodyPr>
          <a:lstStyle>
            <a:lvl1pPr>
              <a:defRPr sz="4400"/>
            </a:lvl1pPr>
          </a:lstStyle>
          <a:p>
            <a:r>
              <a:rPr lang="en-US" dirty="0"/>
              <a:t>Agenda</a:t>
            </a:r>
          </a:p>
        </p:txBody>
      </p:sp>
      <p:sp>
        <p:nvSpPr>
          <p:cNvPr id="3" name="Content Placeholder 2"/>
          <p:cNvSpPr>
            <a:spLocks noGrp="1"/>
          </p:cNvSpPr>
          <p:nvPr>
            <p:ph idx="1"/>
          </p:nvPr>
        </p:nvSpPr>
        <p:spPr>
          <a:xfrm>
            <a:off x="515639" y="1575685"/>
            <a:ext cx="7001928" cy="4330102"/>
          </a:xfrm>
          <a:prstGeom prst="rect">
            <a:avLst/>
          </a:prstGeom>
        </p:spPr>
        <p:txBody>
          <a:bodyPr/>
          <a:lstStyle>
            <a:lvl1pPr>
              <a:defRPr sz="2200"/>
            </a:lvl1pPr>
            <a:lvl2pPr>
              <a:defRPr sz="2000"/>
            </a:lvl2pPr>
            <a:lvl3pPr>
              <a:defRPr sz="1800"/>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36477" y="2081944"/>
            <a:ext cx="4455523" cy="3561853"/>
          </a:xfrm>
          <a:prstGeom prst="rect">
            <a:avLst/>
          </a:prstGeom>
        </p:spPr>
      </p:pic>
    </p:spTree>
    <p:extLst>
      <p:ext uri="{BB962C8B-B14F-4D97-AF65-F5344CB8AC3E}">
        <p14:creationId xmlns:p14="http://schemas.microsoft.com/office/powerpoint/2010/main" val="1198485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Main Body Text ">
    <p:spTree>
      <p:nvGrpSpPr>
        <p:cNvPr id="1" name=""/>
        <p:cNvGrpSpPr/>
        <p:nvPr/>
      </p:nvGrpSpPr>
      <p:grpSpPr>
        <a:xfrm>
          <a:off x="0" y="0"/>
          <a:ext cx="0" cy="0"/>
          <a:chOff x="0" y="0"/>
          <a:chExt cx="0" cy="0"/>
        </a:xfrm>
      </p:grpSpPr>
      <p:sp>
        <p:nvSpPr>
          <p:cNvPr id="2" name="Title 1"/>
          <p:cNvSpPr>
            <a:spLocks noGrp="1"/>
          </p:cNvSpPr>
          <p:nvPr>
            <p:ph type="title"/>
          </p:nvPr>
        </p:nvSpPr>
        <p:spPr>
          <a:xfrm>
            <a:off x="515639" y="365125"/>
            <a:ext cx="10838161" cy="886159"/>
          </a:xfrm>
          <a:prstGeom prst="rect">
            <a:avLst/>
          </a:prstGeom>
        </p:spPr>
        <p:txBody>
          <a:bodyPr>
            <a:normAutofit/>
          </a:bodyPr>
          <a:lstStyle>
            <a:lvl1pPr>
              <a:defRPr sz="4400"/>
            </a:lvl1pPr>
          </a:lstStyle>
          <a:p>
            <a:r>
              <a:rPr lang="en-US"/>
              <a:t>Click to edit Master title style</a:t>
            </a:r>
            <a:endParaRPr lang="en-US" dirty="0"/>
          </a:p>
        </p:txBody>
      </p:sp>
      <p:sp>
        <p:nvSpPr>
          <p:cNvPr id="3" name="Content Placeholder 2"/>
          <p:cNvSpPr>
            <a:spLocks noGrp="1"/>
          </p:cNvSpPr>
          <p:nvPr>
            <p:ph idx="1"/>
          </p:nvPr>
        </p:nvSpPr>
        <p:spPr>
          <a:xfrm>
            <a:off x="515639" y="1575685"/>
            <a:ext cx="10838161" cy="4330102"/>
          </a:xfrm>
          <a:prstGeom prst="rect">
            <a:avLst/>
          </a:prstGeom>
        </p:spPr>
        <p:txBody>
          <a:bodyPr/>
          <a:lstStyle>
            <a:lvl1pPr>
              <a:defRPr sz="2200"/>
            </a:lvl1pPr>
            <a:lvl2pPr>
              <a:defRPr sz="2000"/>
            </a:lvl2pPr>
            <a:lvl3pPr>
              <a:defRPr sz="1800"/>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2941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ody Text &amp; Graphic">
    <p:spTree>
      <p:nvGrpSpPr>
        <p:cNvPr id="1" name=""/>
        <p:cNvGrpSpPr/>
        <p:nvPr/>
      </p:nvGrpSpPr>
      <p:grpSpPr>
        <a:xfrm>
          <a:off x="0" y="0"/>
          <a:ext cx="0" cy="0"/>
          <a:chOff x="0" y="0"/>
          <a:chExt cx="0" cy="0"/>
        </a:xfrm>
      </p:grpSpPr>
      <p:sp>
        <p:nvSpPr>
          <p:cNvPr id="2" name="Title 1"/>
          <p:cNvSpPr>
            <a:spLocks noGrp="1"/>
          </p:cNvSpPr>
          <p:nvPr>
            <p:ph type="title"/>
          </p:nvPr>
        </p:nvSpPr>
        <p:spPr>
          <a:xfrm>
            <a:off x="515639" y="365125"/>
            <a:ext cx="10838161" cy="886159"/>
          </a:xfrm>
          <a:prstGeom prst="rect">
            <a:avLst/>
          </a:prstGeom>
        </p:spPr>
        <p:txBody>
          <a:bodyPr>
            <a:normAutofit/>
          </a:bodyPr>
          <a:lstStyle>
            <a:lvl1pPr>
              <a:defRPr sz="4400"/>
            </a:lvl1pPr>
          </a:lstStyle>
          <a:p>
            <a:r>
              <a:rPr lang="en-US"/>
              <a:t>Click to edit Master title style</a:t>
            </a:r>
            <a:endParaRPr lang="en-US" dirty="0"/>
          </a:p>
        </p:txBody>
      </p:sp>
      <p:sp>
        <p:nvSpPr>
          <p:cNvPr id="3" name="Content Placeholder 2"/>
          <p:cNvSpPr>
            <a:spLocks noGrp="1"/>
          </p:cNvSpPr>
          <p:nvPr>
            <p:ph idx="1"/>
          </p:nvPr>
        </p:nvSpPr>
        <p:spPr>
          <a:xfrm>
            <a:off x="515640" y="1575685"/>
            <a:ext cx="5252644" cy="4330102"/>
          </a:xfrm>
          <a:prstGeom prst="rect">
            <a:avLst/>
          </a:prstGeom>
        </p:spPr>
        <p:txBody>
          <a:bodyPr/>
          <a:lstStyle>
            <a:lvl1pPr>
              <a:defRPr sz="2200"/>
            </a:lvl1pPr>
            <a:lvl2pPr>
              <a:defRPr sz="2000"/>
            </a:lvl2pPr>
            <a:lvl3pPr>
              <a:defRPr sz="1800"/>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idx="10"/>
          </p:nvPr>
        </p:nvSpPr>
        <p:spPr>
          <a:xfrm>
            <a:off x="6153293" y="1575685"/>
            <a:ext cx="5200507" cy="4330102"/>
          </a:xfrm>
          <a:prstGeom prst="rect">
            <a:avLst/>
          </a:prstGeom>
        </p:spPr>
        <p:txBody>
          <a:bodyPr anchor="ctr"/>
          <a:lstStyle>
            <a:lvl1pPr marL="0" indent="0" algn="ctr">
              <a:buNone/>
              <a:defRPr sz="2200"/>
            </a:lvl1pPr>
            <a:lvl2pPr>
              <a:defRPr sz="2000"/>
            </a:lvl2pPr>
            <a:lvl3pPr>
              <a:defRPr sz="1800"/>
            </a:lvl3pPr>
          </a:lstStyle>
          <a:p>
            <a:pPr lvl="0"/>
            <a:r>
              <a:rPr lang="en-US"/>
              <a:t>Edit Master text styles</a:t>
            </a:r>
          </a:p>
        </p:txBody>
      </p:sp>
    </p:spTree>
    <p:extLst>
      <p:ext uri="{BB962C8B-B14F-4D97-AF65-F5344CB8AC3E}">
        <p14:creationId xmlns:p14="http://schemas.microsoft.com/office/powerpoint/2010/main" val="2750157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 Text Block">
    <p:spTree>
      <p:nvGrpSpPr>
        <p:cNvPr id="1" name=""/>
        <p:cNvGrpSpPr/>
        <p:nvPr/>
      </p:nvGrpSpPr>
      <p:grpSpPr>
        <a:xfrm>
          <a:off x="0" y="0"/>
          <a:ext cx="0" cy="0"/>
          <a:chOff x="0" y="0"/>
          <a:chExt cx="0" cy="0"/>
        </a:xfrm>
      </p:grpSpPr>
      <p:sp>
        <p:nvSpPr>
          <p:cNvPr id="17" name="Rectangle 16"/>
          <p:cNvSpPr/>
          <p:nvPr userDrawn="1"/>
        </p:nvSpPr>
        <p:spPr>
          <a:xfrm>
            <a:off x="0" y="0"/>
            <a:ext cx="12192000" cy="6139543"/>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175B4"/>
              </a:solidFill>
              <a:latin typeface="+mn-lt"/>
            </a:endParaRPr>
          </a:p>
        </p:txBody>
      </p:sp>
      <p:sp>
        <p:nvSpPr>
          <p:cNvPr id="3" name="Subtitle 2"/>
          <p:cNvSpPr>
            <a:spLocks noGrp="1"/>
          </p:cNvSpPr>
          <p:nvPr>
            <p:ph type="subTitle" idx="1" hasCustomPrompt="1"/>
          </p:nvPr>
        </p:nvSpPr>
        <p:spPr>
          <a:xfrm>
            <a:off x="515639" y="1278223"/>
            <a:ext cx="9088997" cy="2998143"/>
          </a:xfrm>
          <a:prstGeom prst="rect">
            <a:avLst/>
          </a:prstGeom>
        </p:spPr>
        <p:txBody>
          <a:bodyPr anchor="ctr">
            <a:normAutofit/>
          </a:bodyPr>
          <a:lstStyle>
            <a:lvl1pPr marL="0" indent="0" algn="l">
              <a:buNone/>
              <a:defRPr sz="4400" b="1"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Break or Text Block]</a:t>
            </a:r>
          </a:p>
        </p:txBody>
      </p:sp>
    </p:spTree>
    <p:extLst>
      <p:ext uri="{BB962C8B-B14F-4D97-AF65-F5344CB8AC3E}">
        <p14:creationId xmlns:p14="http://schemas.microsoft.com/office/powerpoint/2010/main" val="177992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Break / Text Block">
    <p:spTree>
      <p:nvGrpSpPr>
        <p:cNvPr id="1" name=""/>
        <p:cNvGrpSpPr/>
        <p:nvPr/>
      </p:nvGrpSpPr>
      <p:grpSpPr>
        <a:xfrm>
          <a:off x="0" y="0"/>
          <a:ext cx="0" cy="0"/>
          <a:chOff x="0" y="0"/>
          <a:chExt cx="0" cy="0"/>
        </a:xfrm>
      </p:grpSpPr>
      <p:sp>
        <p:nvSpPr>
          <p:cNvPr id="17" name="Rectangle 16"/>
          <p:cNvSpPr/>
          <p:nvPr userDrawn="1"/>
        </p:nvSpPr>
        <p:spPr>
          <a:xfrm>
            <a:off x="0" y="0"/>
            <a:ext cx="12192000" cy="6139543"/>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175B4"/>
              </a:solidFill>
              <a:latin typeface="+mn-lt"/>
            </a:endParaRPr>
          </a:p>
        </p:txBody>
      </p:sp>
      <p:sp>
        <p:nvSpPr>
          <p:cNvPr id="3" name="Subtitle 2"/>
          <p:cNvSpPr>
            <a:spLocks noGrp="1"/>
          </p:cNvSpPr>
          <p:nvPr>
            <p:ph type="subTitle" idx="1" hasCustomPrompt="1"/>
          </p:nvPr>
        </p:nvSpPr>
        <p:spPr>
          <a:xfrm>
            <a:off x="515639" y="2334126"/>
            <a:ext cx="8844929" cy="1942240"/>
          </a:xfrm>
          <a:prstGeom prst="rect">
            <a:avLst/>
          </a:prstGeom>
        </p:spPr>
        <p:txBody>
          <a:bodyPr anchor="ctr">
            <a:normAutofit/>
          </a:bodyPr>
          <a:lstStyle>
            <a:lvl1pPr marL="0" indent="0" algn="l">
              <a:buNone/>
              <a:defRPr sz="4400" b="1"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Break or Text Block]</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3833" y="470949"/>
            <a:ext cx="4222205" cy="1907811"/>
          </a:xfrm>
          <a:prstGeom prst="rect">
            <a:avLst/>
          </a:prstGeom>
        </p:spPr>
      </p:pic>
    </p:spTree>
    <p:extLst>
      <p:ext uri="{BB962C8B-B14F-4D97-AF65-F5344CB8AC3E}">
        <p14:creationId xmlns:p14="http://schemas.microsoft.com/office/powerpoint/2010/main" val="119274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Block ">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15639" y="385011"/>
            <a:ext cx="10838161" cy="5520776"/>
          </a:xfrm>
          <a:prstGeom prst="rect">
            <a:avLst/>
          </a:prstGeom>
        </p:spPr>
        <p:txBody>
          <a:bodyPr anchor="ctr"/>
          <a:lstStyle>
            <a:lvl1pPr marL="0" indent="0">
              <a:buNone/>
              <a:defRPr sz="4400"/>
            </a:lvl1pPr>
            <a:lvl2pPr>
              <a:defRPr sz="2000"/>
            </a:lvl2pPr>
            <a:lvl3pPr>
              <a:defRPr sz="1800"/>
            </a:lvl3pPr>
          </a:lstStyle>
          <a:p>
            <a:pPr lvl="0"/>
            <a:r>
              <a:rPr lang="en-US" dirty="0"/>
              <a:t>[Text Block]</a:t>
            </a:r>
          </a:p>
        </p:txBody>
      </p:sp>
    </p:spTree>
    <p:extLst>
      <p:ext uri="{BB962C8B-B14F-4D97-AF65-F5344CB8AC3E}">
        <p14:creationId xmlns:p14="http://schemas.microsoft.com/office/powerpoint/2010/main" val="37478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Page Graphic">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6118917"/>
          </a:xfrm>
          <a:prstGeom prst="rect">
            <a:avLst/>
          </a:prstGeom>
        </p:spPr>
        <p:txBody>
          <a:bodyPr anchor="ctr"/>
          <a:lstStyle>
            <a:lvl1pPr marL="0" indent="0" algn="ctr">
              <a:buNone/>
              <a:defRPr sz="2200"/>
            </a:lvl1pPr>
            <a:lvl2pPr>
              <a:defRPr sz="2000"/>
            </a:lvl2pPr>
            <a:lvl3pPr>
              <a:defRPr sz="1800"/>
            </a:lvl3pPr>
          </a:lstStyle>
          <a:p>
            <a:pPr lvl="0"/>
            <a:r>
              <a:rPr lang="en-US"/>
              <a:t>Edit Master text styles</a:t>
            </a:r>
          </a:p>
        </p:txBody>
      </p:sp>
    </p:spTree>
    <p:extLst>
      <p:ext uri="{BB962C8B-B14F-4D97-AF65-F5344CB8AC3E}">
        <p14:creationId xmlns:p14="http://schemas.microsoft.com/office/powerpoint/2010/main" val="341389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17" name="Rectangle 16"/>
          <p:cNvSpPr/>
          <p:nvPr userDrawn="1"/>
        </p:nvSpPr>
        <p:spPr>
          <a:xfrm>
            <a:off x="0" y="0"/>
            <a:ext cx="12192000" cy="6139543"/>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175B4"/>
              </a:solidFill>
              <a:latin typeface="Arial" panose="020B0604020202020204" pitchFamily="34" charset="0"/>
              <a:cs typeface="Arial" panose="020B0604020202020204" pitchFamily="34" charset="0"/>
            </a:endParaRPr>
          </a:p>
        </p:txBody>
      </p:sp>
      <p:sp>
        <p:nvSpPr>
          <p:cNvPr id="4" name="TextBox 3"/>
          <p:cNvSpPr txBox="1"/>
          <p:nvPr userDrawn="1"/>
        </p:nvSpPr>
        <p:spPr>
          <a:xfrm>
            <a:off x="791818" y="1319077"/>
            <a:ext cx="8307572" cy="5036828"/>
          </a:xfrm>
          <a:prstGeom prst="rect">
            <a:avLst/>
          </a:prstGeom>
          <a:noFill/>
        </p:spPr>
        <p:txBody>
          <a:bodyPr wrap="square" rtlCol="0">
            <a:spAutoFit/>
          </a:bodyPr>
          <a:lstStyle/>
          <a:p>
            <a:r>
              <a:rPr lang="en-US" sz="4400" b="0">
                <a:solidFill>
                  <a:schemeClr val="bg1"/>
                </a:solidFill>
                <a:latin typeface="Arial" panose="020B0604020202020204" pitchFamily="34" charset="0"/>
                <a:cs typeface="Arial" panose="020B0604020202020204" pitchFamily="34" charset="0"/>
              </a:rPr>
              <a:t>https://blog.liamwestley.co.uk</a:t>
            </a:r>
            <a:endParaRPr lang="en-US" sz="4400" b="0" dirty="0">
              <a:solidFill>
                <a:schemeClr val="bg1"/>
              </a:solidFill>
              <a:latin typeface="Arial" panose="020B0604020202020204" pitchFamily="34" charset="0"/>
              <a:cs typeface="Arial" panose="020B0604020202020204" pitchFamily="34" charset="0"/>
            </a:endParaRPr>
          </a:p>
          <a:p>
            <a:endParaRPr lang="en-US" sz="2933" b="0" dirty="0">
              <a:solidFill>
                <a:schemeClr val="bg1"/>
              </a:solidFill>
              <a:latin typeface="Arial" panose="020B0604020202020204" pitchFamily="34" charset="0"/>
              <a:cs typeface="Arial" panose="020B0604020202020204" pitchFamily="34" charset="0"/>
            </a:endParaRPr>
          </a:p>
          <a:p>
            <a:r>
              <a:rPr lang="en-US" sz="2933" b="0" dirty="0">
                <a:solidFill>
                  <a:schemeClr val="bg1"/>
                </a:solidFill>
                <a:latin typeface="Arial" panose="020B0604020202020204" pitchFamily="34" charset="0"/>
                <a:cs typeface="Arial" panose="020B0604020202020204" pitchFamily="34" charset="0"/>
              </a:rPr>
              <a:t>     @</a:t>
            </a:r>
            <a:r>
              <a:rPr lang="en-US" sz="2933" b="0" dirty="0" err="1">
                <a:solidFill>
                  <a:schemeClr val="bg1"/>
                </a:solidFill>
                <a:latin typeface="Arial" panose="020B0604020202020204" pitchFamily="34" charset="0"/>
                <a:cs typeface="Arial" panose="020B0604020202020204" pitchFamily="34" charset="0"/>
              </a:rPr>
              <a:t>westleyl</a:t>
            </a:r>
            <a:endParaRPr lang="en-US" sz="2933" b="0" dirty="0">
              <a:solidFill>
                <a:schemeClr val="bg1"/>
              </a:solidFill>
              <a:latin typeface="Arial" panose="020B0604020202020204" pitchFamily="34" charset="0"/>
              <a:cs typeface="Arial" panose="020B0604020202020204" pitchFamily="34" charset="0"/>
            </a:endParaRPr>
          </a:p>
          <a:p>
            <a:endParaRPr lang="en-US" sz="2933" b="0" dirty="0">
              <a:solidFill>
                <a:schemeClr val="bg1"/>
              </a:solidFill>
              <a:latin typeface="Arial" panose="020B0604020202020204" pitchFamily="34" charset="0"/>
              <a:cs typeface="Arial" panose="020B0604020202020204" pitchFamily="34" charset="0"/>
            </a:endParaRPr>
          </a:p>
          <a:p>
            <a:endParaRPr lang="en-US" sz="2933" b="0" dirty="0">
              <a:solidFill>
                <a:schemeClr val="bg1"/>
              </a:solidFill>
              <a:latin typeface="Arial" panose="020B0604020202020204" pitchFamily="34" charset="0"/>
              <a:cs typeface="Arial" panose="020B0604020202020204" pitchFamily="34" charset="0"/>
            </a:endParaRPr>
          </a:p>
          <a:p>
            <a:endParaRPr lang="en-US" sz="5333" b="1" dirty="0">
              <a:solidFill>
                <a:schemeClr val="bg1"/>
              </a:solidFill>
              <a:latin typeface="Arial" panose="020B0604020202020204" pitchFamily="34" charset="0"/>
              <a:cs typeface="Arial" panose="020B0604020202020204" pitchFamily="34" charset="0"/>
            </a:endParaRPr>
          </a:p>
          <a:p>
            <a:endParaRPr lang="en-US" sz="5333" b="1" dirty="0">
              <a:solidFill>
                <a:schemeClr val="bg1"/>
              </a:solidFill>
              <a:latin typeface="Arial" panose="020B0604020202020204" pitchFamily="34" charset="0"/>
              <a:cs typeface="Arial" panose="020B0604020202020204" pitchFamily="34" charset="0"/>
            </a:endParaRPr>
          </a:p>
          <a:p>
            <a:endParaRPr lang="en-US" sz="5333" b="1" dirty="0">
              <a:solidFill>
                <a:schemeClr val="bg1"/>
              </a:solidFill>
              <a:latin typeface="Arial" panose="020B0604020202020204" pitchFamily="34" charset="0"/>
              <a:cs typeface="Arial" panose="020B0604020202020204" pitchFamily="34" charset="0"/>
            </a:endParaRPr>
          </a:p>
        </p:txBody>
      </p:sp>
      <p:sp>
        <p:nvSpPr>
          <p:cNvPr id="5" name="Text Box 2"/>
          <p:cNvSpPr txBox="1">
            <a:spLocks noChangeArrowheads="1"/>
          </p:cNvSpPr>
          <p:nvPr userDrawn="1"/>
        </p:nvSpPr>
        <p:spPr bwMode="auto">
          <a:xfrm>
            <a:off x="8647515" y="183537"/>
            <a:ext cx="3244427" cy="1045414"/>
          </a:xfrm>
          <a:prstGeom prst="rect">
            <a:avLst/>
          </a:prstGeom>
          <a:noFill/>
          <a:ln w="9525">
            <a:noFill/>
            <a:miter lim="800000"/>
            <a:headEnd/>
            <a:tailEnd/>
          </a:ln>
        </p:spPr>
        <p:txBody>
          <a:bodyPr rot="0" vert="horz" wrap="square" lIns="121920" tIns="60960" rIns="121920" bIns="60960" anchor="t" anchorCtr="0">
            <a:spAutoFit/>
          </a:bodyPr>
          <a:lstStyle/>
          <a:p>
            <a:pPr algn="r">
              <a:lnSpc>
                <a:spcPct val="107000"/>
              </a:lnSpc>
              <a:spcBef>
                <a:spcPts val="800"/>
              </a:spcBef>
              <a:spcAft>
                <a:spcPts val="0"/>
              </a:spcAft>
            </a:pPr>
            <a:r>
              <a:rPr lang="en-US" sz="933" b="1" dirty="0">
                <a:solidFill>
                  <a:srgbClr val="FFFFFF"/>
                </a:solidFill>
                <a:effectLst/>
                <a:latin typeface="Arial" panose="020B0604020202020204" pitchFamily="34" charset="0"/>
                <a:ea typeface="Calibri" panose="020F0502020204030204" pitchFamily="34" charset="0"/>
                <a:cs typeface="Arial" panose="020B0604020202020204" pitchFamily="34" charset="0"/>
              </a:rPr>
              <a:t>London</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2 Leman</a:t>
            </a:r>
            <a:r>
              <a:rPr lang="en-US" sz="933" baseline="0" dirty="0">
                <a:solidFill>
                  <a:srgbClr val="FFFFFF"/>
                </a:solidFill>
                <a:effectLst/>
                <a:latin typeface="Arial" panose="020B0604020202020204" pitchFamily="34" charset="0"/>
                <a:ea typeface="Calibri" panose="020F0502020204030204" pitchFamily="34" charset="0"/>
                <a:cs typeface="Arial" panose="020B0604020202020204" pitchFamily="34" charset="0"/>
              </a:rPr>
              <a:t> Street</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GB"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2</a:t>
            </a:r>
            <a:r>
              <a:rPr lang="en-GB" sz="933" baseline="30000" dirty="0">
                <a:solidFill>
                  <a:srgbClr val="FFFFFF"/>
                </a:solidFill>
                <a:effectLst/>
                <a:latin typeface="Arial" panose="020B0604020202020204" pitchFamily="34" charset="0"/>
                <a:ea typeface="Calibri" panose="020F0502020204030204" pitchFamily="34" charset="0"/>
                <a:cs typeface="Arial" panose="020B0604020202020204" pitchFamily="34" charset="0"/>
              </a:rPr>
              <a:t>nd</a:t>
            </a:r>
            <a:r>
              <a:rPr lang="en-GB"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 Floor, Aldgate Tower</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London, E1 8FA</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7" name="Text Box 2"/>
          <p:cNvSpPr txBox="1">
            <a:spLocks noChangeArrowheads="1"/>
          </p:cNvSpPr>
          <p:nvPr userDrawn="1"/>
        </p:nvSpPr>
        <p:spPr bwMode="auto">
          <a:xfrm>
            <a:off x="8647515" y="2684588"/>
            <a:ext cx="3244427" cy="1045414"/>
          </a:xfrm>
          <a:prstGeom prst="rect">
            <a:avLst/>
          </a:prstGeom>
          <a:noFill/>
          <a:ln w="9525">
            <a:noFill/>
            <a:miter lim="800000"/>
            <a:headEnd/>
            <a:tailEnd/>
          </a:ln>
        </p:spPr>
        <p:txBody>
          <a:bodyPr rot="0" vert="horz" wrap="square" lIns="121920" tIns="60960" rIns="121920" bIns="60960" anchor="t" anchorCtr="0">
            <a:spAutoFit/>
          </a:bodyPr>
          <a:lstStyle/>
          <a:p>
            <a:pPr algn="r">
              <a:lnSpc>
                <a:spcPct val="107000"/>
              </a:lnSpc>
              <a:spcBef>
                <a:spcPts val="800"/>
              </a:spcBef>
              <a:spcAft>
                <a:spcPts val="0"/>
              </a:spcAft>
            </a:pPr>
            <a:r>
              <a:rPr lang="en-US" sz="933" b="1" dirty="0">
                <a:solidFill>
                  <a:srgbClr val="FFFFFF"/>
                </a:solidFill>
                <a:effectLst/>
                <a:latin typeface="Arial" panose="020B0604020202020204" pitchFamily="34" charset="0"/>
                <a:ea typeface="Calibri" panose="020F0502020204030204" pitchFamily="34" charset="0"/>
                <a:cs typeface="Arial" panose="020B0604020202020204" pitchFamily="34" charset="0"/>
              </a:rPr>
              <a:t>Washington DC</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7910 Woodmont Avenue #1250</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Bethesda</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MD, 20814</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8" name="Text Box 2"/>
          <p:cNvSpPr txBox="1">
            <a:spLocks noChangeArrowheads="1"/>
          </p:cNvSpPr>
          <p:nvPr userDrawn="1"/>
        </p:nvSpPr>
        <p:spPr bwMode="auto">
          <a:xfrm>
            <a:off x="8647515" y="1434062"/>
            <a:ext cx="3244427" cy="1045414"/>
          </a:xfrm>
          <a:prstGeom prst="rect">
            <a:avLst/>
          </a:prstGeom>
          <a:noFill/>
          <a:ln w="9525">
            <a:noFill/>
            <a:miter lim="800000"/>
            <a:headEnd/>
            <a:tailEnd/>
          </a:ln>
        </p:spPr>
        <p:txBody>
          <a:bodyPr rot="0" vert="horz" wrap="square" lIns="121920" tIns="60960" rIns="121920" bIns="60960" anchor="t" anchorCtr="0">
            <a:spAutoFit/>
          </a:bodyPr>
          <a:lstStyle/>
          <a:p>
            <a:pPr algn="r">
              <a:lnSpc>
                <a:spcPct val="107000"/>
              </a:lnSpc>
              <a:spcBef>
                <a:spcPts val="800"/>
              </a:spcBef>
              <a:spcAft>
                <a:spcPts val="0"/>
              </a:spcAft>
            </a:pPr>
            <a:r>
              <a:rPr lang="en-US" sz="933" b="1" dirty="0">
                <a:solidFill>
                  <a:srgbClr val="FFFFFF"/>
                </a:solidFill>
                <a:effectLst/>
                <a:latin typeface="Arial" panose="020B0604020202020204" pitchFamily="34" charset="0"/>
                <a:ea typeface="Calibri" panose="020F0502020204030204" pitchFamily="34" charset="0"/>
                <a:cs typeface="Arial" panose="020B0604020202020204" pitchFamily="34" charset="0"/>
              </a:rPr>
              <a:t>San Francisco</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GB"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156 2</a:t>
            </a:r>
            <a:r>
              <a:rPr lang="en-GB" sz="933" baseline="30000" dirty="0">
                <a:solidFill>
                  <a:srgbClr val="FFFFFF"/>
                </a:solidFill>
                <a:effectLst/>
                <a:latin typeface="Arial" panose="020B0604020202020204" pitchFamily="34" charset="0"/>
                <a:ea typeface="Calibri" panose="020F0502020204030204" pitchFamily="34" charset="0"/>
                <a:cs typeface="Arial" panose="020B0604020202020204" pitchFamily="34" charset="0"/>
              </a:rPr>
              <a:t>nd</a:t>
            </a:r>
            <a:r>
              <a:rPr lang="en-GB"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 Street</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San Francisco</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CA, 94105</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9" name="TextBox 8"/>
          <p:cNvSpPr txBox="1"/>
          <p:nvPr userDrawn="1"/>
        </p:nvSpPr>
        <p:spPr>
          <a:xfrm>
            <a:off x="824358" y="6406886"/>
            <a:ext cx="9268418" cy="246221"/>
          </a:xfrm>
          <a:prstGeom prst="rect">
            <a:avLst/>
          </a:prstGeom>
          <a:noFill/>
        </p:spPr>
        <p:txBody>
          <a:bodyPr wrap="square" rtlCol="0">
            <a:spAutoFit/>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500" kern="1200" dirty="0">
                <a:solidFill>
                  <a:schemeClr val="lt1"/>
                </a:solidFill>
                <a:effectLst/>
                <a:latin typeface="Arial" panose="020B0604020202020204" pitchFamily="34" charset="0"/>
                <a:ea typeface="+mn-ea"/>
                <a:cs typeface="Arial" panose="020B0604020202020204" pitchFamily="34" charset="0"/>
              </a:rPr>
              <a:t>Ninian Solutions Ltd (trading as Huddle) is registered in England &amp; Wales at 2 Leman Street, 2</a:t>
            </a:r>
            <a:r>
              <a:rPr lang="en-US" sz="500" kern="1200" baseline="30000" dirty="0">
                <a:solidFill>
                  <a:schemeClr val="lt1"/>
                </a:solidFill>
                <a:effectLst/>
                <a:latin typeface="Arial" panose="020B0604020202020204" pitchFamily="34" charset="0"/>
                <a:ea typeface="+mn-ea"/>
                <a:cs typeface="Arial" panose="020B0604020202020204" pitchFamily="34" charset="0"/>
              </a:rPr>
              <a:t>nd</a:t>
            </a:r>
            <a:r>
              <a:rPr lang="en-US" sz="500" kern="1200" dirty="0">
                <a:solidFill>
                  <a:schemeClr val="lt1"/>
                </a:solidFill>
                <a:effectLst/>
                <a:latin typeface="Arial" panose="020B0604020202020204" pitchFamily="34" charset="0"/>
                <a:ea typeface="+mn-ea"/>
                <a:cs typeface="Arial" panose="020B0604020202020204" pitchFamily="34" charset="0"/>
              </a:rPr>
              <a:t> Floor</a:t>
            </a:r>
            <a:r>
              <a:rPr lang="en-US" sz="500" kern="1200" baseline="0" dirty="0">
                <a:solidFill>
                  <a:schemeClr val="lt1"/>
                </a:solidFill>
                <a:effectLst/>
                <a:latin typeface="Arial" panose="020B0604020202020204" pitchFamily="34" charset="0"/>
                <a:ea typeface="+mn-ea"/>
                <a:cs typeface="Arial" panose="020B0604020202020204" pitchFamily="34" charset="0"/>
              </a:rPr>
              <a:t> </a:t>
            </a:r>
            <a:r>
              <a:rPr lang="en-US" sz="500" kern="1200" baseline="0" dirty="0" err="1">
                <a:solidFill>
                  <a:schemeClr val="lt1"/>
                </a:solidFill>
                <a:effectLst/>
                <a:latin typeface="Arial" panose="020B0604020202020204" pitchFamily="34" charset="0"/>
                <a:ea typeface="+mn-ea"/>
                <a:cs typeface="Arial" panose="020B0604020202020204" pitchFamily="34" charset="0"/>
              </a:rPr>
              <a:t>Aldgate</a:t>
            </a:r>
            <a:r>
              <a:rPr lang="en-US" sz="500" kern="1200" baseline="0" dirty="0">
                <a:solidFill>
                  <a:schemeClr val="lt1"/>
                </a:solidFill>
                <a:effectLst/>
                <a:latin typeface="Arial" panose="020B0604020202020204" pitchFamily="34" charset="0"/>
                <a:ea typeface="+mn-ea"/>
                <a:cs typeface="Arial" panose="020B0604020202020204" pitchFamily="34" charset="0"/>
              </a:rPr>
              <a:t> Tower, </a:t>
            </a:r>
            <a:r>
              <a:rPr lang="en-US" sz="500" kern="1200" dirty="0">
                <a:solidFill>
                  <a:schemeClr val="lt1"/>
                </a:solidFill>
                <a:effectLst/>
                <a:latin typeface="Arial" panose="020B0604020202020204" pitchFamily="34" charset="0"/>
                <a:ea typeface="+mn-ea"/>
                <a:cs typeface="Arial" panose="020B0604020202020204" pitchFamily="34" charset="0"/>
              </a:rPr>
              <a:t>London, UK (company number 05777111) and its U.S. subsidiary Huddle </a:t>
            </a:r>
            <a:r>
              <a:rPr lang="en-US" sz="500" kern="1200" dirty="0" err="1">
                <a:solidFill>
                  <a:schemeClr val="lt1"/>
                </a:solidFill>
                <a:effectLst/>
                <a:latin typeface="Arial" panose="020B0604020202020204" pitchFamily="34" charset="0"/>
                <a:ea typeface="+mn-ea"/>
                <a:cs typeface="Arial" panose="020B0604020202020204" pitchFamily="34" charset="0"/>
              </a:rPr>
              <a:t>Inc</a:t>
            </a:r>
            <a:r>
              <a:rPr lang="en-US" sz="500" kern="1200" dirty="0">
                <a:solidFill>
                  <a:schemeClr val="lt1"/>
                </a:solidFill>
                <a:effectLst/>
                <a:latin typeface="Arial" panose="020B0604020202020204" pitchFamily="34" charset="0"/>
                <a:ea typeface="+mn-ea"/>
                <a:cs typeface="Arial" panose="020B0604020202020204" pitchFamily="34" charset="0"/>
              </a:rPr>
              <a:t>, a </a:t>
            </a:r>
            <a:r>
              <a:rPr lang="en-US" sz="500" kern="1200" dirty="0" err="1">
                <a:solidFill>
                  <a:schemeClr val="lt1"/>
                </a:solidFill>
                <a:effectLst/>
                <a:latin typeface="Arial" panose="020B0604020202020204" pitchFamily="34" charset="0"/>
                <a:ea typeface="+mn-ea"/>
                <a:cs typeface="Arial" panose="020B0604020202020204" pitchFamily="34" charset="0"/>
              </a:rPr>
              <a:t>Deleware</a:t>
            </a:r>
            <a:r>
              <a:rPr lang="en-US" sz="500" kern="1200" dirty="0">
                <a:solidFill>
                  <a:schemeClr val="lt1"/>
                </a:solidFill>
                <a:effectLst/>
                <a:latin typeface="Arial" panose="020B0604020202020204" pitchFamily="34" charset="0"/>
                <a:ea typeface="+mn-ea"/>
                <a:cs typeface="Arial" panose="020B0604020202020204" pitchFamily="34" charset="0"/>
              </a:rPr>
              <a:t> Corporation, at 156 2</a:t>
            </a:r>
            <a:r>
              <a:rPr lang="en-US" sz="500" kern="1200" baseline="30000" dirty="0">
                <a:solidFill>
                  <a:schemeClr val="lt1"/>
                </a:solidFill>
                <a:effectLst/>
                <a:latin typeface="Arial" panose="020B0604020202020204" pitchFamily="34" charset="0"/>
                <a:ea typeface="+mn-ea"/>
                <a:cs typeface="Arial" panose="020B0604020202020204" pitchFamily="34" charset="0"/>
              </a:rPr>
              <a:t>nd</a:t>
            </a:r>
            <a:r>
              <a:rPr lang="en-US" sz="500" kern="1200" dirty="0">
                <a:solidFill>
                  <a:schemeClr val="lt1"/>
                </a:solidFill>
                <a:effectLst/>
                <a:latin typeface="Arial" panose="020B0604020202020204" pitchFamily="34" charset="0"/>
                <a:ea typeface="+mn-ea"/>
                <a:cs typeface="Arial" panose="020B0604020202020204" pitchFamily="34" charset="0"/>
              </a:rPr>
              <a:t> Street, San Francisco, CA, U.S.</a:t>
            </a:r>
            <a:endParaRPr lang="en-GB" sz="500" kern="1200" dirty="0">
              <a:solidFill>
                <a:schemeClr val="lt1"/>
              </a:solidFill>
              <a:effectLst/>
              <a:latin typeface="Arial" panose="020B0604020202020204" pitchFamily="34" charset="0"/>
              <a:ea typeface="+mn-ea"/>
              <a:cs typeface="Arial" panose="020B0604020202020204" pitchFamily="34" charset="0"/>
            </a:endParaRPr>
          </a:p>
          <a:p>
            <a:endParaRPr lang="en-US" sz="500" dirty="0">
              <a:latin typeface="Arial" panose="020B0604020202020204" pitchFamily="34" charset="0"/>
              <a:cs typeface="Arial" panose="020B0604020202020204" pitchFamily="34" charset="0"/>
            </a:endParaRPr>
          </a:p>
        </p:txBody>
      </p:sp>
      <p:pic>
        <p:nvPicPr>
          <p:cNvPr id="10" name="Picture 2" descr="http://www.iconsdb.com/icons/preview/white/twitter-xx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65605" y="2506479"/>
            <a:ext cx="475381" cy="475381"/>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p:cNvGrpSpPr/>
          <p:nvPr userDrawn="1"/>
        </p:nvGrpSpPr>
        <p:grpSpPr>
          <a:xfrm>
            <a:off x="10092776" y="1319077"/>
            <a:ext cx="1670670" cy="1239825"/>
            <a:chOff x="9773405" y="1319077"/>
            <a:chExt cx="1990042" cy="1239825"/>
          </a:xfrm>
        </p:grpSpPr>
        <p:cxnSp>
          <p:nvCxnSpPr>
            <p:cNvPr id="11" name="Straight Connector 10"/>
            <p:cNvCxnSpPr/>
            <p:nvPr userDrawn="1"/>
          </p:nvCxnSpPr>
          <p:spPr>
            <a:xfrm flipH="1">
              <a:off x="9773405" y="1319077"/>
              <a:ext cx="1990042"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9773405" y="2558902"/>
              <a:ext cx="1990042"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9041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126163"/>
            <a:ext cx="12192000" cy="737932"/>
          </a:xfrm>
          <a:prstGeom prst="rect">
            <a:avLst/>
          </a:prstGeom>
          <a:solidFill>
            <a:srgbClr val="007DC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175B4"/>
              </a:solidFill>
              <a:latin typeface="+mn-lt"/>
            </a:endParaRPr>
          </a:p>
        </p:txBody>
      </p:sp>
      <p:pic>
        <p:nvPicPr>
          <p:cNvPr id="8" name="Picture 7" descr="huddle-white.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676064" y="6303558"/>
            <a:ext cx="1399011" cy="391940"/>
          </a:xfrm>
          <a:prstGeom prst="rect">
            <a:avLst/>
          </a:prstGeom>
        </p:spPr>
      </p:pic>
      <p:sp>
        <p:nvSpPr>
          <p:cNvPr id="9" name="TextBox 8"/>
          <p:cNvSpPr txBox="1"/>
          <p:nvPr userDrawn="1"/>
        </p:nvSpPr>
        <p:spPr>
          <a:xfrm>
            <a:off x="204387" y="6478063"/>
            <a:ext cx="1219200" cy="276999"/>
          </a:xfrm>
          <a:prstGeom prst="rect">
            <a:avLst/>
          </a:prstGeom>
          <a:noFill/>
        </p:spPr>
        <p:txBody>
          <a:bodyPr wrap="square" rtlCol="0">
            <a:spAutoFit/>
          </a:bodyPr>
          <a:lstStyle/>
          <a:p>
            <a:fld id="{66849B42-4EA6-41E5-A56C-80B52EBA5943}" type="slidenum">
              <a:rPr lang="en-GB" sz="1200" smtClean="0">
                <a:solidFill>
                  <a:srgbClr val="FFFFFF"/>
                </a:solidFill>
                <a:latin typeface="+mn-lt"/>
              </a:rPr>
              <a:t>‹#›</a:t>
            </a:fld>
            <a:endParaRPr lang="en-GB" sz="1200" dirty="0">
              <a:solidFill>
                <a:srgbClr val="FFFFFF"/>
              </a:solidFill>
              <a:latin typeface="+mn-lt"/>
            </a:endParaRPr>
          </a:p>
        </p:txBody>
      </p:sp>
      <p:sp>
        <p:nvSpPr>
          <p:cNvPr id="10" name="Rectangle 3"/>
          <p:cNvSpPr>
            <a:spLocks noChangeArrowheads="1"/>
          </p:cNvSpPr>
          <p:nvPr userDrawn="1"/>
        </p:nvSpPr>
        <p:spPr bwMode="auto">
          <a:xfrm>
            <a:off x="635550" y="6536379"/>
            <a:ext cx="8250865" cy="205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p>
            <a:pPr marL="0" marR="0" lvl="0" indent="0" algn="just" defTabSz="1219170" rtl="0" eaLnBrk="0" fontAlgn="base" latinLnBrk="0" hangingPunct="0">
              <a:lnSpc>
                <a:spcPct val="100000"/>
              </a:lnSpc>
              <a:spcBef>
                <a:spcPct val="0"/>
              </a:spcBef>
              <a:spcAft>
                <a:spcPct val="0"/>
              </a:spcAft>
              <a:buClrTx/>
              <a:buSzTx/>
              <a:buFontTx/>
              <a:buNone/>
              <a:tabLst/>
            </a:pPr>
            <a:r>
              <a:rPr kumimoji="0" lang="en-GB" altLang="en-US" sz="533" b="0" i="0" u="none" strike="noStrike" cap="none" normalizeH="0" baseline="0" dirty="0">
                <a:ln>
                  <a:noFill/>
                </a:ln>
                <a:solidFill>
                  <a:schemeClr val="bg1"/>
                </a:solidFill>
                <a:effectLst/>
                <a:latin typeface="+mn-lt"/>
                <a:ea typeface="Times New Roman" panose="02020603050405020304" pitchFamily="18" charset="0"/>
                <a:cs typeface="Arial" panose="020B0604020202020204" pitchFamily="34" charset="0"/>
              </a:rPr>
              <a:t>THIS DOCUMENT AND THE INFORMATION IN IT ARE PROVIDED IN CONFIDENCE, AND MAY NOT BE DISCLOSED TO ANY THIRD PARTY OR USED FOR ANY OTHER PURPOSE WITHOUT THE EXPRESS WRITTEN PERMISSION OF HUDDLE. © Huddle</a:t>
            </a:r>
            <a:endParaRPr kumimoji="0" lang="en-GB" altLang="en-US" sz="533" b="0" i="0" u="none" strike="noStrike" cap="none" normalizeH="0" baseline="0" dirty="0">
              <a:ln>
                <a:noFill/>
              </a:ln>
              <a:solidFill>
                <a:schemeClr val="bg1"/>
              </a:solidFill>
              <a:effectLst/>
              <a:latin typeface="+mn-lt"/>
            </a:endParaRPr>
          </a:p>
        </p:txBody>
      </p:sp>
      <p:sp>
        <p:nvSpPr>
          <p:cNvPr id="11" name="Title Placeholder 10"/>
          <p:cNvSpPr>
            <a:spLocks noGrp="1"/>
          </p:cNvSpPr>
          <p:nvPr>
            <p:ph type="title"/>
          </p:nvPr>
        </p:nvSpPr>
        <p:spPr>
          <a:xfrm>
            <a:off x="604443" y="365126"/>
            <a:ext cx="10835869" cy="9824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2" name="Text Placeholder 11"/>
          <p:cNvSpPr>
            <a:spLocks noGrp="1"/>
          </p:cNvSpPr>
          <p:nvPr>
            <p:ph type="body" idx="1"/>
          </p:nvPr>
        </p:nvSpPr>
        <p:spPr>
          <a:xfrm>
            <a:off x="604443" y="1588169"/>
            <a:ext cx="10835869" cy="431761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7939675"/>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50" r:id="rId3"/>
    <p:sldLayoutId id="2147483660" r:id="rId4"/>
    <p:sldLayoutId id="2147483661" r:id="rId5"/>
    <p:sldLayoutId id="2147483667" r:id="rId6"/>
    <p:sldLayoutId id="2147483666" r:id="rId7"/>
    <p:sldLayoutId id="2147483663" r:id="rId8"/>
    <p:sldLayoutId id="2147483664" r:id="rId9"/>
  </p:sldLayoutIdLst>
  <p:txStyles>
    <p:titleStyle>
      <a:lvl1pPr algn="l" defTabSz="914400" rtl="0" eaLnBrk="1" latinLnBrk="0" hangingPunct="1">
        <a:lnSpc>
          <a:spcPct val="90000"/>
        </a:lnSpc>
        <a:spcBef>
          <a:spcPct val="0"/>
        </a:spcBef>
        <a:buNone/>
        <a:defRPr sz="4400" kern="1200">
          <a:solidFill>
            <a:schemeClr val="accent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nordicapis.com/blog/" TargetMode="External"/><Relationship Id="rId2" Type="http://schemas.openxmlformats.org/officeDocument/2006/relationships/hyperlink" Target="https://www.ics.uci.edu/~fielding/pubs/dissertation/rest_arch_style.htm" TargetMode="External"/><Relationship Id="rId1" Type="http://schemas.openxmlformats.org/officeDocument/2006/relationships/slideLayout" Target="../slideLayouts/slideLayout3.xml"/><Relationship Id="rId6" Type="http://schemas.openxmlformats.org/officeDocument/2006/relationships/hyperlink" Target="http://restcookbook.com/" TargetMode="External"/><Relationship Id="rId5" Type="http://schemas.openxmlformats.org/officeDocument/2006/relationships/hyperlink" Target="http://www.bizcoder.com/http-pattern-index" TargetMode="External"/><Relationship Id="rId4" Type="http://schemas.openxmlformats.org/officeDocument/2006/relationships/hyperlink" Target="http://slack.httpapis.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api.huddle.net/files/users/123/recentitem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FF6EF4B-62D7-4C79-AD6F-45BF5BEAA30A}"/>
              </a:ext>
            </a:extLst>
          </p:cNvPr>
          <p:cNvSpPr>
            <a:spLocks noGrp="1"/>
          </p:cNvSpPr>
          <p:nvPr>
            <p:ph type="subTitle" idx="1"/>
          </p:nvPr>
        </p:nvSpPr>
        <p:spPr/>
        <p:txBody>
          <a:bodyPr>
            <a:normAutofit/>
          </a:bodyPr>
          <a:lstStyle/>
          <a:p>
            <a:r>
              <a:rPr lang="en-GB" dirty="0"/>
              <a:t>Give it a REST</a:t>
            </a:r>
          </a:p>
          <a:p>
            <a:r>
              <a:rPr lang="en-GB" dirty="0"/>
              <a:t>Tips for designing and consuming public API’s</a:t>
            </a:r>
          </a:p>
        </p:txBody>
      </p:sp>
    </p:spTree>
    <p:extLst>
      <p:ext uri="{BB962C8B-B14F-4D97-AF65-F5344CB8AC3E}">
        <p14:creationId xmlns:p14="http://schemas.microsoft.com/office/powerpoint/2010/main" val="425080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125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How do we introduce breaking changes?</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p:txBody>
          <a:bodyPr>
            <a:normAutofit/>
          </a:bodyPr>
          <a:lstStyle/>
          <a:p>
            <a:pPr marL="0" indent="0">
              <a:buNone/>
            </a:pPr>
            <a:r>
              <a:rPr lang="en-GB" dirty="0" err="1"/>
              <a:t>Zdenek</a:t>
            </a:r>
            <a:r>
              <a:rPr lang="en-GB" dirty="0"/>
              <a:t> </a:t>
            </a:r>
            <a:r>
              <a:rPr lang="en-GB" dirty="0" err="1"/>
              <a:t>Nemec</a:t>
            </a:r>
            <a:r>
              <a:rPr lang="en-GB" dirty="0"/>
              <a:t> has an answer for this question as well, again for brevity; if a change to either of the following violate the extension rules listed earlier, you simply need to create a new resource:</a:t>
            </a:r>
          </a:p>
          <a:p>
            <a:pPr lvl="1"/>
            <a:r>
              <a:rPr lang="en-GB" dirty="0"/>
              <a:t>Resource Identifier (the URI) including any query parameters and their semantics</a:t>
            </a:r>
          </a:p>
          <a:p>
            <a:pPr lvl="1"/>
            <a:r>
              <a:rPr lang="en-GB" dirty="0"/>
              <a:t>Resource metadata (such as the HTTP headers)</a:t>
            </a:r>
          </a:p>
          <a:p>
            <a:pPr lvl="1"/>
            <a:r>
              <a:rPr lang="en-GB" dirty="0"/>
              <a:t>Resource data (such as the HTTP body) fields and their semantics</a:t>
            </a:r>
          </a:p>
          <a:p>
            <a:pPr lvl="1"/>
            <a:r>
              <a:rPr lang="en-GB" dirty="0"/>
              <a:t>Actions the resource affords (e.g., available HTTP Methods)</a:t>
            </a:r>
          </a:p>
          <a:p>
            <a:pPr lvl="1"/>
            <a:r>
              <a:rPr lang="en-GB" dirty="0"/>
              <a:t>Relations with other resources (e.g., Links)</a:t>
            </a:r>
          </a:p>
          <a:p>
            <a:pPr marL="457200" lvl="1" indent="0">
              <a:buNone/>
            </a:pPr>
            <a:endParaRPr lang="en-GB" sz="500" dirty="0"/>
          </a:p>
          <a:p>
            <a:pPr marL="0" indent="0">
              <a:buNone/>
            </a:pPr>
            <a:r>
              <a:rPr lang="en-GB" dirty="0"/>
              <a:t>If an existing client does not produce the same results with the same resources as previously you have broken the API.  A client can not be expected to intelligently handle new data items, or use different or additional HTTP methods to perform the same operations</a:t>
            </a:r>
          </a:p>
        </p:txBody>
      </p:sp>
    </p:spTree>
    <p:extLst>
      <p:ext uri="{BB962C8B-B14F-4D97-AF65-F5344CB8AC3E}">
        <p14:creationId xmlns:p14="http://schemas.microsoft.com/office/powerpoint/2010/main" val="222363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2030D5-F056-417E-A2A9-6C9A562024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259" y="990259"/>
            <a:ext cx="4877481" cy="4877481"/>
          </a:xfrm>
          <a:prstGeom prst="rect">
            <a:avLst/>
          </a:prstGeom>
        </p:spPr>
      </p:pic>
      <p:pic>
        <p:nvPicPr>
          <p:cNvPr id="7" name="Picture 6">
            <a:extLst>
              <a:ext uri="{FF2B5EF4-FFF2-40B4-BE49-F238E27FC236}">
                <a16:creationId xmlns:a16="http://schemas.microsoft.com/office/drawing/2014/main" id="{4BD8C091-D1ED-4034-89A5-7466AFB69E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259" y="990259"/>
            <a:ext cx="4877481" cy="4877481"/>
          </a:xfrm>
          <a:prstGeom prst="rect">
            <a:avLst/>
          </a:prstGeom>
        </p:spPr>
      </p:pic>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Deprecation</a:t>
            </a:r>
          </a:p>
        </p:txBody>
      </p:sp>
    </p:spTree>
    <p:extLst>
      <p:ext uri="{BB962C8B-B14F-4D97-AF65-F5344CB8AC3E}">
        <p14:creationId xmlns:p14="http://schemas.microsoft.com/office/powerpoint/2010/main" val="297047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Elegant deprecation</a:t>
            </a:r>
          </a:p>
        </p:txBody>
      </p:sp>
      <p:pic>
        <p:nvPicPr>
          <p:cNvPr id="5" name="Picture 4">
            <a:extLst>
              <a:ext uri="{FF2B5EF4-FFF2-40B4-BE49-F238E27FC236}">
                <a16:creationId xmlns:a16="http://schemas.microsoft.com/office/drawing/2014/main" id="{B78CE061-9282-4645-9C75-6E9F737C32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111" y="1575685"/>
            <a:ext cx="4659608" cy="3897300"/>
          </a:xfrm>
          <a:prstGeom prst="rect">
            <a:avLst/>
          </a:prstGeom>
          <a:ln w="38100">
            <a:solidFill>
              <a:schemeClr val="accent1"/>
            </a:solidFill>
          </a:ln>
        </p:spPr>
      </p:pic>
      <p:pic>
        <p:nvPicPr>
          <p:cNvPr id="7" name="Picture 6">
            <a:extLst>
              <a:ext uri="{FF2B5EF4-FFF2-40B4-BE49-F238E27FC236}">
                <a16:creationId xmlns:a16="http://schemas.microsoft.com/office/drawing/2014/main" id="{1E5C5A38-4C43-4D5C-9847-AA69E96C30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94790" y="275695"/>
            <a:ext cx="3166928" cy="5630092"/>
          </a:xfrm>
          <a:prstGeom prst="rect">
            <a:avLst/>
          </a:prstGeom>
          <a:ln w="38100">
            <a:solidFill>
              <a:schemeClr val="accent1"/>
            </a:solidFill>
          </a:ln>
        </p:spPr>
      </p:pic>
      <p:pic>
        <p:nvPicPr>
          <p:cNvPr id="11" name="Picture 10">
            <a:extLst>
              <a:ext uri="{FF2B5EF4-FFF2-40B4-BE49-F238E27FC236}">
                <a16:creationId xmlns:a16="http://schemas.microsoft.com/office/drawing/2014/main" id="{F0A5DB59-5244-40F7-84F9-5639F506A8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5333" y="560745"/>
            <a:ext cx="3945843" cy="5162533"/>
          </a:xfrm>
          <a:prstGeom prst="rect">
            <a:avLst/>
          </a:prstGeom>
          <a:ln w="38100">
            <a:solidFill>
              <a:schemeClr val="accent1"/>
            </a:solidFill>
          </a:ln>
        </p:spPr>
      </p:pic>
    </p:spTree>
    <p:extLst>
      <p:ext uri="{BB962C8B-B14F-4D97-AF65-F5344CB8AC3E}">
        <p14:creationId xmlns:p14="http://schemas.microsoft.com/office/powerpoint/2010/main" val="167966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normAutofit/>
          </a:bodyPr>
          <a:lstStyle/>
          <a:p>
            <a:r>
              <a:rPr lang="en-GB" dirty="0"/>
              <a:t>Async and REST</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p:txBody>
          <a:bodyPr>
            <a:normAutofit lnSpcReduction="10000"/>
          </a:bodyPr>
          <a:lstStyle/>
          <a:p>
            <a:pPr marL="0" indent="0">
              <a:spcBef>
                <a:spcPts val="1200"/>
              </a:spcBef>
              <a:buNone/>
            </a:pPr>
            <a:r>
              <a:rPr lang="en-GB" dirty="0"/>
              <a:t>Progress endpoint pattern</a:t>
            </a:r>
          </a:p>
          <a:p>
            <a:pPr lvl="1">
              <a:spcBef>
                <a:spcPts val="1200"/>
              </a:spcBef>
            </a:pPr>
            <a:r>
              <a:rPr lang="en-GB" dirty="0"/>
              <a:t>POST operation</a:t>
            </a:r>
          </a:p>
          <a:p>
            <a:pPr lvl="1">
              <a:spcBef>
                <a:spcPts val="1200"/>
              </a:spcBef>
            </a:pPr>
            <a:r>
              <a:rPr lang="en-GB" dirty="0"/>
              <a:t>Returns </a:t>
            </a:r>
            <a:r>
              <a:rPr lang="en-GB" b="1" dirty="0">
                <a:latin typeface="Courier New" panose="02070309020205020404" pitchFamily="49" charset="0"/>
                <a:cs typeface="Courier New" panose="02070309020205020404" pitchFamily="49" charset="0"/>
              </a:rPr>
              <a:t>202 Accepted</a:t>
            </a:r>
            <a:r>
              <a:rPr lang="en-GB" dirty="0"/>
              <a:t> and a link for progress / exception reporting</a:t>
            </a:r>
          </a:p>
          <a:p>
            <a:pPr lvl="1">
              <a:spcBef>
                <a:spcPts val="1200"/>
              </a:spcBef>
            </a:pPr>
            <a:r>
              <a:rPr lang="en-GB" dirty="0"/>
              <a:t>Client polls the link for completion of operation</a:t>
            </a:r>
          </a:p>
          <a:p>
            <a:pPr lvl="1">
              <a:spcBef>
                <a:spcPts val="1200"/>
              </a:spcBef>
            </a:pPr>
            <a:r>
              <a:rPr lang="en-GB" dirty="0"/>
              <a:t>On completion the response either returns the final response or provides a link to the resource for the completed operation</a:t>
            </a:r>
          </a:p>
          <a:p>
            <a:pPr marL="0" indent="0">
              <a:spcBef>
                <a:spcPts val="1200"/>
              </a:spcBef>
              <a:buNone/>
            </a:pPr>
            <a:r>
              <a:rPr lang="en-GB" dirty="0"/>
              <a:t>Once had a developer ask for how to make an API call asynchronous (using </a:t>
            </a:r>
            <a:r>
              <a:rPr lang="en-GB" b="1" dirty="0">
                <a:latin typeface="Courier New" panose="02070309020205020404" pitchFamily="49" charset="0"/>
                <a:cs typeface="Courier New" panose="02070309020205020404" pitchFamily="49" charset="0"/>
              </a:rPr>
              <a:t>async</a:t>
            </a:r>
            <a:r>
              <a:rPr lang="en-GB" dirty="0"/>
              <a:t> in C#), in that it could return control immediately after issuing a request, but if anything went wrong they would like it to somehow provide a </a:t>
            </a:r>
            <a:r>
              <a:rPr lang="en-GB" b="1" dirty="0" err="1">
                <a:latin typeface="Courier New" panose="02070309020205020404" pitchFamily="49" charset="0"/>
                <a:cs typeface="Courier New" panose="02070309020205020404" pitchFamily="49" charset="0"/>
              </a:rPr>
              <a:t>HttpStatusCode</a:t>
            </a:r>
            <a:r>
              <a:rPr lang="en-GB" dirty="0"/>
              <a:t> straight away</a:t>
            </a:r>
          </a:p>
          <a:p>
            <a:pPr marL="0" indent="0">
              <a:spcBef>
                <a:spcPts val="1200"/>
              </a:spcBef>
              <a:buNone/>
            </a:pPr>
            <a:r>
              <a:rPr lang="en-GB" dirty="0"/>
              <a:t>The progress endpoint pattern provides a better model – no need to make the request async in the client, if initial validation and/or authentication are successful the server returns </a:t>
            </a:r>
            <a:r>
              <a:rPr lang="en-GB" b="1" dirty="0">
                <a:latin typeface="Courier New" panose="02070309020205020404" pitchFamily="49" charset="0"/>
                <a:cs typeface="Courier New" panose="02070309020205020404" pitchFamily="49" charset="0"/>
              </a:rPr>
              <a:t>202 Accepted</a:t>
            </a:r>
            <a:r>
              <a:rPr lang="en-GB" dirty="0"/>
              <a:t> with a progress endpoint for obtaining the final result</a:t>
            </a:r>
          </a:p>
        </p:txBody>
      </p:sp>
    </p:spTree>
    <p:extLst>
      <p:ext uri="{BB962C8B-B14F-4D97-AF65-F5344CB8AC3E}">
        <p14:creationId xmlns:p14="http://schemas.microsoft.com/office/powerpoint/2010/main" val="146674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normAutofit/>
          </a:bodyPr>
          <a:lstStyle/>
          <a:p>
            <a:r>
              <a:rPr lang="en-GB" dirty="0"/>
              <a:t>BFF – for compatibility and tailoring</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p:txBody>
          <a:bodyPr>
            <a:normAutofit/>
          </a:bodyPr>
          <a:lstStyle/>
          <a:p>
            <a:pPr marL="0" indent="0">
              <a:spcBef>
                <a:spcPts val="600"/>
              </a:spcBef>
              <a:buNone/>
            </a:pPr>
            <a:r>
              <a:rPr lang="en-GB" dirty="0"/>
              <a:t>BFF – Backend For Frontend (</a:t>
            </a:r>
            <a:r>
              <a:rPr lang="en-GB" dirty="0" err="1"/>
              <a:t>Thoughtworks</a:t>
            </a:r>
            <a:r>
              <a:rPr lang="en-GB" dirty="0"/>
              <a:t> Tech Radar 2016)</a:t>
            </a:r>
          </a:p>
          <a:p>
            <a:pPr>
              <a:spcBef>
                <a:spcPts val="600"/>
              </a:spcBef>
            </a:pPr>
            <a:endParaRPr lang="en-GB" dirty="0"/>
          </a:p>
          <a:p>
            <a:pPr marL="0" indent="0">
              <a:spcBef>
                <a:spcPts val="600"/>
              </a:spcBef>
              <a:buNone/>
            </a:pPr>
            <a:r>
              <a:rPr lang="en-GB" dirty="0"/>
              <a:t>Compatibility </a:t>
            </a:r>
          </a:p>
          <a:p>
            <a:pPr lvl="1">
              <a:spcBef>
                <a:spcPts val="600"/>
              </a:spcBef>
            </a:pPr>
            <a:r>
              <a:rPr lang="en-GB" dirty="0"/>
              <a:t>If you are re-engineering your data within the backend, you may generate a new API with different semantics</a:t>
            </a:r>
          </a:p>
          <a:p>
            <a:pPr lvl="1">
              <a:spcBef>
                <a:spcPts val="600"/>
              </a:spcBef>
            </a:pPr>
            <a:r>
              <a:rPr lang="en-GB" dirty="0"/>
              <a:t>You can create a BFF to replicate the old API semantics, making use of the new API</a:t>
            </a:r>
          </a:p>
          <a:p>
            <a:pPr lvl="1">
              <a:spcBef>
                <a:spcPts val="600"/>
              </a:spcBef>
            </a:pPr>
            <a:endParaRPr lang="en-GB" dirty="0"/>
          </a:p>
          <a:p>
            <a:pPr marL="0" indent="0">
              <a:spcBef>
                <a:spcPts val="600"/>
              </a:spcBef>
              <a:buNone/>
            </a:pPr>
            <a:r>
              <a:rPr lang="en-GB" dirty="0"/>
              <a:t>Tailoring results to specific clients</a:t>
            </a:r>
          </a:p>
          <a:p>
            <a:pPr lvl="1">
              <a:spcBef>
                <a:spcPts val="600"/>
              </a:spcBef>
            </a:pPr>
            <a:r>
              <a:rPr lang="en-GB" dirty="0"/>
              <a:t>Some clients may want data in a different form to the original API</a:t>
            </a:r>
          </a:p>
          <a:p>
            <a:pPr lvl="1">
              <a:spcBef>
                <a:spcPts val="600"/>
              </a:spcBef>
            </a:pPr>
            <a:r>
              <a:rPr lang="en-GB" dirty="0"/>
              <a:t>Mobile clients have network performance issues so it can be useful aggregate calls </a:t>
            </a:r>
          </a:p>
          <a:p>
            <a:pPr lvl="1">
              <a:spcBef>
                <a:spcPts val="600"/>
              </a:spcBef>
            </a:pPr>
            <a:r>
              <a:rPr lang="en-GB" dirty="0"/>
              <a:t>A BFF may be only used by internal clients, making changes to the BFF much easier</a:t>
            </a:r>
          </a:p>
        </p:txBody>
      </p:sp>
    </p:spTree>
    <p:extLst>
      <p:ext uri="{BB962C8B-B14F-4D97-AF65-F5344CB8AC3E}">
        <p14:creationId xmlns:p14="http://schemas.microsoft.com/office/powerpoint/2010/main" val="199639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normAutofit/>
          </a:bodyPr>
          <a:lstStyle/>
          <a:p>
            <a:r>
              <a:rPr lang="en-GB" dirty="0"/>
              <a:t>Caching – </a:t>
            </a:r>
            <a:r>
              <a:rPr lang="en-GB" b="1" dirty="0">
                <a:latin typeface="Courier New" panose="02070309020205020404" pitchFamily="49" charset="0"/>
                <a:cs typeface="Courier New" panose="02070309020205020404" pitchFamily="49" charset="0"/>
              </a:rPr>
              <a:t>304 Not Modified</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a:xfrm>
            <a:off x="515639" y="1601811"/>
            <a:ext cx="10838161" cy="4330102"/>
          </a:xfrm>
        </p:spPr>
        <p:txBody>
          <a:bodyPr>
            <a:normAutofit/>
          </a:bodyPr>
          <a:lstStyle/>
          <a:p>
            <a:pPr marL="0" indent="0">
              <a:buNone/>
            </a:pPr>
            <a:r>
              <a:rPr lang="en-GB" b="1" dirty="0">
                <a:latin typeface="Courier New" panose="02070309020205020404" pitchFamily="49" charset="0"/>
                <a:cs typeface="Courier New" panose="02070309020205020404" pitchFamily="49" charset="0"/>
              </a:rPr>
              <a:t>Last-Modified, If-Modified-Since</a:t>
            </a:r>
            <a:r>
              <a:rPr lang="en-GB" dirty="0"/>
              <a:t> headers</a:t>
            </a:r>
          </a:p>
          <a:p>
            <a:pPr lvl="1"/>
            <a:r>
              <a:rPr lang="en-GB" b="1" dirty="0">
                <a:latin typeface="Courier New" panose="02070309020205020404" pitchFamily="49" charset="0"/>
                <a:cs typeface="Courier New" panose="02070309020205020404" pitchFamily="49" charset="0"/>
              </a:rPr>
              <a:t>Last-Modified</a:t>
            </a:r>
            <a:r>
              <a:rPr lang="en-GB" dirty="0"/>
              <a:t> header included when a resource is provided</a:t>
            </a:r>
          </a:p>
          <a:p>
            <a:pPr lvl="1"/>
            <a:r>
              <a:rPr lang="en-GB" dirty="0"/>
              <a:t>The consumer than uses that value in an </a:t>
            </a:r>
            <a:r>
              <a:rPr lang="en-GB" b="1" dirty="0">
                <a:latin typeface="Courier New" panose="02070309020205020404" pitchFamily="49" charset="0"/>
                <a:cs typeface="Courier New" panose="02070309020205020404" pitchFamily="49" charset="0"/>
              </a:rPr>
              <a:t>If-Modified-Since</a:t>
            </a:r>
            <a:r>
              <a:rPr lang="en-GB" dirty="0"/>
              <a:t> header when requesting a resource</a:t>
            </a:r>
          </a:p>
          <a:p>
            <a:pPr lvl="1"/>
            <a:r>
              <a:rPr lang="en-GB" dirty="0"/>
              <a:t>The API returns </a:t>
            </a:r>
            <a:r>
              <a:rPr lang="en-GB" b="1" dirty="0">
                <a:latin typeface="Courier New" panose="02070309020205020404" pitchFamily="49" charset="0"/>
                <a:cs typeface="Courier New" panose="02070309020205020404" pitchFamily="49" charset="0"/>
              </a:rPr>
              <a:t>304 Not Modified</a:t>
            </a:r>
            <a:r>
              <a:rPr lang="en-GB" dirty="0"/>
              <a:t> if nothing has changed and the consumer knows that the resource it already has is up to date </a:t>
            </a:r>
          </a:p>
          <a:p>
            <a:pPr marL="0" indent="0">
              <a:buNone/>
            </a:pPr>
            <a:r>
              <a:rPr lang="en-GB" dirty="0" err="1"/>
              <a:t>ETag</a:t>
            </a:r>
            <a:r>
              <a:rPr lang="en-GB" dirty="0"/>
              <a:t> (Entity Tag)</a:t>
            </a:r>
          </a:p>
          <a:p>
            <a:pPr lvl="1"/>
            <a:r>
              <a:rPr lang="en-GB" dirty="0"/>
              <a:t>Strong and weak </a:t>
            </a:r>
            <a:r>
              <a:rPr lang="en-GB" dirty="0" err="1"/>
              <a:t>Etags</a:t>
            </a:r>
            <a:endParaRPr lang="en-GB" dirty="0"/>
          </a:p>
          <a:p>
            <a:pPr lvl="2"/>
            <a:r>
              <a:rPr lang="en-GB" dirty="0"/>
              <a:t>"123456789“ – a strong </a:t>
            </a:r>
            <a:r>
              <a:rPr lang="en-GB" dirty="0" err="1"/>
              <a:t>ETag</a:t>
            </a:r>
            <a:r>
              <a:rPr lang="en-GB" dirty="0"/>
              <a:t> validator, based on a hash of the resource</a:t>
            </a:r>
          </a:p>
          <a:p>
            <a:pPr lvl="2"/>
            <a:r>
              <a:rPr lang="en-GB" dirty="0"/>
              <a:t>W/"123456789"  – a weak </a:t>
            </a:r>
            <a:r>
              <a:rPr lang="en-GB" dirty="0" err="1"/>
              <a:t>ETag</a:t>
            </a:r>
            <a:r>
              <a:rPr lang="en-GB" dirty="0"/>
              <a:t> validator, often hashed on a version of the resource</a:t>
            </a:r>
          </a:p>
          <a:p>
            <a:pPr lvl="1"/>
            <a:r>
              <a:rPr lang="en-GB" dirty="0"/>
              <a:t>Response header – </a:t>
            </a:r>
            <a:r>
              <a:rPr lang="en-GB" b="1" dirty="0" err="1">
                <a:latin typeface="Courier New" panose="02070309020205020404" pitchFamily="49" charset="0"/>
                <a:cs typeface="Courier New" panose="02070309020205020404" pitchFamily="49" charset="0"/>
              </a:rPr>
              <a:t>ETag</a:t>
            </a:r>
            <a:r>
              <a:rPr lang="en-GB" b="1" dirty="0">
                <a:latin typeface="Courier New" panose="02070309020205020404" pitchFamily="49" charset="0"/>
                <a:cs typeface="Courier New" panose="02070309020205020404" pitchFamily="49" charset="0"/>
              </a:rPr>
              <a:t>: "686897696a7c876b7e"</a:t>
            </a:r>
          </a:p>
          <a:p>
            <a:pPr lvl="1"/>
            <a:r>
              <a:rPr lang="en-GB" dirty="0"/>
              <a:t>Request header – </a:t>
            </a:r>
            <a:r>
              <a:rPr lang="en-GB" b="1" dirty="0">
                <a:latin typeface="Courier New" panose="02070309020205020404" pitchFamily="49" charset="0"/>
                <a:cs typeface="Courier New" panose="02070309020205020404" pitchFamily="49" charset="0"/>
              </a:rPr>
              <a:t>If-None-Match: "686897696a7c876b7e"</a:t>
            </a:r>
          </a:p>
          <a:p>
            <a:pPr marL="0" indent="0">
              <a:buNone/>
            </a:pPr>
            <a:endParaRPr lang="en-GB" dirty="0"/>
          </a:p>
        </p:txBody>
      </p:sp>
    </p:spTree>
    <p:extLst>
      <p:ext uri="{BB962C8B-B14F-4D97-AF65-F5344CB8AC3E}">
        <p14:creationId xmlns:p14="http://schemas.microsoft.com/office/powerpoint/2010/main" val="253352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par>
                          <p:cTn id="41" fill="hold">
                            <p:stCondLst>
                              <p:cond delay="2500"/>
                            </p:stCondLst>
                            <p:childTnLst>
                              <p:par>
                                <p:cTn id="42" presetID="10" presetClass="entr" presetSubtype="0" fill="hold" grpId="0" nodeType="after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normAutofit fontScale="90000"/>
          </a:bodyPr>
          <a:lstStyle/>
          <a:p>
            <a:r>
              <a:rPr lang="en-GB" dirty="0"/>
              <a:t>Rate limiting – </a:t>
            </a:r>
            <a:r>
              <a:rPr lang="en-GB" b="1" dirty="0">
                <a:latin typeface="Courier New" panose="02070309020205020404" pitchFamily="49" charset="0"/>
                <a:cs typeface="Courier New" panose="02070309020205020404" pitchFamily="49" charset="0"/>
              </a:rPr>
              <a:t>429 Too Many Requests</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p:txBody>
          <a:bodyPr>
            <a:normAutofit/>
          </a:bodyPr>
          <a:lstStyle/>
          <a:p>
            <a:pPr marL="0" indent="0">
              <a:buNone/>
            </a:pPr>
            <a:r>
              <a:rPr lang="en-GB" sz="2400" dirty="0"/>
              <a:t>API’s can utilise rate limiting, especially for particularly chatty clients </a:t>
            </a:r>
          </a:p>
          <a:p>
            <a:pPr lvl="1"/>
            <a:r>
              <a:rPr lang="en-GB" dirty="0"/>
              <a:t>Provide a </a:t>
            </a:r>
            <a:r>
              <a:rPr lang="en-GB" b="1" dirty="0">
                <a:latin typeface="Courier New" panose="02070309020205020404" pitchFamily="49" charset="0"/>
                <a:cs typeface="Courier New" panose="02070309020205020404" pitchFamily="49" charset="0"/>
              </a:rPr>
              <a:t>Retry-After</a:t>
            </a:r>
            <a:r>
              <a:rPr lang="en-GB" dirty="0"/>
              <a:t> header to indicate to consumers how long to wait before retrying an operation</a:t>
            </a:r>
          </a:p>
          <a:p>
            <a:pPr lvl="1"/>
            <a:r>
              <a:rPr lang="en-GB" dirty="0"/>
              <a:t>Can rate limited based on specific clients</a:t>
            </a:r>
          </a:p>
          <a:p>
            <a:pPr lvl="1"/>
            <a:r>
              <a:rPr lang="en-GB" dirty="0"/>
              <a:t>Can be used with leaky bucket strategy to monitor API usage</a:t>
            </a:r>
            <a:endParaRPr lang="en-GB" sz="2400" dirty="0"/>
          </a:p>
          <a:p>
            <a:pPr marL="0" indent="0">
              <a:buNone/>
            </a:pPr>
            <a:r>
              <a:rPr lang="en-GB" sz="2400" dirty="0"/>
              <a:t>Consumers</a:t>
            </a:r>
          </a:p>
          <a:p>
            <a:pPr lvl="1"/>
            <a:r>
              <a:rPr lang="en-GB" dirty="0"/>
              <a:t>There is a responsibility on consumers to honour </a:t>
            </a:r>
            <a:r>
              <a:rPr lang="en-GB" b="1" dirty="0">
                <a:latin typeface="Courier New" panose="02070309020205020404" pitchFamily="49" charset="0"/>
                <a:cs typeface="Courier New" panose="02070309020205020404" pitchFamily="49" charset="0"/>
              </a:rPr>
              <a:t>429</a:t>
            </a:r>
            <a:r>
              <a:rPr lang="en-GB" dirty="0"/>
              <a:t> responses</a:t>
            </a:r>
          </a:p>
          <a:p>
            <a:pPr lvl="1"/>
            <a:r>
              <a:rPr lang="en-GB" dirty="0"/>
              <a:t>Consumers should honour the back off time </a:t>
            </a:r>
          </a:p>
          <a:p>
            <a:pPr lvl="1"/>
            <a:r>
              <a:rPr lang="en-GB" dirty="0"/>
              <a:t>If consumers treat rate limiting as just a standard error and immediately retry an operation, the benefit can be lost</a:t>
            </a:r>
          </a:p>
          <a:p>
            <a:pPr marL="0" indent="0">
              <a:buNone/>
            </a:pPr>
            <a:r>
              <a:rPr lang="en-GB" sz="2400" dirty="0"/>
              <a:t>Even if consumers ignore the </a:t>
            </a:r>
            <a:r>
              <a:rPr lang="en-GB" sz="2400" b="1" dirty="0">
                <a:latin typeface="Courier New" panose="02070309020205020404" pitchFamily="49" charset="0"/>
                <a:cs typeface="Courier New" panose="02070309020205020404" pitchFamily="49" charset="0"/>
              </a:rPr>
              <a:t>429</a:t>
            </a:r>
            <a:r>
              <a:rPr lang="en-GB" sz="2400" dirty="0"/>
              <a:t> response it can still protect servers, as the response is much more efficient to produce.</a:t>
            </a:r>
          </a:p>
          <a:p>
            <a:pPr marL="0" indent="0">
              <a:buNone/>
            </a:pPr>
            <a:endParaRPr lang="en-GB" sz="2400" dirty="0"/>
          </a:p>
        </p:txBody>
      </p:sp>
    </p:spTree>
    <p:extLst>
      <p:ext uri="{BB962C8B-B14F-4D97-AF65-F5344CB8AC3E}">
        <p14:creationId xmlns:p14="http://schemas.microsoft.com/office/powerpoint/2010/main" val="406110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Mini PUT/POST …../status example</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p:txBody>
          <a:bodyPr>
            <a:normAutofit/>
          </a:bodyPr>
          <a:lstStyle/>
          <a:p>
            <a:r>
              <a:rPr lang="en-GB" dirty="0"/>
              <a:t>1</a:t>
            </a:r>
          </a:p>
          <a:p>
            <a:r>
              <a:rPr lang="en-GB" dirty="0"/>
              <a:t>2</a:t>
            </a:r>
          </a:p>
          <a:p>
            <a:r>
              <a:rPr lang="en-GB" dirty="0"/>
              <a:t>3</a:t>
            </a:r>
          </a:p>
          <a:p>
            <a:endParaRPr lang="en-GB" dirty="0"/>
          </a:p>
          <a:p>
            <a:endParaRPr lang="en-GB" dirty="0"/>
          </a:p>
        </p:txBody>
      </p:sp>
    </p:spTree>
    <p:extLst>
      <p:ext uri="{BB962C8B-B14F-4D97-AF65-F5344CB8AC3E}">
        <p14:creationId xmlns:p14="http://schemas.microsoft.com/office/powerpoint/2010/main" val="3302145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normAutofit/>
          </a:bodyPr>
          <a:lstStyle/>
          <a:p>
            <a:r>
              <a:rPr lang="en-GB" dirty="0"/>
              <a:t>Using links to construct a user interface</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p:txBody>
          <a:bodyPr>
            <a:normAutofit lnSpcReduction="10000"/>
          </a:bodyPr>
          <a:lstStyle/>
          <a:p>
            <a:pPr marL="0" indent="0">
              <a:spcBef>
                <a:spcPts val="400"/>
              </a:spcBef>
              <a:buNone/>
            </a:pPr>
            <a:r>
              <a:rPr lang="en-GB" dirty="0"/>
              <a:t>With a Hypermedia API when you deliver a resource, you include various links within the response to provide information to the consumer of what operations are available</a:t>
            </a:r>
          </a:p>
          <a:p>
            <a:pPr marL="0" indent="0">
              <a:spcBef>
                <a:spcPts val="400"/>
              </a:spcBef>
              <a:buNone/>
            </a:pPr>
            <a:endParaRPr lang="en-GB" dirty="0"/>
          </a:p>
          <a:p>
            <a:pPr marL="0" indent="0">
              <a:spcBef>
                <a:spcPts val="400"/>
              </a:spcBef>
              <a:buNone/>
            </a:pPr>
            <a:r>
              <a:rPr lang="en-GB" dirty="0"/>
              <a:t>The presence and absence of links in the response can provide the consumer with a means of constructing a valid user interface for a resource, and can work well with user permissions</a:t>
            </a:r>
          </a:p>
          <a:p>
            <a:pPr marL="0" indent="0">
              <a:spcBef>
                <a:spcPts val="400"/>
              </a:spcBef>
              <a:buNone/>
            </a:pPr>
            <a:endParaRPr lang="en-GB" dirty="0"/>
          </a:p>
          <a:p>
            <a:pPr marL="0" indent="0">
              <a:spcBef>
                <a:spcPts val="400"/>
              </a:spcBef>
              <a:buNone/>
            </a:pPr>
            <a:r>
              <a:rPr lang="en-GB" dirty="0"/>
              <a:t>You can supply edit, update, delete, download </a:t>
            </a:r>
            <a:r>
              <a:rPr lang="en-GB" b="1" dirty="0" err="1"/>
              <a:t>rel</a:t>
            </a:r>
            <a:r>
              <a:rPr lang="en-GB" dirty="0"/>
              <a:t> links</a:t>
            </a:r>
          </a:p>
          <a:p>
            <a:pPr marL="0" indent="0">
              <a:spcBef>
                <a:spcPts val="400"/>
              </a:spcBef>
              <a:buNone/>
            </a:pPr>
            <a:endParaRPr lang="en-GB" dirty="0"/>
          </a:p>
          <a:p>
            <a:pPr marL="0" indent="0">
              <a:spcBef>
                <a:spcPts val="400"/>
              </a:spcBef>
              <a:buNone/>
            </a:pPr>
            <a:r>
              <a:rPr lang="en-GB" dirty="0"/>
              <a:t>Based on presence, or absence of links the UI can include the appropriate buttons and links</a:t>
            </a:r>
          </a:p>
          <a:p>
            <a:pPr marL="0" indent="0">
              <a:spcBef>
                <a:spcPts val="400"/>
              </a:spcBef>
              <a:buNone/>
            </a:pPr>
            <a:endParaRPr lang="en-GB" dirty="0"/>
          </a:p>
          <a:p>
            <a:pPr marL="0" indent="0">
              <a:spcBef>
                <a:spcPts val="400"/>
              </a:spcBef>
              <a:buNone/>
            </a:pPr>
            <a:r>
              <a:rPr lang="en-GB" dirty="0"/>
              <a:t>Links reflect the permission you might have on a document; i.e. the difference between a viewer and an editor of content</a:t>
            </a:r>
          </a:p>
        </p:txBody>
      </p:sp>
    </p:spTree>
    <p:extLst>
      <p:ext uri="{BB962C8B-B14F-4D97-AF65-F5344CB8AC3E}">
        <p14:creationId xmlns:p14="http://schemas.microsoft.com/office/powerpoint/2010/main" val="366266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normAutofit/>
          </a:bodyPr>
          <a:lstStyle/>
          <a:p>
            <a:r>
              <a:rPr lang="en-GB" dirty="0"/>
              <a:t>Consumer example – Hypermedia UI</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p:txBody>
          <a:bodyPr>
            <a:normAutofit/>
          </a:bodyPr>
          <a:lstStyle/>
          <a:p>
            <a:pPr marL="0" indent="0">
              <a:buNone/>
            </a:pPr>
            <a:r>
              <a:rPr lang="en-GB" dirty="0"/>
              <a:t>We use this model in Huddle, but there are limitations if those links are affected by not just permissions, but the state of a resource</a:t>
            </a:r>
          </a:p>
          <a:p>
            <a:pPr marL="0" indent="0">
              <a:buNone/>
            </a:pPr>
            <a:endParaRPr lang="en-GB" dirty="0"/>
          </a:p>
          <a:p>
            <a:pPr marL="0" indent="0">
              <a:buNone/>
            </a:pPr>
            <a:r>
              <a:rPr lang="en-GB" dirty="0"/>
              <a:t>When a document is locked for editing we do not provide an edit link, so there is no Edit button (acting as if a user had a read only permission)</a:t>
            </a:r>
          </a:p>
          <a:p>
            <a:pPr marL="0" indent="0">
              <a:buNone/>
            </a:pPr>
            <a:endParaRPr lang="en-GB" dirty="0"/>
          </a:p>
          <a:p>
            <a:pPr marL="0" indent="0">
              <a:buNone/>
            </a:pPr>
            <a:r>
              <a:rPr lang="en-GB" dirty="0"/>
              <a:t>When we added web push notifications (via </a:t>
            </a:r>
            <a:r>
              <a:rPr lang="en-GB" dirty="0" err="1"/>
              <a:t>WebSockets</a:t>
            </a:r>
            <a:r>
              <a:rPr lang="en-GB" dirty="0"/>
              <a:t>) our Single Page Application receives a notification saying the document is not unlocked …</a:t>
            </a:r>
          </a:p>
          <a:p>
            <a:pPr marL="0" indent="0">
              <a:buNone/>
            </a:pPr>
            <a:r>
              <a:rPr lang="en-GB" dirty="0"/>
              <a:t>… but there is no Edit button to enable, as it was never created in the HTML DOM, as it did not receive a link to support editing the document, as when it first loaded the document resource it was locked</a:t>
            </a:r>
          </a:p>
        </p:txBody>
      </p:sp>
    </p:spTree>
    <p:extLst>
      <p:ext uri="{BB962C8B-B14F-4D97-AF65-F5344CB8AC3E}">
        <p14:creationId xmlns:p14="http://schemas.microsoft.com/office/powerpoint/2010/main" val="320965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31A27B6-36AA-4F0B-83B0-CB4E3E3153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3813" y="1410908"/>
            <a:ext cx="3813484" cy="3767333"/>
          </a:xfrm>
          <a:prstGeom prst="rect">
            <a:avLst/>
          </a:prstGeom>
          <a:ln w="38100">
            <a:solidFill>
              <a:schemeClr val="accent1"/>
            </a:solidFill>
          </a:ln>
        </p:spPr>
      </p:pic>
      <p:sp>
        <p:nvSpPr>
          <p:cNvPr id="2" name="Title 1">
            <a:extLst>
              <a:ext uri="{FF2B5EF4-FFF2-40B4-BE49-F238E27FC236}">
                <a16:creationId xmlns:a16="http://schemas.microsoft.com/office/drawing/2014/main" id="{8C6A99E6-D753-4C43-8D1E-2E75009F1C8C}"/>
              </a:ext>
            </a:extLst>
          </p:cNvPr>
          <p:cNvSpPr>
            <a:spLocks noGrp="1"/>
          </p:cNvSpPr>
          <p:nvPr>
            <p:ph type="title"/>
          </p:nvPr>
        </p:nvSpPr>
        <p:spPr/>
        <p:txBody>
          <a:bodyPr/>
          <a:lstStyle/>
          <a:p>
            <a:r>
              <a:rPr lang="en-GB" dirty="0"/>
              <a:t>Is that really REST?	</a:t>
            </a:r>
          </a:p>
        </p:txBody>
      </p:sp>
      <p:pic>
        <p:nvPicPr>
          <p:cNvPr id="5" name="Content Placeholder 4">
            <a:extLst>
              <a:ext uri="{FF2B5EF4-FFF2-40B4-BE49-F238E27FC236}">
                <a16:creationId xmlns:a16="http://schemas.microsoft.com/office/drawing/2014/main" id="{B7C3A816-BCA3-4CBB-974A-90DDD23366A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963813" y="1410908"/>
            <a:ext cx="3813484" cy="3767333"/>
          </a:xfrm>
          <a:prstGeom prst="rect">
            <a:avLst/>
          </a:prstGeom>
          <a:ln w="38100">
            <a:solidFill>
              <a:schemeClr val="accent1"/>
            </a:solidFill>
          </a:ln>
        </p:spPr>
      </p:pic>
      <p:sp>
        <p:nvSpPr>
          <p:cNvPr id="8" name="Content Placeholder 2">
            <a:extLst>
              <a:ext uri="{FF2B5EF4-FFF2-40B4-BE49-F238E27FC236}">
                <a16:creationId xmlns:a16="http://schemas.microsoft.com/office/drawing/2014/main" id="{EA0686EA-7889-420E-AA47-0C800DA7BFA1}"/>
              </a:ext>
            </a:extLst>
          </p:cNvPr>
          <p:cNvSpPr txBox="1">
            <a:spLocks/>
          </p:cNvSpPr>
          <p:nvPr/>
        </p:nvSpPr>
        <p:spPr>
          <a:xfrm>
            <a:off x="515639" y="1617044"/>
            <a:ext cx="7100008" cy="430180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What is REST?</a:t>
            </a:r>
          </a:p>
          <a:p>
            <a:pPr lvl="1"/>
            <a:r>
              <a:rPr lang="en-GB" dirty="0"/>
              <a:t>Roy Fielding original proposal from 2000</a:t>
            </a:r>
          </a:p>
          <a:p>
            <a:pPr lvl="1"/>
            <a:r>
              <a:rPr lang="en-GB" dirty="0"/>
              <a:t> </a:t>
            </a:r>
            <a:r>
              <a:rPr lang="en-GB" strike="sngStrike" dirty="0"/>
              <a:t>HATEOAS</a:t>
            </a:r>
            <a:r>
              <a:rPr lang="en-GB" dirty="0"/>
              <a:t> – Hypermedia API</a:t>
            </a:r>
          </a:p>
          <a:p>
            <a:pPr lvl="1"/>
            <a:r>
              <a:rPr lang="en-GB" dirty="0"/>
              <a:t>Richardson Maturity Model</a:t>
            </a:r>
          </a:p>
          <a:p>
            <a:pPr marL="0" indent="0">
              <a:buNone/>
            </a:pPr>
            <a:r>
              <a:rPr lang="en-GB" dirty="0"/>
              <a:t>Roy Fielding</a:t>
            </a:r>
          </a:p>
          <a:p>
            <a:pPr marL="457200" lvl="1" indent="0">
              <a:buNone/>
            </a:pPr>
            <a:r>
              <a:rPr lang="en-GB" i="1" dirty="0"/>
              <a:t>‘Hypermedia as the engine of application state” is a REST constraint. Not an option. Not an ideal. Hypermedia is a constraint. As in, you either do it or you aren’t doing REST.’</a:t>
            </a:r>
            <a:endParaRPr lang="en-GB" dirty="0"/>
          </a:p>
          <a:p>
            <a:pPr marL="0" indent="0">
              <a:buNone/>
            </a:pPr>
            <a:r>
              <a:rPr lang="en-GB" dirty="0"/>
              <a:t>Mike Amundsen tweet highlights that REST ≠ CRUD</a:t>
            </a:r>
            <a:endParaRPr lang="en-GB" i="1" dirty="0"/>
          </a:p>
          <a:p>
            <a:pPr marL="457200" lvl="1" indent="0">
              <a:buNone/>
            </a:pPr>
            <a:r>
              <a:rPr lang="en-GB" i="1" dirty="0"/>
              <a:t>‘Remember, when designing your </a:t>
            </a:r>
            <a:r>
              <a:rPr lang="en-GB" i="1" dirty="0" err="1"/>
              <a:t>WebAPI</a:t>
            </a:r>
            <a:r>
              <a:rPr lang="en-GB" i="1" dirty="0"/>
              <a:t>, your data model is not your object </a:t>
            </a:r>
            <a:r>
              <a:rPr lang="en-GB" sz="1900" i="1" dirty="0"/>
              <a:t>model</a:t>
            </a:r>
            <a:r>
              <a:rPr lang="en-GB" i="1" dirty="0"/>
              <a:t> is not your resource model is not your message model.’</a:t>
            </a:r>
          </a:p>
          <a:p>
            <a:pPr lvl="1"/>
            <a:endParaRPr lang="en-GB" dirty="0"/>
          </a:p>
        </p:txBody>
      </p:sp>
      <p:sp>
        <p:nvSpPr>
          <p:cNvPr id="9" name="TextBox 8">
            <a:extLst>
              <a:ext uri="{FF2B5EF4-FFF2-40B4-BE49-F238E27FC236}">
                <a16:creationId xmlns:a16="http://schemas.microsoft.com/office/drawing/2014/main" id="{6FA094FC-7186-4FF5-A17A-5B2168395FE6}"/>
              </a:ext>
            </a:extLst>
          </p:cNvPr>
          <p:cNvSpPr txBox="1"/>
          <p:nvPr/>
        </p:nvSpPr>
        <p:spPr>
          <a:xfrm>
            <a:off x="6518366" y="5629680"/>
            <a:ext cx="5391375" cy="415498"/>
          </a:xfrm>
          <a:prstGeom prst="rect">
            <a:avLst/>
          </a:prstGeom>
          <a:noFill/>
        </p:spPr>
        <p:txBody>
          <a:bodyPr wrap="square" rtlCol="0">
            <a:spAutoFit/>
          </a:bodyPr>
          <a:lstStyle/>
          <a:p>
            <a:pPr algn="r"/>
            <a:r>
              <a:rPr lang="en-GB" sz="1050" dirty="0">
                <a:solidFill>
                  <a:schemeClr val="accent1"/>
                </a:solidFill>
              </a:rPr>
              <a:t>https://sebastianbooksblog.wordpress.com/2015/07/05/3390</a:t>
            </a:r>
          </a:p>
          <a:p>
            <a:pPr algn="r"/>
            <a:r>
              <a:rPr lang="en-GB" sz="1050" dirty="0">
                <a:solidFill>
                  <a:schemeClr val="accent1"/>
                </a:solidFill>
              </a:rPr>
              <a:t>Roy Fielding, Hoang Xuan Pham and Daniel A. Anderson / University Communications</a:t>
            </a:r>
            <a:endParaRPr lang="en-GB" dirty="0">
              <a:solidFill>
                <a:schemeClr val="accent1"/>
              </a:solidFill>
            </a:endParaRPr>
          </a:p>
        </p:txBody>
      </p:sp>
    </p:spTree>
    <p:extLst>
      <p:ext uri="{BB962C8B-B14F-4D97-AF65-F5344CB8AC3E}">
        <p14:creationId xmlns:p14="http://schemas.microsoft.com/office/powerpoint/2010/main" val="116434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500"/>
                                        <p:tgtEl>
                                          <p:spTgt spid="8">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500"/>
                                        <p:tgtEl>
                                          <p:spTgt spid="8">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fade">
                                      <p:cBhvr>
                                        <p:cTn id="24" dur="500"/>
                                        <p:tgtEl>
                                          <p:spTgt spid="8">
                                            <p:txEl>
                                              <p:pRg st="4" end="4"/>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fade">
                                      <p:cBhvr>
                                        <p:cTn id="28" dur="500"/>
                                        <p:tgtEl>
                                          <p:spTgt spid="8">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20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2000"/>
                                        <p:tgtEl>
                                          <p:spTgt spid="5"/>
                                        </p:tgtEl>
                                      </p:cBhvr>
                                    </p:animEffect>
                                    <p:set>
                                      <p:cBhvr>
                                        <p:cTn id="38" dur="1" fill="hold">
                                          <p:stCondLst>
                                            <p:cond delay="1999"/>
                                          </p:stCondLst>
                                        </p:cTn>
                                        <p:tgtEl>
                                          <p:spTgt spid="5"/>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2000"/>
                                        <p:tgtEl>
                                          <p:spTgt spid="7"/>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8">
                                            <p:txEl>
                                              <p:pRg st="6" end="6"/>
                                            </p:txEl>
                                          </p:spTgt>
                                        </p:tgtEl>
                                        <p:attrNameLst>
                                          <p:attrName>style.visibility</p:attrName>
                                        </p:attrNameLst>
                                      </p:cBhvr>
                                      <p:to>
                                        <p:strVal val="visible"/>
                                      </p:to>
                                    </p:set>
                                    <p:animEffect transition="in" filter="fade">
                                      <p:cBhvr>
                                        <p:cTn id="50" dur="500"/>
                                        <p:tgtEl>
                                          <p:spTgt spid="8">
                                            <p:txEl>
                                              <p:pRg st="6" end="6"/>
                                            </p:txEl>
                                          </p:spTgt>
                                        </p:tgtEl>
                                      </p:cBhvr>
                                    </p:animEffect>
                                  </p:childTnLst>
                                </p:cTn>
                              </p:par>
                            </p:childTnLst>
                          </p:cTn>
                        </p:par>
                        <p:par>
                          <p:cTn id="51" fill="hold">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8">
                                            <p:txEl>
                                              <p:pRg st="7" end="7"/>
                                            </p:txEl>
                                          </p:spTgt>
                                        </p:tgtEl>
                                        <p:attrNameLst>
                                          <p:attrName>style.visibility</p:attrName>
                                        </p:attrNameLst>
                                      </p:cBhvr>
                                      <p:to>
                                        <p:strVal val="visible"/>
                                      </p:to>
                                    </p:set>
                                    <p:animEffect transition="in" filter="fade">
                                      <p:cBhvr>
                                        <p:cTn id="54"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normAutofit/>
          </a:bodyPr>
          <a:lstStyle/>
          <a:p>
            <a:r>
              <a:rPr lang="en-GB" dirty="0"/>
              <a:t>Consumer example – over consuming</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p:txBody>
          <a:bodyPr>
            <a:normAutofit lnSpcReduction="10000"/>
          </a:bodyPr>
          <a:lstStyle/>
          <a:p>
            <a:pPr marL="0" indent="0">
              <a:buNone/>
            </a:pPr>
            <a:r>
              <a:rPr lang="en-GB" dirty="0"/>
              <a:t>Just because a response includes data does not mean it all has to be </a:t>
            </a:r>
            <a:r>
              <a:rPr lang="en-GB" dirty="0" err="1"/>
              <a:t>deserialized</a:t>
            </a:r>
            <a:r>
              <a:rPr lang="en-GB" dirty="0"/>
              <a:t> into a local version of a resource</a:t>
            </a:r>
          </a:p>
          <a:p>
            <a:pPr marL="0" indent="0">
              <a:buNone/>
            </a:pPr>
            <a:r>
              <a:rPr lang="en-GB" dirty="0"/>
              <a:t>Responses are messages, there is no requirement to process all the data returned, especially on GET calls</a:t>
            </a:r>
          </a:p>
          <a:p>
            <a:pPr marL="0" indent="0">
              <a:buNone/>
            </a:pPr>
            <a:endParaRPr lang="en-GB" dirty="0"/>
          </a:p>
          <a:p>
            <a:pPr marL="0" indent="0">
              <a:buNone/>
            </a:pPr>
            <a:r>
              <a:rPr lang="en-GB" b="1" dirty="0"/>
              <a:t>Real world example</a:t>
            </a:r>
            <a:r>
              <a:rPr lang="en-GB" dirty="0"/>
              <a:t> – Huddle Desktop </a:t>
            </a:r>
          </a:p>
          <a:p>
            <a:pPr marL="0" indent="0">
              <a:buNone/>
            </a:pPr>
            <a:r>
              <a:rPr lang="en-GB" dirty="0"/>
              <a:t>When a QA tested putting an invalid URI into the personal website of their user profile they not only proved it is not validated on our server, but Huddle Desktop also had problems; despite being a string in the JSON response, Huddle Desktop </a:t>
            </a:r>
            <a:r>
              <a:rPr lang="en-GB" dirty="0" err="1"/>
              <a:t>deserialized</a:t>
            </a:r>
            <a:r>
              <a:rPr lang="en-GB" dirty="0"/>
              <a:t> the personal website to a </a:t>
            </a:r>
            <a:r>
              <a:rPr lang="en-GB" b="1" dirty="0" err="1">
                <a:latin typeface="Courier New" panose="02070309020205020404" pitchFamily="49" charset="0"/>
                <a:cs typeface="Courier New" panose="02070309020205020404" pitchFamily="49" charset="0"/>
              </a:rPr>
              <a:t>System.URI</a:t>
            </a:r>
            <a:r>
              <a:rPr lang="en-GB" dirty="0"/>
              <a:t> which failed</a:t>
            </a:r>
          </a:p>
          <a:p>
            <a:pPr marL="0" indent="0">
              <a:buNone/>
            </a:pPr>
            <a:r>
              <a:rPr lang="en-GB" dirty="0"/>
              <a:t>At no point was the personal web site used by Huddle Desktop, the inclusion in the deserialization was for ‘completeness’ and possible ‘future use’</a:t>
            </a:r>
          </a:p>
        </p:txBody>
      </p:sp>
    </p:spTree>
    <p:extLst>
      <p:ext uri="{BB962C8B-B14F-4D97-AF65-F5344CB8AC3E}">
        <p14:creationId xmlns:p14="http://schemas.microsoft.com/office/powerpoint/2010/main" val="124811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Consumer example – enumerated values</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a:xfrm>
            <a:off x="515639" y="1575685"/>
            <a:ext cx="10838161" cy="4330102"/>
          </a:xfrm>
        </p:spPr>
        <p:txBody>
          <a:bodyPr>
            <a:normAutofit lnSpcReduction="10000"/>
          </a:bodyPr>
          <a:lstStyle/>
          <a:p>
            <a:pPr marL="0" indent="0">
              <a:buNone/>
            </a:pPr>
            <a:r>
              <a:rPr lang="en-GB" b="1" dirty="0"/>
              <a:t>Real world example</a:t>
            </a:r>
            <a:r>
              <a:rPr lang="en-GB" dirty="0"/>
              <a:t> –  Android </a:t>
            </a:r>
            <a:r>
              <a:rPr lang="en-GB" dirty="0" err="1"/>
              <a:t>ToDo</a:t>
            </a:r>
            <a:r>
              <a:rPr lang="en-GB" dirty="0"/>
              <a:t> list processing, when a new type was added, </a:t>
            </a:r>
            <a:r>
              <a:rPr lang="en-GB" dirty="0" err="1"/>
              <a:t>FileRequest</a:t>
            </a:r>
            <a:r>
              <a:rPr lang="en-GB" dirty="0"/>
              <a:t>, the code threw an exception and the list failed to load </a:t>
            </a:r>
          </a:p>
          <a:p>
            <a:pPr marL="0" indent="0">
              <a:buNone/>
            </a:pPr>
            <a:endParaRPr lang="en-GB" dirty="0"/>
          </a:p>
          <a:p>
            <a:pPr marL="0" indent="0">
              <a:buNone/>
            </a:pPr>
            <a:endParaRPr lang="en-GB" dirty="0"/>
          </a:p>
          <a:p>
            <a:pPr marL="0" indent="0">
              <a:buNone/>
            </a:pPr>
            <a:endParaRPr lang="en-GB" dirty="0"/>
          </a:p>
          <a:p>
            <a:pPr lvl="1"/>
            <a:endParaRPr lang="en-GB" dirty="0"/>
          </a:p>
          <a:p>
            <a:pPr lvl="1"/>
            <a:endParaRPr lang="en-GB" dirty="0"/>
          </a:p>
          <a:p>
            <a:pPr lvl="1"/>
            <a:endParaRPr lang="en-GB" dirty="0"/>
          </a:p>
          <a:p>
            <a:endParaRPr lang="en-GB" dirty="0"/>
          </a:p>
          <a:p>
            <a:pPr marL="0" indent="0">
              <a:buNone/>
            </a:pPr>
            <a:r>
              <a:rPr lang="en-GB" dirty="0"/>
              <a:t>Mitigation</a:t>
            </a:r>
          </a:p>
          <a:p>
            <a:pPr lvl="1"/>
            <a:r>
              <a:rPr lang="en-GB" dirty="0"/>
              <a:t>List could only show tasks that it knows how to display</a:t>
            </a:r>
          </a:p>
          <a:p>
            <a:pPr lvl="1"/>
            <a:r>
              <a:rPr lang="en-GB" dirty="0"/>
              <a:t>The app could provide information to user that there are items it cannot display</a:t>
            </a:r>
          </a:p>
        </p:txBody>
      </p:sp>
      <p:sp>
        <p:nvSpPr>
          <p:cNvPr id="8" name="TextBox 7">
            <a:extLst>
              <a:ext uri="{FF2B5EF4-FFF2-40B4-BE49-F238E27FC236}">
                <a16:creationId xmlns:a16="http://schemas.microsoft.com/office/drawing/2014/main" id="{656BB0C6-7F8C-4BBD-8439-7CDC62BEB4DD}"/>
              </a:ext>
            </a:extLst>
          </p:cNvPr>
          <p:cNvSpPr txBox="1"/>
          <p:nvPr/>
        </p:nvSpPr>
        <p:spPr>
          <a:xfrm>
            <a:off x="1145177" y="2395261"/>
            <a:ext cx="9901646" cy="2246769"/>
          </a:xfrm>
          <a:prstGeom prst="rect">
            <a:avLst/>
          </a:prstGeom>
          <a:solidFill>
            <a:schemeClr val="accent1">
              <a:alpha val="85000"/>
            </a:schemeClr>
          </a:solidFill>
        </p:spPr>
        <p:txBody>
          <a:bodyPr wrap="square" rtlCol="0">
            <a:spAutoFit/>
          </a:bodyPr>
          <a:lstStyle/>
          <a:p>
            <a:r>
              <a:rPr lang="en-GB" sz="1400" b="1" dirty="0">
                <a:solidFill>
                  <a:schemeClr val="bg1"/>
                </a:solidFill>
                <a:latin typeface="Courier New" panose="02070309020205020404" pitchFamily="49" charset="0"/>
                <a:cs typeface="Courier New" panose="02070309020205020404" pitchFamily="49" charset="0"/>
              </a:rPr>
              <a:t>switch (type) {</a:t>
            </a:r>
          </a:p>
          <a:p>
            <a:r>
              <a:rPr lang="en-GB" sz="1400" b="1" dirty="0">
                <a:solidFill>
                  <a:schemeClr val="bg1"/>
                </a:solidFill>
                <a:latin typeface="Courier New" panose="02070309020205020404" pitchFamily="49" charset="0"/>
                <a:cs typeface="Courier New" panose="02070309020205020404" pitchFamily="49" charset="0"/>
              </a:rPr>
              <a:t>  case "task":</a:t>
            </a:r>
          </a:p>
          <a:p>
            <a:r>
              <a:rPr lang="en-GB" sz="1400" b="1" dirty="0">
                <a:solidFill>
                  <a:schemeClr val="bg1"/>
                </a:solidFill>
                <a:latin typeface="Courier New" panose="02070309020205020404" pitchFamily="49" charset="0"/>
                <a:cs typeface="Courier New" panose="02070309020205020404" pitchFamily="49" charset="0"/>
              </a:rPr>
              <a:t>    </a:t>
            </a:r>
            <a:r>
              <a:rPr lang="en-GB" sz="1400" b="1" dirty="0" err="1">
                <a:solidFill>
                  <a:schemeClr val="bg1"/>
                </a:solidFill>
                <a:latin typeface="Courier New" panose="02070309020205020404" pitchFamily="49" charset="0"/>
                <a:cs typeface="Courier New" panose="02070309020205020404" pitchFamily="49" charset="0"/>
              </a:rPr>
              <a:t>taskType</a:t>
            </a:r>
            <a:r>
              <a:rPr lang="en-GB" sz="1400" b="1" dirty="0">
                <a:solidFill>
                  <a:schemeClr val="bg1"/>
                </a:solidFill>
                <a:latin typeface="Courier New" panose="02070309020205020404" pitchFamily="49" charset="0"/>
                <a:cs typeface="Courier New" panose="02070309020205020404" pitchFamily="49" charset="0"/>
              </a:rPr>
              <a:t> = </a:t>
            </a:r>
            <a:r>
              <a:rPr lang="en-GB" sz="1400" b="1" dirty="0" err="1">
                <a:solidFill>
                  <a:schemeClr val="bg1"/>
                </a:solidFill>
                <a:latin typeface="Courier New" panose="02070309020205020404" pitchFamily="49" charset="0"/>
                <a:cs typeface="Courier New" panose="02070309020205020404" pitchFamily="49" charset="0"/>
              </a:rPr>
              <a:t>ActionType.TASK</a:t>
            </a:r>
            <a:r>
              <a:rPr lang="en-GB" sz="1400" b="1" dirty="0">
                <a:solidFill>
                  <a:schemeClr val="bg1"/>
                </a:solidFill>
                <a:latin typeface="Courier New" panose="02070309020205020404" pitchFamily="49" charset="0"/>
                <a:cs typeface="Courier New" panose="02070309020205020404" pitchFamily="49" charset="0"/>
              </a:rPr>
              <a:t>;</a:t>
            </a:r>
          </a:p>
          <a:p>
            <a:r>
              <a:rPr lang="en-GB" sz="1400" b="1" dirty="0">
                <a:solidFill>
                  <a:schemeClr val="bg1"/>
                </a:solidFill>
                <a:latin typeface="Courier New" panose="02070309020205020404" pitchFamily="49" charset="0"/>
                <a:cs typeface="Courier New" panose="02070309020205020404" pitchFamily="49" charset="0"/>
              </a:rPr>
              <a:t>    break;</a:t>
            </a:r>
          </a:p>
          <a:p>
            <a:r>
              <a:rPr lang="en-GB" sz="1400" b="1" dirty="0">
                <a:solidFill>
                  <a:schemeClr val="bg1"/>
                </a:solidFill>
                <a:latin typeface="Courier New" panose="02070309020205020404" pitchFamily="49" charset="0"/>
                <a:cs typeface="Courier New" panose="02070309020205020404" pitchFamily="49" charset="0"/>
              </a:rPr>
              <a:t>  case "approval":</a:t>
            </a:r>
          </a:p>
          <a:p>
            <a:r>
              <a:rPr lang="en-GB" sz="1400" b="1" dirty="0">
                <a:solidFill>
                  <a:schemeClr val="bg1"/>
                </a:solidFill>
                <a:latin typeface="Courier New" panose="02070309020205020404" pitchFamily="49" charset="0"/>
                <a:cs typeface="Courier New" panose="02070309020205020404" pitchFamily="49" charset="0"/>
              </a:rPr>
              <a:t>    </a:t>
            </a:r>
            <a:r>
              <a:rPr lang="en-GB" sz="1400" b="1" dirty="0" err="1">
                <a:solidFill>
                  <a:schemeClr val="bg1"/>
                </a:solidFill>
                <a:latin typeface="Courier New" panose="02070309020205020404" pitchFamily="49" charset="0"/>
                <a:cs typeface="Courier New" panose="02070309020205020404" pitchFamily="49" charset="0"/>
              </a:rPr>
              <a:t>taskType</a:t>
            </a:r>
            <a:r>
              <a:rPr lang="en-GB" sz="1400" b="1" dirty="0">
                <a:solidFill>
                  <a:schemeClr val="bg1"/>
                </a:solidFill>
                <a:latin typeface="Courier New" panose="02070309020205020404" pitchFamily="49" charset="0"/>
                <a:cs typeface="Courier New" panose="02070309020205020404" pitchFamily="49" charset="0"/>
              </a:rPr>
              <a:t> = </a:t>
            </a:r>
            <a:r>
              <a:rPr lang="en-GB" sz="1400" b="1" dirty="0" err="1">
                <a:solidFill>
                  <a:schemeClr val="bg1"/>
                </a:solidFill>
                <a:latin typeface="Courier New" panose="02070309020205020404" pitchFamily="49" charset="0"/>
                <a:cs typeface="Courier New" panose="02070309020205020404" pitchFamily="49" charset="0"/>
              </a:rPr>
              <a:t>ActionType.APPROVAL</a:t>
            </a:r>
            <a:r>
              <a:rPr lang="en-GB" sz="1400" b="1" dirty="0">
                <a:solidFill>
                  <a:schemeClr val="bg1"/>
                </a:solidFill>
                <a:latin typeface="Courier New" panose="02070309020205020404" pitchFamily="49" charset="0"/>
                <a:cs typeface="Courier New" panose="02070309020205020404" pitchFamily="49" charset="0"/>
              </a:rPr>
              <a:t>;</a:t>
            </a:r>
          </a:p>
          <a:p>
            <a:r>
              <a:rPr lang="en-GB" sz="1400" b="1" dirty="0">
                <a:solidFill>
                  <a:schemeClr val="bg1"/>
                </a:solidFill>
                <a:latin typeface="Courier New" panose="02070309020205020404" pitchFamily="49" charset="0"/>
                <a:cs typeface="Courier New" panose="02070309020205020404" pitchFamily="49" charset="0"/>
              </a:rPr>
              <a:t>    break;</a:t>
            </a:r>
          </a:p>
          <a:p>
            <a:r>
              <a:rPr lang="en-GB" sz="1400" b="1" dirty="0">
                <a:solidFill>
                  <a:schemeClr val="bg1"/>
                </a:solidFill>
                <a:latin typeface="Courier New" panose="02070309020205020404" pitchFamily="49" charset="0"/>
                <a:cs typeface="Courier New" panose="02070309020205020404" pitchFamily="49" charset="0"/>
              </a:rPr>
              <a:t>  default:</a:t>
            </a:r>
          </a:p>
          <a:p>
            <a:r>
              <a:rPr lang="en-GB" sz="1400" b="1" dirty="0">
                <a:solidFill>
                  <a:schemeClr val="bg1"/>
                </a:solidFill>
                <a:latin typeface="Courier New" panose="02070309020205020404" pitchFamily="49" charset="0"/>
                <a:cs typeface="Courier New" panose="02070309020205020404" pitchFamily="49" charset="0"/>
              </a:rPr>
              <a:t>    throw new </a:t>
            </a:r>
            <a:r>
              <a:rPr lang="en-GB" sz="1400" b="1" dirty="0" err="1">
                <a:solidFill>
                  <a:schemeClr val="bg1"/>
                </a:solidFill>
                <a:latin typeface="Courier New" panose="02070309020205020404" pitchFamily="49" charset="0"/>
                <a:cs typeface="Courier New" panose="02070309020205020404" pitchFamily="49" charset="0"/>
              </a:rPr>
              <a:t>JSONException</a:t>
            </a:r>
            <a:r>
              <a:rPr lang="en-GB" sz="1400" b="1" dirty="0">
                <a:solidFill>
                  <a:schemeClr val="bg1"/>
                </a:solidFill>
                <a:latin typeface="Courier New" panose="02070309020205020404" pitchFamily="49" charset="0"/>
                <a:cs typeface="Courier New" panose="02070309020205020404" pitchFamily="49" charset="0"/>
              </a:rPr>
              <a:t>(“Unknown item type in </a:t>
            </a:r>
            <a:r>
              <a:rPr lang="en-GB" sz="1400" b="1" dirty="0" err="1">
                <a:solidFill>
                  <a:schemeClr val="bg1"/>
                </a:solidFill>
                <a:latin typeface="Courier New" panose="02070309020205020404" pitchFamily="49" charset="0"/>
                <a:cs typeface="Courier New" panose="02070309020205020404" pitchFamily="49" charset="0"/>
              </a:rPr>
              <a:t>todo</a:t>
            </a:r>
            <a:r>
              <a:rPr lang="en-GB" sz="1400" b="1" dirty="0">
                <a:solidFill>
                  <a:schemeClr val="bg1"/>
                </a:solidFill>
                <a:latin typeface="Courier New" panose="02070309020205020404" pitchFamily="49" charset="0"/>
                <a:cs typeface="Courier New" panose="02070309020205020404" pitchFamily="49" charset="0"/>
              </a:rPr>
              <a:t> list.");</a:t>
            </a:r>
          </a:p>
          <a:p>
            <a:r>
              <a:rPr lang="en-GB" sz="14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9004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fade">
                                      <p:cBhvr>
                                        <p:cTn id="2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Producer example – Last-Modified header</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p:txBody>
          <a:bodyPr>
            <a:normAutofit lnSpcReduction="10000"/>
          </a:bodyPr>
          <a:lstStyle/>
          <a:p>
            <a:pPr marL="0" indent="0">
              <a:spcBef>
                <a:spcPts val="600"/>
              </a:spcBef>
              <a:buNone/>
            </a:pPr>
            <a:r>
              <a:rPr lang="en-GB" b="1" dirty="0"/>
              <a:t>Real world example</a:t>
            </a:r>
            <a:r>
              <a:rPr lang="en-GB" dirty="0"/>
              <a:t> – BFF to ‘replicate’ existing API </a:t>
            </a:r>
          </a:p>
          <a:p>
            <a:pPr lvl="1">
              <a:spcBef>
                <a:spcPts val="600"/>
              </a:spcBef>
            </a:pPr>
            <a:r>
              <a:rPr lang="en-GB" dirty="0"/>
              <a:t>Original API included a </a:t>
            </a:r>
            <a:r>
              <a:rPr lang="en-GB" b="1" dirty="0">
                <a:latin typeface="Courier New" panose="02070309020205020404" pitchFamily="49" charset="0"/>
                <a:cs typeface="Courier New" panose="02070309020205020404" pitchFamily="49" charset="0"/>
              </a:rPr>
              <a:t>Last-Modified</a:t>
            </a:r>
            <a:r>
              <a:rPr lang="en-GB" dirty="0"/>
              <a:t> header</a:t>
            </a:r>
          </a:p>
          <a:p>
            <a:pPr lvl="1">
              <a:spcBef>
                <a:spcPts val="600"/>
              </a:spcBef>
            </a:pPr>
            <a:r>
              <a:rPr lang="en-GB" dirty="0"/>
              <a:t>The BFF did not include this header (an oversight, not be design)</a:t>
            </a:r>
          </a:p>
          <a:p>
            <a:pPr lvl="1">
              <a:spcBef>
                <a:spcPts val="600"/>
              </a:spcBef>
            </a:pPr>
            <a:r>
              <a:rPr lang="en-GB" dirty="0"/>
              <a:t>Clients (iOS in this case) were now making multiple requests rather than a single request when data is unchanged</a:t>
            </a:r>
          </a:p>
          <a:p>
            <a:pPr>
              <a:spcBef>
                <a:spcPts val="600"/>
              </a:spcBef>
            </a:pPr>
            <a:endParaRPr lang="en-GB" dirty="0"/>
          </a:p>
          <a:p>
            <a:pPr marL="0" indent="0">
              <a:spcBef>
                <a:spcPts val="600"/>
              </a:spcBef>
              <a:buNone/>
            </a:pPr>
            <a:r>
              <a:rPr lang="en-GB" dirty="0"/>
              <a:t>Mitigation</a:t>
            </a:r>
          </a:p>
          <a:p>
            <a:pPr lvl="1">
              <a:spcBef>
                <a:spcPts val="600"/>
              </a:spcBef>
            </a:pPr>
            <a:r>
              <a:rPr lang="en-GB" dirty="0"/>
              <a:t>The header was part of the original API contract</a:t>
            </a:r>
          </a:p>
          <a:p>
            <a:pPr lvl="1">
              <a:spcBef>
                <a:spcPts val="600"/>
              </a:spcBef>
            </a:pPr>
            <a:r>
              <a:rPr lang="en-GB" dirty="0"/>
              <a:t>Replicate that behaviour in the new BFF, achieved by passing the header from the new API straight through to the BFF</a:t>
            </a:r>
          </a:p>
          <a:p>
            <a:pPr marL="457200" lvl="1" indent="0">
              <a:spcBef>
                <a:spcPts val="600"/>
              </a:spcBef>
              <a:buNone/>
            </a:pPr>
            <a:endParaRPr lang="en-GB" dirty="0"/>
          </a:p>
          <a:p>
            <a:pPr marL="0" indent="0">
              <a:spcBef>
                <a:spcPts val="600"/>
              </a:spcBef>
              <a:buNone/>
            </a:pPr>
            <a:r>
              <a:rPr lang="en-GB" dirty="0"/>
              <a:t>We could have also modified the client app to use the new API, or handle the new BFF response better … but updating every iOS app might take </a:t>
            </a:r>
            <a:r>
              <a:rPr lang="en-GB" b="1" dirty="0"/>
              <a:t>SIX</a:t>
            </a:r>
            <a:r>
              <a:rPr lang="en-GB" dirty="0"/>
              <a:t> months</a:t>
            </a:r>
          </a:p>
        </p:txBody>
      </p:sp>
    </p:spTree>
    <p:extLst>
      <p:ext uri="{BB962C8B-B14F-4D97-AF65-F5344CB8AC3E}">
        <p14:creationId xmlns:p14="http://schemas.microsoft.com/office/powerpoint/2010/main" val="54762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a:xfrm>
            <a:off x="515639" y="1575684"/>
            <a:ext cx="10838161" cy="4702453"/>
          </a:xfrm>
        </p:spPr>
        <p:txBody>
          <a:bodyPr>
            <a:normAutofit/>
          </a:bodyPr>
          <a:lstStyle/>
          <a:p>
            <a:pPr marL="0" indent="0">
              <a:spcBef>
                <a:spcPts val="500"/>
              </a:spcBef>
              <a:buNone/>
            </a:pPr>
            <a:r>
              <a:rPr lang="en-GB" b="1" dirty="0"/>
              <a:t>Real world example</a:t>
            </a:r>
            <a:r>
              <a:rPr lang="en-GB" dirty="0"/>
              <a:t> – BFF to ‘replicate’ existing API </a:t>
            </a:r>
          </a:p>
          <a:p>
            <a:pPr marL="0" indent="0">
              <a:spcBef>
                <a:spcPts val="500"/>
              </a:spcBef>
              <a:buNone/>
            </a:pPr>
            <a:r>
              <a:rPr lang="en-GB" dirty="0"/>
              <a:t>Android app was grabbing first link to perform a </a:t>
            </a:r>
            <a:r>
              <a:rPr lang="en-GB" b="1" dirty="0">
                <a:latin typeface="Courier New" panose="02070309020205020404" pitchFamily="49" charset="0"/>
                <a:cs typeface="Courier New" panose="02070309020205020404" pitchFamily="49" charset="0"/>
              </a:rPr>
              <a:t>PUT</a:t>
            </a:r>
            <a:r>
              <a:rPr lang="en-GB" dirty="0"/>
              <a:t> on updating last-seen item</a:t>
            </a:r>
          </a:p>
          <a:p>
            <a:pPr marL="0" indent="0">
              <a:spcBef>
                <a:spcPts val="500"/>
              </a:spcBef>
              <a:buNone/>
            </a:pPr>
            <a:endParaRPr lang="en-GB" dirty="0"/>
          </a:p>
          <a:p>
            <a:pPr marL="0" indent="0">
              <a:spcBef>
                <a:spcPts val="500"/>
              </a:spcBef>
              <a:buNone/>
            </a:pPr>
            <a:endParaRPr lang="en-GB" dirty="0"/>
          </a:p>
          <a:p>
            <a:pPr marL="0" indent="0">
              <a:spcBef>
                <a:spcPts val="500"/>
              </a:spcBef>
              <a:buNone/>
            </a:pPr>
            <a:endParaRPr lang="en-GB" dirty="0"/>
          </a:p>
          <a:p>
            <a:pPr lvl="1"/>
            <a:endParaRPr lang="en-GB" dirty="0"/>
          </a:p>
          <a:p>
            <a:pPr lvl="1"/>
            <a:endParaRPr lang="en-GB" dirty="0"/>
          </a:p>
          <a:p>
            <a:pPr lvl="1"/>
            <a:endParaRPr lang="en-GB" dirty="0"/>
          </a:p>
          <a:p>
            <a:pPr>
              <a:spcBef>
                <a:spcPts val="500"/>
              </a:spcBef>
            </a:pPr>
            <a:endParaRPr lang="en-GB" dirty="0"/>
          </a:p>
          <a:p>
            <a:pPr>
              <a:spcBef>
                <a:spcPts val="500"/>
              </a:spcBef>
            </a:pPr>
            <a:endParaRPr lang="en-GB" dirty="0"/>
          </a:p>
          <a:p>
            <a:pPr marL="0" indent="0">
              <a:spcBef>
                <a:spcPts val="0"/>
              </a:spcBef>
              <a:buNone/>
            </a:pPr>
            <a:r>
              <a:rPr lang="en-GB" dirty="0"/>
              <a:t>Mitigation</a:t>
            </a:r>
          </a:p>
          <a:p>
            <a:pPr lvl="1"/>
            <a:r>
              <a:rPr lang="en-GB" dirty="0"/>
              <a:t>Had to order the links in the response in </a:t>
            </a:r>
            <a:r>
              <a:rPr lang="en-GB" b="1" dirty="0"/>
              <a:t>exact</a:t>
            </a:r>
            <a:r>
              <a:rPr lang="en-GB" dirty="0"/>
              <a:t> order of original API event though that is not relevant in a Hypermedia API, clients should use the </a:t>
            </a:r>
            <a:r>
              <a:rPr lang="en-GB" b="1" dirty="0" err="1">
                <a:latin typeface="Courier New" panose="02070309020205020404" pitchFamily="49" charset="0"/>
                <a:cs typeface="Courier New" panose="02070309020205020404" pitchFamily="49" charset="0"/>
              </a:rPr>
              <a:t>rel</a:t>
            </a:r>
            <a:r>
              <a:rPr lang="en-GB" dirty="0"/>
              <a:t> attribute not ordering</a:t>
            </a:r>
          </a:p>
        </p:txBody>
      </p:sp>
      <p:sp>
        <p:nvSpPr>
          <p:cNvPr id="5" name="TextBox 4">
            <a:extLst>
              <a:ext uri="{FF2B5EF4-FFF2-40B4-BE49-F238E27FC236}">
                <a16:creationId xmlns:a16="http://schemas.microsoft.com/office/drawing/2014/main" id="{C1DE3421-24AC-42CA-96FC-41B255052035}"/>
              </a:ext>
            </a:extLst>
          </p:cNvPr>
          <p:cNvSpPr txBox="1"/>
          <p:nvPr/>
        </p:nvSpPr>
        <p:spPr>
          <a:xfrm>
            <a:off x="1145177" y="2395261"/>
            <a:ext cx="9901646" cy="2631490"/>
          </a:xfrm>
          <a:prstGeom prst="rect">
            <a:avLst/>
          </a:prstGeom>
          <a:solidFill>
            <a:schemeClr val="accent1">
              <a:alpha val="85000"/>
            </a:schemeClr>
          </a:solidFill>
        </p:spPr>
        <p:txBody>
          <a:bodyPr wrap="square" rtlCol="0">
            <a:spAutoFit/>
          </a:bodyPr>
          <a:lstStyle/>
          <a:p>
            <a:r>
              <a:rPr lang="en-GB" sz="1100" b="1" dirty="0">
                <a:solidFill>
                  <a:schemeClr val="bg1"/>
                </a:solidFill>
                <a:latin typeface="Courier New" panose="02070309020205020404" pitchFamily="49" charset="0"/>
                <a:cs typeface="Courier New" panose="02070309020205020404" pitchFamily="49" charset="0"/>
              </a:rPr>
              <a:t>{ </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unseenCount</a:t>
            </a:r>
            <a:r>
              <a:rPr lang="en-GB" sz="1100" b="1" dirty="0">
                <a:solidFill>
                  <a:schemeClr val="bg1"/>
                </a:solidFill>
                <a:latin typeface="Courier New" panose="02070309020205020404" pitchFamily="49" charset="0"/>
                <a:cs typeface="Courier New" panose="02070309020205020404" pitchFamily="49" charset="0"/>
              </a:rPr>
              <a:t>": 0,</a:t>
            </a:r>
          </a:p>
          <a:p>
            <a:r>
              <a:rPr lang="en-GB" sz="1100" b="1" dirty="0">
                <a:solidFill>
                  <a:schemeClr val="bg1"/>
                </a:solidFill>
                <a:latin typeface="Courier New" panose="02070309020205020404" pitchFamily="49" charset="0"/>
                <a:cs typeface="Courier New" panose="02070309020205020404" pitchFamily="49" charset="0"/>
              </a:rPr>
              <a:t>    "links": [ { </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rel</a:t>
            </a:r>
            <a:r>
              <a:rPr lang="en-GB" sz="1100" b="1" dirty="0">
                <a:solidFill>
                  <a:schemeClr val="bg1"/>
                </a:solidFill>
                <a:latin typeface="Courier New" panose="02070309020205020404" pitchFamily="49" charset="0"/>
                <a:cs typeface="Courier New" panose="02070309020205020404" pitchFamily="49" charset="0"/>
              </a:rPr>
              <a:t>": "self",</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href</a:t>
            </a:r>
            <a:r>
              <a:rPr lang="en-GB" sz="1100" b="1" dirty="0">
                <a:solidFill>
                  <a:schemeClr val="bg1"/>
                </a:solidFill>
                <a:latin typeface="Courier New" panose="02070309020205020404" pitchFamily="49" charset="0"/>
                <a:cs typeface="Courier New" panose="02070309020205020404" pitchFamily="49" charset="0"/>
              </a:rPr>
              <a:t>": "https://api.huddle.net/notifications/user/20906501/received/last-seen"</a:t>
            </a:r>
          </a:p>
          <a:p>
            <a:r>
              <a:rPr lang="en-GB" sz="1100" b="1" dirty="0">
                <a:solidFill>
                  <a:schemeClr val="bg1"/>
                </a:solidFill>
                <a:latin typeface="Courier New" panose="02070309020205020404" pitchFamily="49" charset="0"/>
                <a:cs typeface="Courier New" panose="02070309020205020404" pitchFamily="49" charset="0"/>
              </a:rPr>
              <a:t>    }, { </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rel</a:t>
            </a:r>
            <a:r>
              <a:rPr lang="en-GB" sz="1100" b="1" dirty="0">
                <a:solidFill>
                  <a:schemeClr val="bg1"/>
                </a:solidFill>
                <a:latin typeface="Courier New" panose="02070309020205020404" pitchFamily="49" charset="0"/>
                <a:cs typeface="Courier New" panose="02070309020205020404" pitchFamily="49" charset="0"/>
              </a:rPr>
              <a:t>": "alternate",</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href</a:t>
            </a:r>
            <a:r>
              <a:rPr lang="en-GB" sz="1100" b="1" dirty="0">
                <a:solidFill>
                  <a:schemeClr val="bg1"/>
                </a:solidFill>
                <a:latin typeface="Courier New" panose="02070309020205020404" pitchFamily="49" charset="0"/>
                <a:cs typeface="Courier New" panose="02070309020205020404" pitchFamily="49" charset="0"/>
              </a:rPr>
              <a:t>": "https://api.huddle.net/notifications/user/20906501/received",</a:t>
            </a:r>
          </a:p>
          <a:p>
            <a:r>
              <a:rPr lang="en-GB" sz="1100" b="1" dirty="0">
                <a:solidFill>
                  <a:schemeClr val="bg1"/>
                </a:solidFill>
                <a:latin typeface="Courier New" panose="02070309020205020404" pitchFamily="49" charset="0"/>
                <a:cs typeface="Courier New" panose="02070309020205020404" pitchFamily="49" charset="0"/>
              </a:rPr>
              <a:t>        "title": "Received Notifications"</a:t>
            </a:r>
          </a:p>
          <a:p>
            <a:r>
              <a:rPr lang="en-GB" sz="1100" b="1" dirty="0">
                <a:solidFill>
                  <a:schemeClr val="bg1"/>
                </a:solidFill>
                <a:latin typeface="Courier New" panose="02070309020205020404" pitchFamily="49" charset="0"/>
                <a:cs typeface="Courier New" panose="02070309020205020404" pitchFamily="49" charset="0"/>
              </a:rPr>
              <a:t>    } ],</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lastNotificationSeen</a:t>
            </a:r>
            <a:r>
              <a:rPr lang="en-GB" sz="1100" b="1" dirty="0">
                <a:solidFill>
                  <a:schemeClr val="bg1"/>
                </a:solidFill>
                <a:latin typeface="Courier New" panose="02070309020205020404" pitchFamily="49" charset="0"/>
                <a:cs typeface="Courier New" panose="02070309020205020404" pitchFamily="49" charset="0"/>
              </a:rPr>
              <a:t>": { </a:t>
            </a:r>
          </a:p>
          <a:p>
            <a:r>
              <a:rPr lang="en-GB" sz="1100" b="1" dirty="0">
                <a:solidFill>
                  <a:schemeClr val="bg1"/>
                </a:solidFill>
                <a:latin typeface="Courier New" panose="02070309020205020404" pitchFamily="49" charset="0"/>
                <a:cs typeface="Courier New" panose="02070309020205020404" pitchFamily="49" charset="0"/>
              </a:rPr>
              <a:t>        "id": "urn:uuid:1eb8b39a-72d3-4666-9451-3cfcd337cf79",</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createdDate</a:t>
            </a:r>
            <a:r>
              <a:rPr lang="en-GB" sz="1100" b="1" dirty="0">
                <a:solidFill>
                  <a:schemeClr val="bg1"/>
                </a:solidFill>
                <a:latin typeface="Courier New" panose="02070309020205020404" pitchFamily="49" charset="0"/>
                <a:cs typeface="Courier New" panose="02070309020205020404" pitchFamily="49" charset="0"/>
              </a:rPr>
              <a:t>": "Tue, 24 Apr 2018 14:38:36 GMT"</a:t>
            </a:r>
          </a:p>
          <a:p>
            <a:r>
              <a:rPr lang="en-GB" sz="1100" b="1" dirty="0">
                <a:solidFill>
                  <a:schemeClr val="bg1"/>
                </a:solidFill>
                <a:latin typeface="Courier New" panose="02070309020205020404" pitchFamily="49" charset="0"/>
                <a:cs typeface="Courier New" panose="02070309020205020404" pitchFamily="49" charset="0"/>
              </a:rPr>
              <a:t>    }</a:t>
            </a:r>
          </a:p>
          <a:p>
            <a:r>
              <a:rPr lang="en-GB" sz="1100" b="1" dirty="0">
                <a:solidFill>
                  <a:schemeClr val="bg1"/>
                </a:solidFill>
                <a:latin typeface="Courier New" panose="02070309020205020404" pitchFamily="49" charset="0"/>
                <a:cs typeface="Courier New" panose="02070309020205020404" pitchFamily="49" charset="0"/>
              </a:rPr>
              <a:t>}</a:t>
            </a:r>
          </a:p>
        </p:txBody>
      </p:sp>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Consumer example – relying on link order </a:t>
            </a:r>
          </a:p>
        </p:txBody>
      </p:sp>
    </p:spTree>
    <p:extLst>
      <p:ext uri="{BB962C8B-B14F-4D97-AF65-F5344CB8AC3E}">
        <p14:creationId xmlns:p14="http://schemas.microsoft.com/office/powerpoint/2010/main" val="159734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0" end="10"/>
                                            </p:txEl>
                                          </p:spTgt>
                                        </p:tgtEl>
                                        <p:attrNameLst>
                                          <p:attrName>style.visibility</p:attrName>
                                        </p:attrNameLst>
                                      </p:cBhvr>
                                      <p:to>
                                        <p:strVal val="visible"/>
                                      </p:to>
                                    </p:set>
                                    <p:animEffect transition="in" filter="fade">
                                      <p:cBhvr>
                                        <p:cTn id="20" dur="500"/>
                                        <p:tgtEl>
                                          <p:spTgt spid="3">
                                            <p:txEl>
                                              <p:pRg st="10" end="10"/>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18124-024D-46FE-BD5A-999933ACD839}"/>
              </a:ext>
            </a:extLst>
          </p:cNvPr>
          <p:cNvSpPr>
            <a:spLocks noGrp="1"/>
          </p:cNvSpPr>
          <p:nvPr>
            <p:ph type="title"/>
          </p:nvPr>
        </p:nvSpPr>
        <p:spPr/>
        <p:txBody>
          <a:bodyPr/>
          <a:lstStyle/>
          <a:p>
            <a:r>
              <a:rPr lang="en-GB" dirty="0"/>
              <a:t>Consumer example – 	be specific</a:t>
            </a:r>
          </a:p>
        </p:txBody>
      </p:sp>
      <p:sp>
        <p:nvSpPr>
          <p:cNvPr id="3" name="Content Placeholder 2">
            <a:extLst>
              <a:ext uri="{FF2B5EF4-FFF2-40B4-BE49-F238E27FC236}">
                <a16:creationId xmlns:a16="http://schemas.microsoft.com/office/drawing/2014/main" id="{5FC61F68-9DE0-4CAB-A874-EBF071886888}"/>
              </a:ext>
            </a:extLst>
          </p:cNvPr>
          <p:cNvSpPr>
            <a:spLocks noGrp="1"/>
          </p:cNvSpPr>
          <p:nvPr>
            <p:ph idx="1"/>
          </p:nvPr>
        </p:nvSpPr>
        <p:spPr>
          <a:xfrm>
            <a:off x="515639" y="1640999"/>
            <a:ext cx="10838161" cy="4330102"/>
          </a:xfrm>
        </p:spPr>
        <p:txBody>
          <a:bodyPr/>
          <a:lstStyle/>
          <a:p>
            <a:pPr marL="0" indent="0">
              <a:buNone/>
            </a:pPr>
            <a:r>
              <a:rPr lang="en-GB" b="1" dirty="0"/>
              <a:t>Real world example</a:t>
            </a:r>
            <a:r>
              <a:rPr lang="en-GB" dirty="0"/>
              <a:t> – Huddle Desktop </a:t>
            </a:r>
          </a:p>
          <a:p>
            <a:pPr marL="0" indent="0">
              <a:buNone/>
            </a:pPr>
            <a:r>
              <a:rPr lang="en-GB" dirty="0"/>
              <a:t>Checking for an internet network connection, by requesting a known URI.</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Mitigation</a:t>
            </a:r>
          </a:p>
          <a:p>
            <a:pPr lvl="1"/>
            <a:r>
              <a:rPr lang="en-GB" dirty="0"/>
              <a:t>The only valid response, really, is </a:t>
            </a:r>
            <a:r>
              <a:rPr lang="en-GB" b="1" dirty="0" err="1">
                <a:latin typeface="Courier New" panose="02070309020205020404" pitchFamily="49" charset="0"/>
                <a:cs typeface="Courier New" panose="02070309020205020404" pitchFamily="49" charset="0"/>
              </a:rPr>
              <a:t>HttpStatusCode.OK</a:t>
            </a:r>
            <a:endParaRPr lang="en-GB" b="1" dirty="0">
              <a:latin typeface="Courier New" panose="02070309020205020404" pitchFamily="49" charset="0"/>
              <a:cs typeface="Courier New" panose="02070309020205020404" pitchFamily="49" charset="0"/>
            </a:endParaRPr>
          </a:p>
          <a:p>
            <a:pPr lvl="1"/>
            <a:r>
              <a:rPr lang="en-GB" dirty="0"/>
              <a:t>Content of response should have also have been validated</a:t>
            </a:r>
          </a:p>
        </p:txBody>
      </p:sp>
      <p:sp>
        <p:nvSpPr>
          <p:cNvPr id="5" name="TextBox 4">
            <a:extLst>
              <a:ext uri="{FF2B5EF4-FFF2-40B4-BE49-F238E27FC236}">
                <a16:creationId xmlns:a16="http://schemas.microsoft.com/office/drawing/2014/main" id="{FB859222-65E9-4E50-B008-70FEE75E016D}"/>
              </a:ext>
            </a:extLst>
          </p:cNvPr>
          <p:cNvSpPr txBox="1"/>
          <p:nvPr/>
        </p:nvSpPr>
        <p:spPr>
          <a:xfrm>
            <a:off x="1132114" y="2800212"/>
            <a:ext cx="9901646" cy="1477328"/>
          </a:xfrm>
          <a:prstGeom prst="rect">
            <a:avLst/>
          </a:prstGeom>
          <a:solidFill>
            <a:schemeClr val="accent1">
              <a:alpha val="85000"/>
            </a:schemeClr>
          </a:solidFill>
        </p:spPr>
        <p:txBody>
          <a:bodyPr wrap="square" rtlCol="0">
            <a:spAutoFit/>
          </a:bodyPr>
          <a:lstStyle/>
          <a:p>
            <a:endParaRPr lang="en-GB" b="1" dirty="0">
              <a:solidFill>
                <a:schemeClr val="bg1"/>
              </a:solidFill>
              <a:latin typeface="Courier New" panose="02070309020205020404" pitchFamily="49" charset="0"/>
              <a:cs typeface="Courier New" panose="02070309020205020404" pitchFamily="49" charset="0"/>
            </a:endParaRPr>
          </a:p>
          <a:p>
            <a:r>
              <a:rPr lang="en-GB" b="1" dirty="0">
                <a:solidFill>
                  <a:schemeClr val="bg1"/>
                </a:solidFill>
                <a:latin typeface="Courier New" panose="02070309020205020404" pitchFamily="49" charset="0"/>
                <a:cs typeface="Courier New" panose="02070309020205020404" pitchFamily="49" charset="0"/>
              </a:rPr>
              <a:t>  </a:t>
            </a:r>
            <a:r>
              <a:rPr lang="en-GB" b="1" dirty="0" err="1">
                <a:solidFill>
                  <a:schemeClr val="bg1"/>
                </a:solidFill>
                <a:latin typeface="Courier New" panose="02070309020205020404" pitchFamily="49" charset="0"/>
                <a:cs typeface="Courier New" panose="02070309020205020404" pitchFamily="49" charset="0"/>
              </a:rPr>
              <a:t>var</a:t>
            </a:r>
            <a:r>
              <a:rPr lang="en-GB" b="1" dirty="0">
                <a:solidFill>
                  <a:schemeClr val="bg1"/>
                </a:solidFill>
                <a:latin typeface="Courier New" panose="02070309020205020404" pitchFamily="49" charset="0"/>
                <a:cs typeface="Courier New" panose="02070309020205020404" pitchFamily="49" charset="0"/>
              </a:rPr>
              <a:t> response = (</a:t>
            </a:r>
            <a:r>
              <a:rPr lang="en-GB" b="1" dirty="0" err="1">
                <a:solidFill>
                  <a:schemeClr val="bg1"/>
                </a:solidFill>
                <a:latin typeface="Courier New" panose="02070309020205020404" pitchFamily="49" charset="0"/>
                <a:cs typeface="Courier New" panose="02070309020205020404" pitchFamily="49" charset="0"/>
              </a:rPr>
              <a:t>HttpWebResponse</a:t>
            </a:r>
            <a:r>
              <a:rPr lang="en-GB" b="1" dirty="0">
                <a:solidFill>
                  <a:schemeClr val="bg1"/>
                </a:solidFill>
                <a:latin typeface="Courier New" panose="02070309020205020404" pitchFamily="49" charset="0"/>
                <a:cs typeface="Courier New" panose="02070309020205020404" pitchFamily="49" charset="0"/>
              </a:rPr>
              <a:t>)</a:t>
            </a:r>
            <a:r>
              <a:rPr lang="en-GB" b="1" dirty="0" err="1">
                <a:solidFill>
                  <a:schemeClr val="bg1"/>
                </a:solidFill>
                <a:latin typeface="Courier New" panose="02070309020205020404" pitchFamily="49" charset="0"/>
                <a:cs typeface="Courier New" panose="02070309020205020404" pitchFamily="49" charset="0"/>
              </a:rPr>
              <a:t>request.GetResponse</a:t>
            </a:r>
            <a:r>
              <a:rPr lang="en-GB" b="1" dirty="0">
                <a:solidFill>
                  <a:schemeClr val="bg1"/>
                </a:solidFill>
                <a:latin typeface="Courier New" panose="02070309020205020404" pitchFamily="49" charset="0"/>
                <a:cs typeface="Courier New" panose="02070309020205020404" pitchFamily="49" charset="0"/>
              </a:rPr>
              <a:t>();</a:t>
            </a:r>
          </a:p>
          <a:p>
            <a:r>
              <a:rPr lang="en-GB" b="1" dirty="0">
                <a:solidFill>
                  <a:schemeClr val="bg1"/>
                </a:solidFill>
                <a:latin typeface="Courier New" panose="02070309020205020404" pitchFamily="49" charset="0"/>
                <a:cs typeface="Courier New" panose="02070309020205020404" pitchFamily="49" charset="0"/>
              </a:rPr>
              <a:t>  bool available = </a:t>
            </a:r>
            <a:r>
              <a:rPr lang="en-GB" b="1" dirty="0" err="1">
                <a:solidFill>
                  <a:schemeClr val="bg1"/>
                </a:solidFill>
                <a:latin typeface="Courier New" panose="02070309020205020404" pitchFamily="49" charset="0"/>
                <a:cs typeface="Courier New" panose="02070309020205020404" pitchFamily="49" charset="0"/>
              </a:rPr>
              <a:t>response.StatusCode</a:t>
            </a:r>
            <a:r>
              <a:rPr lang="en-GB" b="1" dirty="0">
                <a:solidFill>
                  <a:schemeClr val="bg1"/>
                </a:solidFill>
                <a:latin typeface="Courier New" panose="02070309020205020404" pitchFamily="49" charset="0"/>
                <a:cs typeface="Courier New" panose="02070309020205020404" pitchFamily="49" charset="0"/>
              </a:rPr>
              <a:t> &lt; </a:t>
            </a:r>
            <a:r>
              <a:rPr lang="en-GB" b="1" dirty="0" err="1">
                <a:solidFill>
                  <a:schemeClr val="bg1"/>
                </a:solidFill>
                <a:latin typeface="Courier New" panose="02070309020205020404" pitchFamily="49" charset="0"/>
                <a:cs typeface="Courier New" panose="02070309020205020404" pitchFamily="49" charset="0"/>
              </a:rPr>
              <a:t>HttpStatusCode.BadRequest</a:t>
            </a:r>
            <a:r>
              <a:rPr lang="en-GB" b="1" dirty="0">
                <a:solidFill>
                  <a:schemeClr val="bg1"/>
                </a:solidFill>
                <a:latin typeface="Courier New" panose="02070309020205020404" pitchFamily="49" charset="0"/>
                <a:cs typeface="Courier New" panose="02070309020205020404" pitchFamily="49" charset="0"/>
              </a:rPr>
              <a:t>;</a:t>
            </a:r>
          </a:p>
          <a:p>
            <a:r>
              <a:rPr lang="en-GB" b="1" dirty="0">
                <a:solidFill>
                  <a:schemeClr val="bg1"/>
                </a:solidFill>
                <a:latin typeface="Courier New" panose="02070309020205020404" pitchFamily="49" charset="0"/>
                <a:cs typeface="Courier New" panose="02070309020205020404" pitchFamily="49" charset="0"/>
              </a:rPr>
              <a:t>  </a:t>
            </a:r>
            <a:r>
              <a:rPr lang="en-GB" b="1" dirty="0" err="1">
                <a:solidFill>
                  <a:schemeClr val="bg1"/>
                </a:solidFill>
                <a:latin typeface="Courier New" panose="02070309020205020404" pitchFamily="49" charset="0"/>
                <a:cs typeface="Courier New" panose="02070309020205020404" pitchFamily="49" charset="0"/>
              </a:rPr>
              <a:t>response.Close</a:t>
            </a:r>
            <a:r>
              <a:rPr lang="en-GB" b="1" dirty="0">
                <a:solidFill>
                  <a:schemeClr val="bg1"/>
                </a:solidFill>
                <a:latin typeface="Courier New" panose="02070309020205020404" pitchFamily="49" charset="0"/>
                <a:cs typeface="Courier New" panose="02070309020205020404" pitchFamily="49" charset="0"/>
              </a:rPr>
              <a:t>();</a:t>
            </a:r>
          </a:p>
          <a:p>
            <a:endParaRPr lang="en-GB"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682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9CBC-9A8F-4825-A65D-71F7434052BD}"/>
              </a:ext>
            </a:extLst>
          </p:cNvPr>
          <p:cNvSpPr>
            <a:spLocks noGrp="1"/>
          </p:cNvSpPr>
          <p:nvPr>
            <p:ph type="title"/>
          </p:nvPr>
        </p:nvSpPr>
        <p:spPr/>
        <p:txBody>
          <a:bodyPr/>
          <a:lstStyle/>
          <a:p>
            <a:r>
              <a:rPr lang="en-GB" dirty="0"/>
              <a:t>Resources</a:t>
            </a:r>
          </a:p>
        </p:txBody>
      </p:sp>
      <p:sp>
        <p:nvSpPr>
          <p:cNvPr id="3" name="Content Placeholder 2">
            <a:extLst>
              <a:ext uri="{FF2B5EF4-FFF2-40B4-BE49-F238E27FC236}">
                <a16:creationId xmlns:a16="http://schemas.microsoft.com/office/drawing/2014/main" id="{5C919F80-C415-4896-A31E-7BC8935CBE12}"/>
              </a:ext>
            </a:extLst>
          </p:cNvPr>
          <p:cNvSpPr>
            <a:spLocks noGrp="1"/>
          </p:cNvSpPr>
          <p:nvPr>
            <p:ph idx="1"/>
          </p:nvPr>
        </p:nvSpPr>
        <p:spPr>
          <a:xfrm>
            <a:off x="515639" y="1588747"/>
            <a:ext cx="10838161" cy="4330102"/>
          </a:xfrm>
        </p:spPr>
        <p:txBody>
          <a:bodyPr>
            <a:normAutofit fontScale="92500" lnSpcReduction="20000"/>
          </a:bodyPr>
          <a:lstStyle/>
          <a:p>
            <a:r>
              <a:rPr lang="en-GB" sz="2000" dirty="0">
                <a:hlinkClick r:id="rId2"/>
              </a:rPr>
              <a:t>https://www.ics.uci.edu/~fielding/pubs/dissertation/rest_arch_style.htm</a:t>
            </a:r>
            <a:r>
              <a:rPr lang="en-GB" sz="2000" dirty="0"/>
              <a:t> </a:t>
            </a:r>
          </a:p>
          <a:p>
            <a:pPr lvl="1"/>
            <a:r>
              <a:rPr lang="en-GB" dirty="0"/>
              <a:t>Roy Fielding’s original doctorate dissertation from 2000</a:t>
            </a:r>
          </a:p>
          <a:p>
            <a:pPr lvl="1"/>
            <a:endParaRPr lang="en-GB" dirty="0"/>
          </a:p>
          <a:p>
            <a:r>
              <a:rPr lang="en-GB" sz="2000" dirty="0">
                <a:hlinkClick r:id="rId3"/>
              </a:rPr>
              <a:t>https://nordicapis.com/blog/</a:t>
            </a:r>
            <a:r>
              <a:rPr lang="en-GB" sz="2000" dirty="0"/>
              <a:t> </a:t>
            </a:r>
          </a:p>
          <a:p>
            <a:pPr lvl="1"/>
            <a:r>
              <a:rPr lang="en-GB" dirty="0"/>
              <a:t>Great active discussion of everything related to APIs</a:t>
            </a:r>
          </a:p>
          <a:p>
            <a:pPr lvl="1"/>
            <a:endParaRPr lang="en-GB" dirty="0"/>
          </a:p>
          <a:p>
            <a:r>
              <a:rPr lang="en-GB" sz="2000" dirty="0">
                <a:hlinkClick r:id="rId4"/>
              </a:rPr>
              <a:t>http://slack.httpapis.com</a:t>
            </a:r>
            <a:endParaRPr lang="en-GB" sz="2000" dirty="0"/>
          </a:p>
          <a:p>
            <a:pPr lvl="1"/>
            <a:r>
              <a:rPr lang="en-GB" dirty="0"/>
              <a:t>Slack channel, created by Sebastien </a:t>
            </a:r>
            <a:r>
              <a:rPr lang="en-GB" dirty="0" err="1"/>
              <a:t>Lambla</a:t>
            </a:r>
            <a:r>
              <a:rPr lang="en-GB" dirty="0"/>
              <a:t> (</a:t>
            </a:r>
            <a:r>
              <a:rPr lang="en-GB" dirty="0" err="1"/>
              <a:t>serialseb</a:t>
            </a:r>
            <a:r>
              <a:rPr lang="en-GB" dirty="0"/>
              <a:t>) where you can </a:t>
            </a:r>
          </a:p>
          <a:p>
            <a:pPr lvl="1"/>
            <a:endParaRPr lang="en-GB" dirty="0"/>
          </a:p>
          <a:p>
            <a:r>
              <a:rPr lang="en-GB" sz="2000" dirty="0">
                <a:hlinkClick r:id="rId5"/>
              </a:rPr>
              <a:t>http://www.bizcoder.com/http-pattern-index</a:t>
            </a:r>
            <a:endParaRPr lang="en-GB" sz="2000" dirty="0"/>
          </a:p>
          <a:p>
            <a:pPr lvl="1"/>
            <a:r>
              <a:rPr lang="en-GB" dirty="0"/>
              <a:t>HTTP REST patterns, such as progress endpoint pattern</a:t>
            </a:r>
          </a:p>
          <a:p>
            <a:pPr marL="457200" lvl="1" indent="0">
              <a:buNone/>
            </a:pPr>
            <a:endParaRPr lang="en-GB" dirty="0"/>
          </a:p>
          <a:p>
            <a:r>
              <a:rPr lang="en-GB" sz="2000" dirty="0">
                <a:hlinkClick r:id="rId6"/>
              </a:rPr>
              <a:t>http://restcookbook.com/</a:t>
            </a:r>
            <a:r>
              <a:rPr lang="en-GB" sz="2000" dirty="0"/>
              <a:t> </a:t>
            </a:r>
          </a:p>
          <a:p>
            <a:pPr lvl="1"/>
            <a:r>
              <a:rPr lang="en-GB" sz="1800" dirty="0"/>
              <a:t>Full of guidance on how to create RESTful API and basic fundamentals of REST</a:t>
            </a:r>
          </a:p>
          <a:p>
            <a:endParaRPr lang="en-GB" dirty="0"/>
          </a:p>
        </p:txBody>
      </p:sp>
    </p:spTree>
    <p:extLst>
      <p:ext uri="{BB962C8B-B14F-4D97-AF65-F5344CB8AC3E}">
        <p14:creationId xmlns:p14="http://schemas.microsoft.com/office/powerpoint/2010/main" val="3563983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7F09DA-4B1C-49DA-8C9D-C50F58DCA581}"/>
              </a:ext>
            </a:extLst>
          </p:cNvPr>
          <p:cNvSpPr txBox="1"/>
          <p:nvPr/>
        </p:nvSpPr>
        <p:spPr>
          <a:xfrm>
            <a:off x="802888" y="5609060"/>
            <a:ext cx="7437863" cy="400110"/>
          </a:xfrm>
          <a:prstGeom prst="rect">
            <a:avLst/>
          </a:prstGeom>
          <a:noFill/>
        </p:spPr>
        <p:txBody>
          <a:bodyPr wrap="square" rtlCol="0">
            <a:spAutoFit/>
          </a:bodyPr>
          <a:lstStyle/>
          <a:p>
            <a:r>
              <a:rPr lang="en-GB" sz="2000" dirty="0">
                <a:solidFill>
                  <a:schemeClr val="bg1"/>
                </a:solidFill>
              </a:rPr>
              <a:t>Huddle is hiring - https://www.huddle.com/about/careers-huddle/ </a:t>
            </a:r>
            <a:endParaRPr lang="en-GB" dirty="0">
              <a:solidFill>
                <a:schemeClr val="bg1"/>
              </a:solidFill>
            </a:endParaRPr>
          </a:p>
        </p:txBody>
      </p:sp>
    </p:spTree>
    <p:extLst>
      <p:ext uri="{BB962C8B-B14F-4D97-AF65-F5344CB8AC3E}">
        <p14:creationId xmlns:p14="http://schemas.microsoft.com/office/powerpoint/2010/main" val="2246835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Anatomy of a REST request </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a:xfrm>
            <a:off x="515639" y="1575685"/>
            <a:ext cx="10838161" cy="4330102"/>
          </a:xfrm>
        </p:spPr>
        <p:txBody>
          <a:bodyPr>
            <a:normAutofit/>
          </a:bodyPr>
          <a:lstStyle/>
          <a:p>
            <a:pPr marL="0" indent="0">
              <a:buNone/>
            </a:pPr>
            <a:r>
              <a:rPr lang="en-GB" dirty="0"/>
              <a:t>A REST request is a HTTP operation on a resource, which may include a message</a:t>
            </a:r>
          </a:p>
          <a:p>
            <a:pPr marL="0" indent="0">
              <a:buNone/>
            </a:pPr>
            <a:endParaRPr lang="en-GB" dirty="0"/>
          </a:p>
          <a:p>
            <a:pPr marL="0" indent="0">
              <a:buNone/>
            </a:pPr>
            <a:endParaRPr lang="en-GB" dirty="0"/>
          </a:p>
          <a:p>
            <a:pPr marL="0" indent="0">
              <a:buNone/>
            </a:pPr>
            <a:endParaRPr lang="en-GB" dirty="0"/>
          </a:p>
          <a:p>
            <a:pPr lvl="1"/>
            <a:endParaRPr lang="en-GB" dirty="0"/>
          </a:p>
          <a:p>
            <a:pPr lvl="1"/>
            <a:endParaRPr lang="en-GB" dirty="0"/>
          </a:p>
          <a:p>
            <a:r>
              <a:rPr lang="en-GB" dirty="0"/>
              <a:t>HTTP Verb: </a:t>
            </a:r>
            <a:r>
              <a:rPr lang="en-GB" b="1" dirty="0">
                <a:latin typeface="Courier New" panose="02070309020205020404" pitchFamily="49" charset="0"/>
                <a:cs typeface="Courier New" panose="02070309020205020404" pitchFamily="49" charset="0"/>
              </a:rPr>
              <a:t>GET</a:t>
            </a:r>
          </a:p>
          <a:p>
            <a:r>
              <a:rPr lang="en-GB" dirty="0"/>
              <a:t>Resource: </a:t>
            </a:r>
            <a:r>
              <a:rPr lang="en-GB" b="1" dirty="0">
                <a:latin typeface="Courier New" panose="02070309020205020404" pitchFamily="49" charset="0"/>
                <a:cs typeface="Courier New" panose="02070309020205020404" pitchFamily="49" charset="0"/>
                <a:hlinkClick r:id="rId3"/>
              </a:rPr>
              <a:t>https://api.huddle.net/files/users/123/recentitems</a:t>
            </a:r>
            <a:endParaRPr lang="en-GB" b="1" dirty="0">
              <a:latin typeface="Courier New" panose="02070309020205020404" pitchFamily="49" charset="0"/>
              <a:cs typeface="Courier New" panose="02070309020205020404" pitchFamily="49" charset="0"/>
            </a:endParaRPr>
          </a:p>
          <a:p>
            <a:r>
              <a:rPr lang="en-GB" dirty="0"/>
              <a:t>Headers: </a:t>
            </a:r>
            <a:r>
              <a:rPr lang="en-GB" b="1" dirty="0">
                <a:latin typeface="Courier New" panose="02070309020205020404" pitchFamily="49" charset="0"/>
                <a:cs typeface="Courier New" panose="02070309020205020404" pitchFamily="49" charset="0"/>
              </a:rPr>
              <a:t>Authorization</a:t>
            </a:r>
            <a:r>
              <a:rPr lang="en-GB" dirty="0"/>
              <a:t>, </a:t>
            </a:r>
            <a:r>
              <a:rPr lang="en-GB" b="1" dirty="0">
                <a:latin typeface="Courier New" panose="02070309020205020404" pitchFamily="49" charset="0"/>
                <a:cs typeface="Courier New" panose="02070309020205020404" pitchFamily="49" charset="0"/>
              </a:rPr>
              <a:t>If-Modified-Since </a:t>
            </a:r>
          </a:p>
          <a:p>
            <a:r>
              <a:rPr lang="en-GB" dirty="0"/>
              <a:t>Message (optional): body of request, may be JSON, XML or even just plain text</a:t>
            </a:r>
            <a:endParaRPr lang="en-GB" b="1"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656BB0C6-7F8C-4BBD-8439-7CDC62BEB4DD}"/>
              </a:ext>
            </a:extLst>
          </p:cNvPr>
          <p:cNvSpPr txBox="1"/>
          <p:nvPr/>
        </p:nvSpPr>
        <p:spPr>
          <a:xfrm>
            <a:off x="1145177" y="2094179"/>
            <a:ext cx="9901646" cy="1600438"/>
          </a:xfrm>
          <a:prstGeom prst="rect">
            <a:avLst/>
          </a:prstGeom>
          <a:solidFill>
            <a:schemeClr val="accent1">
              <a:alpha val="85000"/>
            </a:schemeClr>
          </a:solidFill>
        </p:spPr>
        <p:txBody>
          <a:bodyPr wrap="square" rtlCol="0">
            <a:spAutoFit/>
          </a:bodyPr>
          <a:lstStyle/>
          <a:p>
            <a:r>
              <a:rPr lang="en-GB" sz="1400" b="1" dirty="0">
                <a:solidFill>
                  <a:schemeClr val="bg1"/>
                </a:solidFill>
                <a:latin typeface="Courier New" panose="02070309020205020404" pitchFamily="49" charset="0"/>
                <a:cs typeface="Courier New" panose="02070309020205020404" pitchFamily="49" charset="0"/>
              </a:rPr>
              <a:t>GET https://api.huddle.net/files/users/123/recentitem</a:t>
            </a:r>
          </a:p>
          <a:p>
            <a:endParaRPr lang="en-GB" sz="1400" b="1" dirty="0">
              <a:solidFill>
                <a:schemeClr val="bg1"/>
              </a:solidFill>
              <a:latin typeface="Courier New" panose="02070309020205020404" pitchFamily="49" charset="0"/>
              <a:cs typeface="Courier New" panose="02070309020205020404" pitchFamily="49" charset="0"/>
            </a:endParaRPr>
          </a:p>
          <a:p>
            <a:r>
              <a:rPr lang="en-GB" sz="1400" b="1" dirty="0">
                <a:solidFill>
                  <a:schemeClr val="bg1"/>
                </a:solidFill>
                <a:latin typeface="Courier New" panose="02070309020205020404" pitchFamily="49" charset="0"/>
                <a:cs typeface="Courier New" panose="02070309020205020404" pitchFamily="49" charset="0"/>
              </a:rPr>
              <a:t>Authorization: OAuth2 Imh0dHBzOi8vbG9naW4uaHVkZGxlLm5ldCIsImF1ZCI6IiouaHVkZG</a:t>
            </a:r>
          </a:p>
          <a:p>
            <a:r>
              <a:rPr lang="en-GB" sz="1400" b="1" dirty="0">
                <a:solidFill>
                  <a:schemeClr val="bg1"/>
                </a:solidFill>
                <a:latin typeface="Courier New" panose="02070309020205020404" pitchFamily="49" charset="0"/>
                <a:cs typeface="Courier New" panose="02070309020205020404" pitchFamily="49" charset="0"/>
              </a:rPr>
              <a:t>Accept: application/</a:t>
            </a:r>
            <a:r>
              <a:rPr lang="en-GB" sz="1400" b="1" dirty="0" err="1">
                <a:solidFill>
                  <a:schemeClr val="bg1"/>
                </a:solidFill>
                <a:latin typeface="Courier New" panose="02070309020205020404" pitchFamily="49" charset="0"/>
                <a:cs typeface="Courier New" panose="02070309020205020404" pitchFamily="49" charset="0"/>
              </a:rPr>
              <a:t>json</a:t>
            </a:r>
            <a:endParaRPr lang="en-GB" sz="1400" b="1" dirty="0">
              <a:solidFill>
                <a:schemeClr val="bg1"/>
              </a:solidFill>
              <a:latin typeface="Courier New" panose="02070309020205020404" pitchFamily="49" charset="0"/>
              <a:cs typeface="Courier New" panose="02070309020205020404" pitchFamily="49" charset="0"/>
            </a:endParaRPr>
          </a:p>
          <a:p>
            <a:r>
              <a:rPr lang="en-GB" sz="1400" b="1" dirty="0">
                <a:solidFill>
                  <a:schemeClr val="bg1"/>
                </a:solidFill>
                <a:latin typeface="Courier New" panose="02070309020205020404" pitchFamily="49" charset="0"/>
                <a:cs typeface="Courier New" panose="02070309020205020404" pitchFamily="49" charset="0"/>
              </a:rPr>
              <a:t>User-Agent: </a:t>
            </a:r>
            <a:r>
              <a:rPr lang="en-GB" sz="1400" b="1" dirty="0" err="1">
                <a:solidFill>
                  <a:schemeClr val="bg1"/>
                </a:solidFill>
                <a:latin typeface="Courier New" panose="02070309020205020404" pitchFamily="49" charset="0"/>
                <a:cs typeface="Courier New" panose="02070309020205020404" pitchFamily="49" charset="0"/>
              </a:rPr>
              <a:t>HuddleDesktopPC</a:t>
            </a:r>
            <a:r>
              <a:rPr lang="en-GB" sz="1400" b="1" dirty="0">
                <a:solidFill>
                  <a:schemeClr val="bg1"/>
                </a:solidFill>
                <a:latin typeface="Courier New" panose="02070309020205020404" pitchFamily="49" charset="0"/>
                <a:cs typeface="Courier New" panose="02070309020205020404" pitchFamily="49" charset="0"/>
              </a:rPr>
              <a:t>/4.4.0.0</a:t>
            </a:r>
          </a:p>
          <a:p>
            <a:r>
              <a:rPr lang="en-GB" sz="1400" b="1" dirty="0">
                <a:solidFill>
                  <a:schemeClr val="bg1"/>
                </a:solidFill>
                <a:latin typeface="Courier New" panose="02070309020205020404" pitchFamily="49" charset="0"/>
                <a:cs typeface="Courier New" panose="02070309020205020404" pitchFamily="49" charset="0"/>
              </a:rPr>
              <a:t>If-Modified-Since: Wed, 25 Apr 2018 08:44:40 GMT</a:t>
            </a:r>
          </a:p>
          <a:p>
            <a:r>
              <a:rPr lang="en-GB" sz="1400" b="1" dirty="0">
                <a:solidFill>
                  <a:schemeClr val="bg1"/>
                </a:solidFill>
                <a:latin typeface="Courier New" panose="02070309020205020404" pitchFamily="49" charset="0"/>
                <a:cs typeface="Courier New" panose="02070309020205020404" pitchFamily="49" charset="0"/>
              </a:rPr>
              <a:t>Host: api.huddle.net</a:t>
            </a:r>
          </a:p>
        </p:txBody>
      </p:sp>
    </p:spTree>
    <p:extLst>
      <p:ext uri="{BB962C8B-B14F-4D97-AF65-F5344CB8AC3E}">
        <p14:creationId xmlns:p14="http://schemas.microsoft.com/office/powerpoint/2010/main" val="231494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Anatomy of a REST response</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a:xfrm>
            <a:off x="7460165" y="1575685"/>
            <a:ext cx="3893635" cy="4330102"/>
          </a:xfrm>
        </p:spPr>
        <p:txBody>
          <a:bodyPr>
            <a:normAutofit/>
          </a:bodyPr>
          <a:lstStyle/>
          <a:p>
            <a:r>
              <a:rPr lang="en-GB" dirty="0"/>
              <a:t>HTTP Status: </a:t>
            </a:r>
            <a:r>
              <a:rPr lang="en-GB" b="1" dirty="0">
                <a:latin typeface="Courier New" panose="02070309020205020404" pitchFamily="49" charset="0"/>
                <a:cs typeface="Courier New" panose="02070309020205020404" pitchFamily="49" charset="0"/>
              </a:rPr>
              <a:t>200 OK</a:t>
            </a:r>
          </a:p>
          <a:p>
            <a:r>
              <a:rPr lang="en-GB" dirty="0"/>
              <a:t>Headers: </a:t>
            </a:r>
            <a:r>
              <a:rPr lang="en-GB" b="1" dirty="0">
                <a:latin typeface="Courier New" panose="02070309020205020404" pitchFamily="49" charset="0"/>
                <a:cs typeface="Courier New" panose="02070309020205020404" pitchFamily="49" charset="0"/>
              </a:rPr>
              <a:t>Content-Type</a:t>
            </a:r>
            <a:r>
              <a:rPr lang="en-GB" dirty="0"/>
              <a:t>, </a:t>
            </a:r>
            <a:r>
              <a:rPr lang="en-GB" b="1" dirty="0">
                <a:latin typeface="Courier New" panose="02070309020205020404" pitchFamily="49" charset="0"/>
                <a:cs typeface="Courier New" panose="02070309020205020404" pitchFamily="49" charset="0"/>
              </a:rPr>
              <a:t>Last-Modified </a:t>
            </a:r>
          </a:p>
          <a:p>
            <a:r>
              <a:rPr lang="en-GB" dirty="0"/>
              <a:t>Message (optional): body of request, may be JSON, XML or even just plain text</a:t>
            </a:r>
          </a:p>
          <a:p>
            <a:r>
              <a:rPr lang="en-GB" dirty="0"/>
              <a:t>Hypermedia API links: collection of links to resources with </a:t>
            </a:r>
            <a:r>
              <a:rPr lang="en-GB" b="1" dirty="0" err="1">
                <a:latin typeface="Courier New" panose="02070309020205020404" pitchFamily="49" charset="0"/>
                <a:cs typeface="Courier New" panose="02070309020205020404" pitchFamily="49" charset="0"/>
              </a:rPr>
              <a:t>rel</a:t>
            </a:r>
            <a:r>
              <a:rPr lang="en-GB" dirty="0"/>
              <a:t> attribute to allow identification of the appropriate link</a:t>
            </a:r>
            <a:endParaRPr lang="en-GB" b="1"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656BB0C6-7F8C-4BBD-8439-7CDC62BEB4DD}"/>
              </a:ext>
            </a:extLst>
          </p:cNvPr>
          <p:cNvSpPr txBox="1"/>
          <p:nvPr/>
        </p:nvSpPr>
        <p:spPr>
          <a:xfrm>
            <a:off x="621068" y="1190931"/>
            <a:ext cx="6839098" cy="4832092"/>
          </a:xfrm>
          <a:prstGeom prst="rect">
            <a:avLst/>
          </a:prstGeom>
          <a:solidFill>
            <a:schemeClr val="accent1">
              <a:alpha val="85000"/>
            </a:schemeClr>
          </a:solidFill>
        </p:spPr>
        <p:txBody>
          <a:bodyPr wrap="square" rtlCol="0">
            <a:spAutoFit/>
          </a:bodyPr>
          <a:lstStyle/>
          <a:p>
            <a:r>
              <a:rPr lang="en-GB" sz="1100" b="1" dirty="0">
                <a:solidFill>
                  <a:schemeClr val="bg1"/>
                </a:solidFill>
                <a:latin typeface="Courier New" panose="02070309020205020404" pitchFamily="49" charset="0"/>
                <a:cs typeface="Courier New" panose="02070309020205020404" pitchFamily="49" charset="0"/>
              </a:rPr>
              <a:t>Content-Length: 36209</a:t>
            </a:r>
          </a:p>
          <a:p>
            <a:r>
              <a:rPr lang="en-GB" sz="1100" b="1" dirty="0">
                <a:solidFill>
                  <a:schemeClr val="bg1"/>
                </a:solidFill>
                <a:latin typeface="Courier New" panose="02070309020205020404" pitchFamily="49" charset="0"/>
                <a:cs typeface="Courier New" panose="02070309020205020404" pitchFamily="49" charset="0"/>
              </a:rPr>
              <a:t>Content-Type: application/</a:t>
            </a:r>
            <a:r>
              <a:rPr lang="en-GB" sz="1100" b="1" dirty="0" err="1">
                <a:solidFill>
                  <a:schemeClr val="bg1"/>
                </a:solidFill>
                <a:latin typeface="Courier New" panose="02070309020205020404" pitchFamily="49" charset="0"/>
                <a:cs typeface="Courier New" panose="02070309020205020404" pitchFamily="49" charset="0"/>
              </a:rPr>
              <a:t>json</a:t>
            </a:r>
            <a:endParaRPr lang="en-GB" sz="1100" b="1" dirty="0">
              <a:solidFill>
                <a:schemeClr val="bg1"/>
              </a:solidFill>
              <a:latin typeface="Courier New" panose="02070309020205020404" pitchFamily="49" charset="0"/>
              <a:cs typeface="Courier New" panose="02070309020205020404" pitchFamily="49" charset="0"/>
            </a:endParaRPr>
          </a:p>
          <a:p>
            <a:r>
              <a:rPr lang="en-GB" sz="1100" b="1" dirty="0">
                <a:solidFill>
                  <a:schemeClr val="bg1"/>
                </a:solidFill>
                <a:latin typeface="Courier New" panose="02070309020205020404" pitchFamily="49" charset="0"/>
                <a:cs typeface="Courier New" panose="02070309020205020404" pitchFamily="49" charset="0"/>
              </a:rPr>
              <a:t>Last-Modified: Wed, 25 Apr 2018 08:45:53 GMT</a:t>
            </a:r>
          </a:p>
          <a:p>
            <a:endParaRPr lang="en-GB" sz="1100" b="1" dirty="0">
              <a:solidFill>
                <a:schemeClr val="bg1"/>
              </a:solidFill>
              <a:latin typeface="Courier New" panose="02070309020205020404" pitchFamily="49" charset="0"/>
              <a:cs typeface="Courier New" panose="02070309020205020404" pitchFamily="49" charset="0"/>
            </a:endParaRPr>
          </a:p>
          <a:p>
            <a:r>
              <a:rPr lang="en-GB" sz="1100" b="1" dirty="0">
                <a:solidFill>
                  <a:schemeClr val="bg1"/>
                </a:solidFill>
                <a:latin typeface="Courier New" panose="02070309020205020404" pitchFamily="49" charset="0"/>
                <a:cs typeface="Courier New" panose="02070309020205020404" pitchFamily="49" charset="0"/>
              </a:rPr>
              <a:t>{</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maxItems</a:t>
            </a:r>
            <a:r>
              <a:rPr lang="en-GB" sz="1100" b="1" dirty="0">
                <a:solidFill>
                  <a:schemeClr val="bg1"/>
                </a:solidFill>
                <a:latin typeface="Courier New" panose="02070309020205020404" pitchFamily="49" charset="0"/>
                <a:cs typeface="Courier New" panose="02070309020205020404" pitchFamily="49" charset="0"/>
              </a:rPr>
              <a:t>": 50,</a:t>
            </a:r>
          </a:p>
          <a:p>
            <a:r>
              <a:rPr lang="en-GB" sz="1100" b="1" dirty="0">
                <a:solidFill>
                  <a:schemeClr val="bg1"/>
                </a:solidFill>
                <a:latin typeface="Courier New" panose="02070309020205020404" pitchFamily="49" charset="0"/>
                <a:cs typeface="Courier New" panose="02070309020205020404" pitchFamily="49" charset="0"/>
              </a:rPr>
              <a:t>  "items": [</a:t>
            </a:r>
          </a:p>
          <a:p>
            <a:r>
              <a:rPr lang="en-GB" sz="1100" b="1" dirty="0">
                <a:solidFill>
                  <a:schemeClr val="bg1"/>
                </a:solidFill>
                <a:latin typeface="Courier New" panose="02070309020205020404" pitchFamily="49" charset="0"/>
                <a:cs typeface="Courier New" panose="02070309020205020404" pitchFamily="49" charset="0"/>
              </a:rPr>
              <a:t>    {</a:t>
            </a:r>
          </a:p>
          <a:p>
            <a:r>
              <a:rPr lang="en-GB" sz="1100" b="1" dirty="0">
                <a:solidFill>
                  <a:schemeClr val="bg1"/>
                </a:solidFill>
                <a:latin typeface="Courier New" panose="02070309020205020404" pitchFamily="49" charset="0"/>
                <a:cs typeface="Courier New" panose="02070309020205020404" pitchFamily="49" charset="0"/>
              </a:rPr>
              <a:t>      "type": "Document",</a:t>
            </a:r>
          </a:p>
          <a:p>
            <a:r>
              <a:rPr lang="en-GB" sz="1100" b="1" dirty="0">
                <a:solidFill>
                  <a:schemeClr val="bg1"/>
                </a:solidFill>
                <a:latin typeface="Courier New" panose="02070309020205020404" pitchFamily="49" charset="0"/>
                <a:cs typeface="Courier New" panose="02070309020205020404" pitchFamily="49" charset="0"/>
              </a:rPr>
              <a:t>      "links": [</a:t>
            </a:r>
          </a:p>
          <a:p>
            <a:r>
              <a:rPr lang="en-GB" sz="1100" b="1" dirty="0">
                <a:solidFill>
                  <a:schemeClr val="bg1"/>
                </a:solidFill>
                <a:latin typeface="Courier New" panose="02070309020205020404" pitchFamily="49" charset="0"/>
                <a:cs typeface="Courier New" panose="02070309020205020404" pitchFamily="49" charset="0"/>
              </a:rPr>
              <a:t>        {</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rel</a:t>
            </a:r>
            <a:r>
              <a:rPr lang="en-GB" sz="1100" b="1" dirty="0">
                <a:solidFill>
                  <a:schemeClr val="bg1"/>
                </a:solidFill>
                <a:latin typeface="Courier New" panose="02070309020205020404" pitchFamily="49" charset="0"/>
                <a:cs typeface="Courier New" panose="02070309020205020404" pitchFamily="49" charset="0"/>
              </a:rPr>
              <a:t>": "delete",</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href</a:t>
            </a:r>
            <a:r>
              <a:rPr lang="en-GB" sz="1100" b="1" dirty="0">
                <a:solidFill>
                  <a:schemeClr val="bg1"/>
                </a:solidFill>
                <a:latin typeface="Courier New" panose="02070309020205020404" pitchFamily="49" charset="0"/>
                <a:cs typeface="Courier New" panose="02070309020205020404" pitchFamily="49" charset="0"/>
              </a:rPr>
              <a:t>": "https://api.huddle.net/files/users/123/</a:t>
            </a:r>
            <a:r>
              <a:rPr lang="en-GB" sz="1100" b="1" dirty="0" err="1">
                <a:solidFill>
                  <a:schemeClr val="bg1"/>
                </a:solidFill>
                <a:latin typeface="Courier New" panose="02070309020205020404" pitchFamily="49" charset="0"/>
                <a:cs typeface="Courier New" panose="02070309020205020404" pitchFamily="49" charset="0"/>
              </a:rPr>
              <a:t>recentitems</a:t>
            </a:r>
            <a:r>
              <a:rPr lang="en-GB" sz="1100" b="1" dirty="0">
                <a:solidFill>
                  <a:schemeClr val="bg1"/>
                </a:solidFill>
                <a:latin typeface="Courier New" panose="02070309020205020404" pitchFamily="49" charset="0"/>
                <a:cs typeface="Courier New" panose="02070309020205020404" pitchFamily="49" charset="0"/>
              </a:rPr>
              <a:t>/456"</a:t>
            </a:r>
          </a:p>
          <a:p>
            <a:r>
              <a:rPr lang="en-GB" sz="1100" b="1" dirty="0">
                <a:solidFill>
                  <a:schemeClr val="bg1"/>
                </a:solidFill>
                <a:latin typeface="Courier New" panose="02070309020205020404" pitchFamily="49" charset="0"/>
                <a:cs typeface="Courier New" panose="02070309020205020404" pitchFamily="49" charset="0"/>
              </a:rPr>
              <a:t>        },</a:t>
            </a:r>
          </a:p>
          <a:p>
            <a:r>
              <a:rPr lang="en-GB" sz="1100" b="1" dirty="0">
                <a:solidFill>
                  <a:schemeClr val="bg1"/>
                </a:solidFill>
                <a:latin typeface="Courier New" panose="02070309020205020404" pitchFamily="49" charset="0"/>
                <a:cs typeface="Courier New" panose="02070309020205020404" pitchFamily="49" charset="0"/>
              </a:rPr>
              <a:t>        {</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rel</a:t>
            </a:r>
            <a:r>
              <a:rPr lang="en-GB" sz="1100" b="1" dirty="0">
                <a:solidFill>
                  <a:schemeClr val="bg1"/>
                </a:solidFill>
                <a:latin typeface="Courier New" panose="02070309020205020404" pitchFamily="49" charset="0"/>
                <a:cs typeface="Courier New" panose="02070309020205020404" pitchFamily="49" charset="0"/>
              </a:rPr>
              <a:t>": "self",</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href</a:t>
            </a:r>
            <a:r>
              <a:rPr lang="en-GB" sz="1100" b="1" dirty="0">
                <a:solidFill>
                  <a:schemeClr val="bg1"/>
                </a:solidFill>
                <a:latin typeface="Courier New" panose="02070309020205020404" pitchFamily="49" charset="0"/>
                <a:cs typeface="Courier New" panose="02070309020205020404" pitchFamily="49" charset="0"/>
              </a:rPr>
              <a:t>": "https://api.huddle.net/files/documents/456"</a:t>
            </a:r>
          </a:p>
          <a:p>
            <a:r>
              <a:rPr lang="en-GB" sz="1100" b="1" dirty="0">
                <a:solidFill>
                  <a:schemeClr val="bg1"/>
                </a:solidFill>
                <a:latin typeface="Courier New" panose="02070309020205020404" pitchFamily="49" charset="0"/>
                <a:cs typeface="Courier New" panose="02070309020205020404" pitchFamily="49" charset="0"/>
              </a:rPr>
              <a:t>        },</a:t>
            </a:r>
          </a:p>
          <a:p>
            <a:r>
              <a:rPr lang="en-GB" sz="1100" b="1" dirty="0">
                <a:solidFill>
                  <a:schemeClr val="bg1"/>
                </a:solidFill>
                <a:latin typeface="Courier New" panose="02070309020205020404" pitchFamily="49" charset="0"/>
                <a:cs typeface="Courier New" panose="02070309020205020404" pitchFamily="49" charset="0"/>
              </a:rPr>
              <a:t>        {</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rel</a:t>
            </a:r>
            <a:r>
              <a:rPr lang="en-GB" sz="1100" b="1" dirty="0">
                <a:solidFill>
                  <a:schemeClr val="bg1"/>
                </a:solidFill>
                <a:latin typeface="Courier New" panose="02070309020205020404" pitchFamily="49" charset="0"/>
                <a:cs typeface="Courier New" panose="02070309020205020404" pitchFamily="49" charset="0"/>
              </a:rPr>
              <a:t>": "alternate",</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href</a:t>
            </a:r>
            <a:r>
              <a:rPr lang="en-GB" sz="1100" b="1" dirty="0">
                <a:solidFill>
                  <a:schemeClr val="bg1"/>
                </a:solidFill>
                <a:latin typeface="Courier New" panose="02070309020205020404" pitchFamily="49" charset="0"/>
                <a:cs typeface="Courier New" panose="02070309020205020404" pitchFamily="49" charset="0"/>
              </a:rPr>
              <a:t>": "https://my.huddle.net/workspaces/789/files/456"</a:t>
            </a:r>
          </a:p>
          <a:p>
            <a:r>
              <a:rPr lang="en-GB" sz="1100" b="1" dirty="0">
                <a:solidFill>
                  <a:schemeClr val="bg1"/>
                </a:solidFill>
                <a:latin typeface="Courier New" panose="02070309020205020404" pitchFamily="49" charset="0"/>
                <a:cs typeface="Courier New" panose="02070309020205020404" pitchFamily="49" charset="0"/>
              </a:rPr>
              <a:t>        }</a:t>
            </a:r>
          </a:p>
          <a:p>
            <a:r>
              <a:rPr lang="en-GB" sz="1100" b="1" dirty="0">
                <a:solidFill>
                  <a:schemeClr val="bg1"/>
                </a:solidFill>
                <a:latin typeface="Courier New" panose="02070309020205020404" pitchFamily="49" charset="0"/>
                <a:cs typeface="Courier New" panose="02070309020205020404" pitchFamily="49" charset="0"/>
              </a:rPr>
              <a:t>      ],</a:t>
            </a:r>
          </a:p>
          <a:p>
            <a:r>
              <a:rPr lang="en-GB" sz="1100" b="1" dirty="0">
                <a:solidFill>
                  <a:schemeClr val="bg1"/>
                </a:solidFill>
                <a:latin typeface="Courier New" panose="02070309020205020404" pitchFamily="49" charset="0"/>
                <a:cs typeface="Courier New" panose="02070309020205020404" pitchFamily="49" charset="0"/>
              </a:rPr>
              <a:t>      "title": "Notes – Huddle API Design",</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contentType</a:t>
            </a:r>
            <a:r>
              <a:rPr lang="en-GB" sz="1100" b="1" dirty="0">
                <a:solidFill>
                  <a:schemeClr val="bg1"/>
                </a:solidFill>
                <a:latin typeface="Courier New" panose="02070309020205020404" pitchFamily="49" charset="0"/>
                <a:cs typeface="Courier New" panose="02070309020205020404" pitchFamily="49" charset="0"/>
              </a:rPr>
              <a:t>" : "application/</a:t>
            </a:r>
            <a:r>
              <a:rPr lang="en-GB" sz="1100" b="1" dirty="0" err="1">
                <a:solidFill>
                  <a:schemeClr val="bg1"/>
                </a:solidFill>
                <a:latin typeface="Courier New" panose="02070309020205020404" pitchFamily="49" charset="0"/>
                <a:cs typeface="Courier New" panose="02070309020205020404" pitchFamily="49" charset="0"/>
              </a:rPr>
              <a:t>vnd.openxmlformats-officedocument.wordprocessingml.document</a:t>
            </a:r>
            <a:r>
              <a:rPr lang="en-GB" sz="1100" b="1" dirty="0">
                <a:solidFill>
                  <a:schemeClr val="bg1"/>
                </a:solidFill>
                <a:latin typeface="Courier New" panose="02070309020205020404" pitchFamily="49" charset="0"/>
                <a:cs typeface="Courier New" panose="02070309020205020404" pitchFamily="49" charset="0"/>
              </a:rPr>
              <a:t>",</a:t>
            </a:r>
          </a:p>
          <a:p>
            <a:r>
              <a:rPr lang="en-GB" sz="1100" b="1" dirty="0">
                <a:solidFill>
                  <a:schemeClr val="bg1"/>
                </a:solidFill>
                <a:latin typeface="Courier New" panose="02070309020205020404" pitchFamily="49" charset="0"/>
                <a:cs typeface="Courier New" panose="02070309020205020404" pitchFamily="49" charset="0"/>
              </a:rPr>
              <a:t>      "extension" : "</a:t>
            </a:r>
            <a:r>
              <a:rPr lang="en-GB" sz="1100" b="1" dirty="0" err="1">
                <a:solidFill>
                  <a:schemeClr val="bg1"/>
                </a:solidFill>
                <a:latin typeface="Courier New" panose="02070309020205020404" pitchFamily="49" charset="0"/>
                <a:cs typeface="Courier New" panose="02070309020205020404" pitchFamily="49" charset="0"/>
              </a:rPr>
              <a:t>docx</a:t>
            </a:r>
            <a:r>
              <a:rPr lang="en-GB" sz="1100" b="1" dirty="0">
                <a:solidFill>
                  <a:schemeClr val="bg1"/>
                </a:solidFill>
                <a:latin typeface="Courier New" panose="02070309020205020404" pitchFamily="49" charset="0"/>
                <a:cs typeface="Courier New" panose="02070309020205020404" pitchFamily="49" charset="0"/>
              </a:rPr>
              <a:t>",</a:t>
            </a:r>
          </a:p>
          <a:p>
            <a:r>
              <a:rPr lang="en-GB" sz="1100" b="1" dirty="0">
                <a:solidFill>
                  <a:schemeClr val="bg1"/>
                </a:solidFill>
                <a:latin typeface="Courier New" panose="02070309020205020404" pitchFamily="49" charset="0"/>
                <a:cs typeface="Courier New" panose="02070309020205020404" pitchFamily="49" charset="0"/>
              </a:rPr>
              <a:t>               :              :              :              :</a:t>
            </a:r>
          </a:p>
        </p:txBody>
      </p:sp>
    </p:spTree>
    <p:extLst>
      <p:ext uri="{BB962C8B-B14F-4D97-AF65-F5344CB8AC3E}">
        <p14:creationId xmlns:p14="http://schemas.microsoft.com/office/powerpoint/2010/main" val="73343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99E6-D753-4C43-8D1E-2E75009F1C8C}"/>
              </a:ext>
            </a:extLst>
          </p:cNvPr>
          <p:cNvSpPr>
            <a:spLocks noGrp="1"/>
          </p:cNvSpPr>
          <p:nvPr>
            <p:ph type="title"/>
          </p:nvPr>
        </p:nvSpPr>
        <p:spPr/>
        <p:txBody>
          <a:bodyPr/>
          <a:lstStyle/>
          <a:p>
            <a:r>
              <a:rPr lang="en-GB" dirty="0"/>
              <a:t>But what about </a:t>
            </a:r>
            <a:r>
              <a:rPr lang="en-GB" dirty="0" err="1"/>
              <a:t>gRPC</a:t>
            </a:r>
            <a:r>
              <a:rPr lang="en-GB" dirty="0"/>
              <a:t>?</a:t>
            </a:r>
          </a:p>
        </p:txBody>
      </p:sp>
      <p:sp>
        <p:nvSpPr>
          <p:cNvPr id="8" name="Content Placeholder 2">
            <a:extLst>
              <a:ext uri="{FF2B5EF4-FFF2-40B4-BE49-F238E27FC236}">
                <a16:creationId xmlns:a16="http://schemas.microsoft.com/office/drawing/2014/main" id="{EA0686EA-7889-420E-AA47-0C800DA7BFA1}"/>
              </a:ext>
            </a:extLst>
          </p:cNvPr>
          <p:cNvSpPr txBox="1">
            <a:spLocks/>
          </p:cNvSpPr>
          <p:nvPr/>
        </p:nvSpPr>
        <p:spPr>
          <a:xfrm>
            <a:off x="515639" y="1617044"/>
            <a:ext cx="4814007" cy="43265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a:t>gRPC</a:t>
            </a:r>
            <a:endParaRPr lang="en-GB" dirty="0"/>
          </a:p>
          <a:p>
            <a:pPr lvl="1"/>
            <a:r>
              <a:rPr lang="en-GB" dirty="0"/>
              <a:t>Remote Procedure Call system created by Google</a:t>
            </a:r>
          </a:p>
          <a:p>
            <a:pPr lvl="1"/>
            <a:r>
              <a:rPr lang="en-GB" dirty="0"/>
              <a:t>Always connected, HTTP/2</a:t>
            </a:r>
          </a:p>
          <a:p>
            <a:pPr lvl="1"/>
            <a:r>
              <a:rPr lang="en-GB" dirty="0"/>
              <a:t>Binary protocol (</a:t>
            </a:r>
            <a:r>
              <a:rPr lang="en-GB" dirty="0" err="1"/>
              <a:t>protobuff</a:t>
            </a:r>
            <a:r>
              <a:rPr lang="en-GB" dirty="0"/>
              <a:t>), </a:t>
            </a:r>
          </a:p>
          <a:p>
            <a:pPr lvl="1"/>
            <a:r>
              <a:rPr lang="en-GB" dirty="0"/>
              <a:t>Procedure based rather than resource based</a:t>
            </a:r>
          </a:p>
          <a:p>
            <a:pPr lvl="1"/>
            <a:endParaRPr lang="en-GB" dirty="0"/>
          </a:p>
          <a:p>
            <a:pPr marL="0" indent="0">
              <a:buNone/>
            </a:pPr>
            <a:r>
              <a:rPr lang="en-GB" dirty="0"/>
              <a:t>A bit like Java RMI, or CORBA or DCOM or SOAP</a:t>
            </a:r>
          </a:p>
          <a:p>
            <a:pPr marL="0" indent="0">
              <a:buNone/>
            </a:pPr>
            <a:r>
              <a:rPr lang="en-GB" dirty="0"/>
              <a:t>We’ve been here before, however much we tried to forget …</a:t>
            </a:r>
          </a:p>
        </p:txBody>
      </p:sp>
      <p:pic>
        <p:nvPicPr>
          <p:cNvPr id="14" name="Content Placeholder 13">
            <a:extLst>
              <a:ext uri="{FF2B5EF4-FFF2-40B4-BE49-F238E27FC236}">
                <a16:creationId xmlns:a16="http://schemas.microsoft.com/office/drawing/2014/main" id="{A2C04C6B-D4C0-401A-B15F-1714045073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97684" y="1617044"/>
            <a:ext cx="6263391" cy="4175594"/>
          </a:xfrm>
          <a:prstGeom prst="rect">
            <a:avLst/>
          </a:prstGeom>
          <a:ln w="38100">
            <a:solidFill>
              <a:schemeClr val="accent1"/>
            </a:solidFill>
          </a:ln>
        </p:spPr>
      </p:pic>
    </p:spTree>
    <p:extLst>
      <p:ext uri="{BB962C8B-B14F-4D97-AF65-F5344CB8AC3E}">
        <p14:creationId xmlns:p14="http://schemas.microsoft.com/office/powerpoint/2010/main" val="198847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500"/>
                                        <p:tgtEl>
                                          <p:spTgt spid="8">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500"/>
                                        <p:tgtEl>
                                          <p:spTgt spid="8">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fade">
                                      <p:cBhvr>
                                        <p:cTn id="28" dur="500"/>
                                        <p:tgtEl>
                                          <p:spTgt spid="8">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animEffect transition="in" filter="fade">
                                      <p:cBhvr>
                                        <p:cTn id="33" dur="500"/>
                                        <p:tgtEl>
                                          <p:spTgt spid="8">
                                            <p:txEl>
                                              <p:pRg st="7" end="7"/>
                                            </p:txEl>
                                          </p:spTgt>
                                        </p:tgtEl>
                                      </p:cBhvr>
                                    </p:animEffect>
                                  </p:childTnLst>
                                </p:cTn>
                              </p:par>
                            </p:childTnLst>
                          </p:cTn>
                        </p:par>
                        <p:par>
                          <p:cTn id="34" fill="hold">
                            <p:stCondLst>
                              <p:cond delay="500"/>
                            </p:stCondLst>
                            <p:childTnLst>
                              <p:par>
                                <p:cTn id="35" presetID="53" presetClass="entr" presetSubtype="16"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D7A71-9A84-41CD-9C48-85D9AF7F2472}"/>
              </a:ext>
            </a:extLst>
          </p:cNvPr>
          <p:cNvSpPr>
            <a:spLocks noGrp="1"/>
          </p:cNvSpPr>
          <p:nvPr>
            <p:ph type="title"/>
          </p:nvPr>
        </p:nvSpPr>
        <p:spPr/>
        <p:txBody>
          <a:bodyPr/>
          <a:lstStyle/>
          <a:p>
            <a:r>
              <a:rPr lang="en-GB" dirty="0"/>
              <a:t>API design – where do you start?</a:t>
            </a:r>
          </a:p>
        </p:txBody>
      </p:sp>
      <p:sp>
        <p:nvSpPr>
          <p:cNvPr id="3" name="Content Placeholder 2">
            <a:extLst>
              <a:ext uri="{FF2B5EF4-FFF2-40B4-BE49-F238E27FC236}">
                <a16:creationId xmlns:a16="http://schemas.microsoft.com/office/drawing/2014/main" id="{BF586531-220B-423E-B96E-B57E5E512676}"/>
              </a:ext>
            </a:extLst>
          </p:cNvPr>
          <p:cNvSpPr>
            <a:spLocks noGrp="1"/>
          </p:cNvSpPr>
          <p:nvPr>
            <p:ph idx="1"/>
          </p:nvPr>
        </p:nvSpPr>
        <p:spPr>
          <a:xfrm>
            <a:off x="515639" y="1502229"/>
            <a:ext cx="7155364" cy="4416621"/>
          </a:xfrm>
        </p:spPr>
        <p:txBody>
          <a:bodyPr/>
          <a:lstStyle/>
          <a:p>
            <a:r>
              <a:rPr lang="en-GB" dirty="0"/>
              <a:t>Human and automated users</a:t>
            </a:r>
          </a:p>
          <a:p>
            <a:r>
              <a:rPr lang="en-GB" dirty="0"/>
              <a:t>Readable by a human</a:t>
            </a:r>
          </a:p>
          <a:p>
            <a:pPr lvl="1"/>
            <a:r>
              <a:rPr lang="en-GB" dirty="0"/>
              <a:t>SOAP and XML were not inherently readable</a:t>
            </a:r>
          </a:p>
          <a:p>
            <a:r>
              <a:rPr lang="en-GB" dirty="0"/>
              <a:t>While you have a model on the server it may not fit all your clients</a:t>
            </a:r>
          </a:p>
          <a:p>
            <a:r>
              <a:rPr lang="en-GB" dirty="0"/>
              <a:t>Should you design for the server or for the client?</a:t>
            </a:r>
          </a:p>
          <a:p>
            <a:pPr lvl="1"/>
            <a:r>
              <a:rPr lang="en-GB" dirty="0"/>
              <a:t>Design for the business</a:t>
            </a:r>
          </a:p>
          <a:p>
            <a:pPr lvl="1"/>
            <a:r>
              <a:rPr lang="en-GB" dirty="0"/>
              <a:t>Balance of Security, Reliability and Speed</a:t>
            </a:r>
          </a:p>
          <a:p>
            <a:pPr marL="0" indent="0">
              <a:buNone/>
            </a:pPr>
            <a:r>
              <a:rPr lang="en-GB" dirty="0"/>
              <a:t>At Huddle we have an API design Slack channel</a:t>
            </a:r>
          </a:p>
          <a:p>
            <a:pPr marL="0" indent="0">
              <a:buNone/>
            </a:pPr>
            <a:r>
              <a:rPr lang="en-GB" dirty="0"/>
              <a:t>Remember – there is </a:t>
            </a:r>
            <a:r>
              <a:rPr lang="en-GB" b="1" dirty="0"/>
              <a:t>NO </a:t>
            </a:r>
            <a:r>
              <a:rPr lang="en-GB" dirty="0"/>
              <a:t>right answer for everyone!</a:t>
            </a:r>
          </a:p>
          <a:p>
            <a:endParaRPr lang="en-GB" dirty="0"/>
          </a:p>
          <a:p>
            <a:pPr lvl="1"/>
            <a:endParaRPr lang="en-GB" dirty="0"/>
          </a:p>
        </p:txBody>
      </p:sp>
      <p:pic>
        <p:nvPicPr>
          <p:cNvPr id="5" name="Picture 4">
            <a:extLst>
              <a:ext uri="{FF2B5EF4-FFF2-40B4-BE49-F238E27FC236}">
                <a16:creationId xmlns:a16="http://schemas.microsoft.com/office/drawing/2014/main" id="{A52ECB4D-2BCF-4AE6-B7B7-79BFF4548DA6}"/>
              </a:ext>
            </a:extLst>
          </p:cNvPr>
          <p:cNvPicPr>
            <a:picLocks noChangeAspect="1"/>
          </p:cNvPicPr>
          <p:nvPr/>
        </p:nvPicPr>
        <p:blipFill>
          <a:blip r:embed="rId3"/>
          <a:stretch>
            <a:fillRect/>
          </a:stretch>
        </p:blipFill>
        <p:spPr>
          <a:xfrm>
            <a:off x="7671002" y="1364926"/>
            <a:ext cx="4238739" cy="4124739"/>
          </a:xfrm>
          <a:prstGeom prst="rect">
            <a:avLst/>
          </a:prstGeom>
        </p:spPr>
      </p:pic>
      <p:sp>
        <p:nvSpPr>
          <p:cNvPr id="6" name="TextBox 5">
            <a:extLst>
              <a:ext uri="{FF2B5EF4-FFF2-40B4-BE49-F238E27FC236}">
                <a16:creationId xmlns:a16="http://schemas.microsoft.com/office/drawing/2014/main" id="{E9B873C7-45BD-4D78-82D3-9041696349E3}"/>
              </a:ext>
            </a:extLst>
          </p:cNvPr>
          <p:cNvSpPr txBox="1"/>
          <p:nvPr/>
        </p:nvSpPr>
        <p:spPr>
          <a:xfrm>
            <a:off x="6949440" y="5629680"/>
            <a:ext cx="4960301" cy="415498"/>
          </a:xfrm>
          <a:prstGeom prst="rect">
            <a:avLst/>
          </a:prstGeom>
          <a:noFill/>
        </p:spPr>
        <p:txBody>
          <a:bodyPr wrap="square" rtlCol="0">
            <a:spAutoFit/>
          </a:bodyPr>
          <a:lstStyle/>
          <a:p>
            <a:pPr algn="r"/>
            <a:r>
              <a:rPr lang="en-GB" sz="1050" dirty="0">
                <a:solidFill>
                  <a:schemeClr val="accent1"/>
                </a:solidFill>
              </a:rPr>
              <a:t>Prohibited icon made by https://www.flaticon.com/authors/roundicons </a:t>
            </a:r>
          </a:p>
          <a:p>
            <a:pPr algn="r"/>
            <a:r>
              <a:rPr lang="en-GB" sz="1050" dirty="0">
                <a:solidFill>
                  <a:schemeClr val="accent1"/>
                </a:solidFill>
              </a:rPr>
              <a:t>Green letters by http://gimpchat.com/viewtopic.php?f=11&amp;t=5232</a:t>
            </a:r>
            <a:endParaRPr lang="en-GB" dirty="0">
              <a:solidFill>
                <a:schemeClr val="accent1"/>
              </a:solidFill>
            </a:endParaRPr>
          </a:p>
        </p:txBody>
      </p:sp>
    </p:spTree>
    <p:extLst>
      <p:ext uri="{BB962C8B-B14F-4D97-AF65-F5344CB8AC3E}">
        <p14:creationId xmlns:p14="http://schemas.microsoft.com/office/powerpoint/2010/main" val="92041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An API is a contract</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a:xfrm>
            <a:off x="515639" y="1575685"/>
            <a:ext cx="10838161" cy="4330102"/>
          </a:xfrm>
        </p:spPr>
        <p:txBody>
          <a:bodyPr>
            <a:normAutofit/>
          </a:bodyPr>
          <a:lstStyle/>
          <a:p>
            <a:pPr marL="0" indent="0">
              <a:buNone/>
            </a:pPr>
            <a:r>
              <a:rPr lang="en-GB" dirty="0"/>
              <a:t>An API is a contract between the publisher and the consumer, which creates a set of mutual obligations</a:t>
            </a:r>
          </a:p>
          <a:p>
            <a:r>
              <a:rPr lang="en-GB" dirty="0"/>
              <a:t>For the person publishing the API</a:t>
            </a:r>
          </a:p>
          <a:p>
            <a:pPr lvl="1"/>
            <a:r>
              <a:rPr lang="en-GB" dirty="0"/>
              <a:t>Document the API – responses, headers, acceptable media types, sample code</a:t>
            </a:r>
          </a:p>
          <a:p>
            <a:pPr lvl="1"/>
            <a:r>
              <a:rPr lang="en-GB" dirty="0"/>
              <a:t>Make it clear what is optional, and what might be extended</a:t>
            </a:r>
          </a:p>
          <a:p>
            <a:pPr lvl="1"/>
            <a:r>
              <a:rPr lang="en-GB" dirty="0"/>
              <a:t>Consider how different clients might use the API and what local caching might exist</a:t>
            </a:r>
          </a:p>
          <a:p>
            <a:r>
              <a:rPr lang="en-GB" dirty="0"/>
              <a:t>For the person consuming the API</a:t>
            </a:r>
          </a:p>
          <a:p>
            <a:pPr lvl="1"/>
            <a:r>
              <a:rPr lang="en-GB" dirty="0"/>
              <a:t>Read the documentation and expect to handle all the possible responses</a:t>
            </a:r>
          </a:p>
          <a:p>
            <a:pPr lvl="1"/>
            <a:r>
              <a:rPr lang="en-GB" dirty="0"/>
              <a:t>Use only what you need from the response to minimise your coupling</a:t>
            </a:r>
          </a:p>
          <a:p>
            <a:pPr marL="0" indent="0">
              <a:buNone/>
            </a:pPr>
            <a:r>
              <a:rPr lang="en-GB" dirty="0"/>
              <a:t>Documentation is key whatever form it is in; wiki, Swagger, Apiary.io.  Include as much information as possible, including expected HTTP responses, media types, headers as well as URI and resource formats</a:t>
            </a:r>
          </a:p>
        </p:txBody>
      </p:sp>
    </p:spTree>
    <p:extLst>
      <p:ext uri="{BB962C8B-B14F-4D97-AF65-F5344CB8AC3E}">
        <p14:creationId xmlns:p14="http://schemas.microsoft.com/office/powerpoint/2010/main" val="105781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Versioning an API</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a:xfrm>
            <a:off x="515639" y="1575685"/>
            <a:ext cx="10838161" cy="4330102"/>
          </a:xfrm>
        </p:spPr>
        <p:txBody>
          <a:bodyPr>
            <a:normAutofit lnSpcReduction="10000"/>
          </a:bodyPr>
          <a:lstStyle/>
          <a:p>
            <a:pPr marL="0" indent="0">
              <a:buNone/>
            </a:pPr>
            <a:r>
              <a:rPr lang="en-GB" dirty="0"/>
              <a:t>On the Nordic API web site, there is a blog which references </a:t>
            </a:r>
            <a:r>
              <a:rPr lang="en-GB" dirty="0" err="1"/>
              <a:t>Zdenek</a:t>
            </a:r>
            <a:r>
              <a:rPr lang="en-GB" dirty="0"/>
              <a:t> </a:t>
            </a:r>
            <a:r>
              <a:rPr lang="en-GB" dirty="0" err="1"/>
              <a:t>Nemec</a:t>
            </a:r>
            <a:r>
              <a:rPr lang="en-GB" dirty="0"/>
              <a:t> talking about  API Change Management,</a:t>
            </a:r>
          </a:p>
          <a:p>
            <a:pPr marL="0" indent="0">
              <a:buNone/>
            </a:pPr>
            <a:endParaRPr lang="en-GB" dirty="0"/>
          </a:p>
          <a:p>
            <a:pPr marL="0" indent="0">
              <a:buNone/>
            </a:pPr>
            <a:r>
              <a:rPr lang="en-GB" dirty="0"/>
              <a:t>What versions exist?</a:t>
            </a:r>
          </a:p>
          <a:p>
            <a:pPr lvl="1"/>
            <a:r>
              <a:rPr lang="en-GB" dirty="0"/>
              <a:t>Client version</a:t>
            </a:r>
          </a:p>
          <a:p>
            <a:pPr lvl="1"/>
            <a:r>
              <a:rPr lang="en-GB" dirty="0"/>
              <a:t>Message Format version</a:t>
            </a:r>
          </a:p>
          <a:p>
            <a:pPr lvl="1"/>
            <a:r>
              <a:rPr lang="en-GB" dirty="0"/>
              <a:t>API implementation (server) version,</a:t>
            </a:r>
          </a:p>
          <a:p>
            <a:pPr lvl="1"/>
            <a:r>
              <a:rPr lang="en-GB" dirty="0"/>
              <a:t>API documentation version</a:t>
            </a:r>
          </a:p>
          <a:p>
            <a:pPr lvl="1"/>
            <a:r>
              <a:rPr lang="en-GB" dirty="0"/>
              <a:t>Resources, relationships between resources and the API itself does not have a version</a:t>
            </a:r>
          </a:p>
          <a:p>
            <a:pPr marL="0" indent="0">
              <a:buNone/>
            </a:pPr>
            <a:endParaRPr lang="en-GB" dirty="0"/>
          </a:p>
          <a:p>
            <a:pPr marL="0" indent="0">
              <a:buNone/>
            </a:pPr>
            <a:r>
              <a:rPr lang="en-GB" dirty="0"/>
              <a:t>In an ideal world versioning is </a:t>
            </a:r>
            <a:r>
              <a:rPr lang="en-GB" b="1" dirty="0"/>
              <a:t>not</a:t>
            </a:r>
            <a:r>
              <a:rPr lang="en-GB" dirty="0"/>
              <a:t> simply adding v2, v3 to the URI. At best use extension strategies, and if you have radically new formats they better modelled as new resources with new URIs</a:t>
            </a:r>
          </a:p>
        </p:txBody>
      </p:sp>
    </p:spTree>
    <p:extLst>
      <p:ext uri="{BB962C8B-B14F-4D97-AF65-F5344CB8AC3E}">
        <p14:creationId xmlns:p14="http://schemas.microsoft.com/office/powerpoint/2010/main" val="140591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Extending an API</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a:xfrm>
            <a:off x="515639" y="1575685"/>
            <a:ext cx="10838161" cy="4330102"/>
          </a:xfrm>
        </p:spPr>
        <p:txBody>
          <a:bodyPr>
            <a:normAutofit/>
          </a:bodyPr>
          <a:lstStyle/>
          <a:p>
            <a:pPr marL="0" indent="0">
              <a:spcBef>
                <a:spcPts val="600"/>
              </a:spcBef>
              <a:buNone/>
            </a:pPr>
            <a:r>
              <a:rPr lang="en-GB" dirty="0"/>
              <a:t>What are the extension rules?</a:t>
            </a:r>
          </a:p>
          <a:p>
            <a:pPr lvl="1">
              <a:spcBef>
                <a:spcPts val="600"/>
              </a:spcBef>
            </a:pPr>
            <a:r>
              <a:rPr lang="en-GB" dirty="0"/>
              <a:t>You </a:t>
            </a:r>
            <a:r>
              <a:rPr lang="en-GB" b="1" dirty="0"/>
              <a:t>must not</a:t>
            </a:r>
            <a:r>
              <a:rPr lang="en-GB" dirty="0"/>
              <a:t> take anything away</a:t>
            </a:r>
          </a:p>
          <a:p>
            <a:pPr lvl="1">
              <a:spcBef>
                <a:spcPts val="600"/>
              </a:spcBef>
            </a:pPr>
            <a:r>
              <a:rPr lang="en-GB" dirty="0"/>
              <a:t>You </a:t>
            </a:r>
            <a:r>
              <a:rPr lang="en-GB" b="1" dirty="0"/>
              <a:t>must not</a:t>
            </a:r>
            <a:r>
              <a:rPr lang="en-GB" dirty="0"/>
              <a:t> change processing rules</a:t>
            </a:r>
          </a:p>
          <a:p>
            <a:pPr lvl="1">
              <a:spcBef>
                <a:spcPts val="600"/>
              </a:spcBef>
            </a:pPr>
            <a:r>
              <a:rPr lang="en-GB" dirty="0"/>
              <a:t>You </a:t>
            </a:r>
            <a:r>
              <a:rPr lang="en-GB" b="1" dirty="0"/>
              <a:t>must not</a:t>
            </a:r>
            <a:r>
              <a:rPr lang="en-GB" dirty="0"/>
              <a:t> make optional things required</a:t>
            </a:r>
          </a:p>
          <a:p>
            <a:pPr lvl="1">
              <a:spcBef>
                <a:spcPts val="600"/>
              </a:spcBef>
            </a:pPr>
            <a:r>
              <a:rPr lang="en-GB" dirty="0"/>
              <a:t>Anything you add </a:t>
            </a:r>
            <a:r>
              <a:rPr lang="en-GB" b="1" dirty="0"/>
              <a:t>must</a:t>
            </a:r>
            <a:r>
              <a:rPr lang="en-GB" dirty="0"/>
              <a:t> be optional (you may use default values, either within the form in the case of hypermedia, or on the API implementation on the server)</a:t>
            </a:r>
          </a:p>
          <a:p>
            <a:pPr marL="0" indent="0">
              <a:spcBef>
                <a:spcPts val="600"/>
              </a:spcBef>
              <a:buNone/>
            </a:pPr>
            <a:endParaRPr lang="en-GB" dirty="0"/>
          </a:p>
          <a:p>
            <a:pPr marL="0" indent="0">
              <a:spcBef>
                <a:spcPts val="600"/>
              </a:spcBef>
              <a:buNone/>
            </a:pPr>
            <a:r>
              <a:rPr lang="en-GB" dirty="0"/>
              <a:t>Monitor feature usage </a:t>
            </a:r>
          </a:p>
          <a:p>
            <a:pPr lvl="1">
              <a:spcBef>
                <a:spcPts val="600"/>
              </a:spcBef>
            </a:pPr>
            <a:r>
              <a:rPr lang="en-GB" dirty="0"/>
              <a:t>see who keeps using deprecated fields/methods</a:t>
            </a:r>
          </a:p>
          <a:p>
            <a:pPr lvl="1">
              <a:spcBef>
                <a:spcPts val="600"/>
              </a:spcBef>
            </a:pPr>
            <a:endParaRPr lang="en-GB" dirty="0"/>
          </a:p>
          <a:p>
            <a:pPr marL="0" indent="0">
              <a:spcBef>
                <a:spcPts val="600"/>
              </a:spcBef>
              <a:buNone/>
            </a:pPr>
            <a:r>
              <a:rPr lang="en-GB" dirty="0"/>
              <a:t>Formalise how you communicate API changes and timescales</a:t>
            </a:r>
          </a:p>
          <a:p>
            <a:pPr lvl="1"/>
            <a:endParaRPr lang="en-GB" dirty="0"/>
          </a:p>
        </p:txBody>
      </p:sp>
    </p:spTree>
    <p:extLst>
      <p:ext uri="{BB962C8B-B14F-4D97-AF65-F5344CB8AC3E}">
        <p14:creationId xmlns:p14="http://schemas.microsoft.com/office/powerpoint/2010/main" val="3246410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Huddle">
      <a:dk1>
        <a:srgbClr val="595959"/>
      </a:dk1>
      <a:lt1>
        <a:sysClr val="window" lastClr="FFFFFF"/>
      </a:lt1>
      <a:dk2>
        <a:srgbClr val="44546A"/>
      </a:dk2>
      <a:lt2>
        <a:srgbClr val="E7E6E6"/>
      </a:lt2>
      <a:accent1>
        <a:srgbClr val="007DC5"/>
      </a:accent1>
      <a:accent2>
        <a:srgbClr val="55616F"/>
      </a:accent2>
      <a:accent3>
        <a:srgbClr val="32B561"/>
      </a:accent3>
      <a:accent4>
        <a:srgbClr val="D3D8DA"/>
      </a:accent4>
      <a:accent5>
        <a:srgbClr val="8E5CA6"/>
      </a:accent5>
      <a:accent6>
        <a:srgbClr val="F15F22"/>
      </a:accent6>
      <a:hlink>
        <a:srgbClr val="0563C1"/>
      </a:hlink>
      <a:folHlink>
        <a:srgbClr val="954F72"/>
      </a:folHlink>
    </a:clrScheme>
    <a:fontScheme name="Huddl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uddle 2017 template" id="{D708B4FA-F0EE-4F3E-B2F5-CAE9232184C9}" vid="{93381435-E38B-469C-AF1A-55AA543071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3399</TotalTime>
  <Words>2776</Words>
  <Application>Microsoft Office PowerPoint</Application>
  <PresentationFormat>Widescreen</PresentationFormat>
  <Paragraphs>334</Paragraphs>
  <Slides>26</Slides>
  <Notes>23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Courier New</vt:lpstr>
      <vt:lpstr>Times New Roman</vt:lpstr>
      <vt:lpstr>Office Theme</vt:lpstr>
      <vt:lpstr>PowerPoint Presentation</vt:lpstr>
      <vt:lpstr>Is that really REST? </vt:lpstr>
      <vt:lpstr>Anatomy of a REST request </vt:lpstr>
      <vt:lpstr>Anatomy of a REST response</vt:lpstr>
      <vt:lpstr>But what about gRPC?</vt:lpstr>
      <vt:lpstr>API design – where do you start?</vt:lpstr>
      <vt:lpstr>An API is a contract</vt:lpstr>
      <vt:lpstr>Versioning an API</vt:lpstr>
      <vt:lpstr>Extending an API</vt:lpstr>
      <vt:lpstr>How do we introduce breaking changes?</vt:lpstr>
      <vt:lpstr>Deprecation</vt:lpstr>
      <vt:lpstr>Elegant deprecation</vt:lpstr>
      <vt:lpstr>Async and REST</vt:lpstr>
      <vt:lpstr>BFF – for compatibility and tailoring</vt:lpstr>
      <vt:lpstr>Caching – 304 Not Modified</vt:lpstr>
      <vt:lpstr>Rate limiting – 429 Too Many Requests</vt:lpstr>
      <vt:lpstr>Mini PUT/POST …../status example</vt:lpstr>
      <vt:lpstr>Using links to construct a user interface</vt:lpstr>
      <vt:lpstr>Consumer example – Hypermedia UI</vt:lpstr>
      <vt:lpstr>Consumer example – over consuming</vt:lpstr>
      <vt:lpstr>Consumer example – enumerated values</vt:lpstr>
      <vt:lpstr>Producer example – Last-Modified header</vt:lpstr>
      <vt:lpstr>Consumer example – relying on link order </vt:lpstr>
      <vt:lpstr>Consumer example –  be specific</vt:lpstr>
      <vt:lpstr>Resources</vt:lpstr>
      <vt:lpstr>PowerPoint Presentation</vt:lpstr>
    </vt:vector>
  </TitlesOfParts>
  <Company>Huddle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Deluca-Smith</dc:creator>
  <cp:lastModifiedBy>Liam Westley</cp:lastModifiedBy>
  <cp:revision>148</cp:revision>
  <dcterms:created xsi:type="dcterms:W3CDTF">2017-12-07T12:17:27Z</dcterms:created>
  <dcterms:modified xsi:type="dcterms:W3CDTF">2018-04-25T14:01:49Z</dcterms:modified>
</cp:coreProperties>
</file>