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657309-12E1-69E2-3479-13B867164F1F}" v="6" dt="2022-06-11T08:36:50.776"/>
    <p1510:client id="{D2824964-A611-4E42-9029-2B94B98C1E95}" v="2" dt="2022-06-07T23:58:11.8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6" d="100"/>
          <a:sy n="76" d="100"/>
        </p:scale>
        <p:origin x="2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0F4B889-0457-4BD4-A48D-A9C47B56C21D}" type="datetimeFigureOut">
              <a:rPr lang="en-NZ" smtClean="0"/>
              <a:t>11/06/2022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6BA7C95-F994-4A2A-AC67-939330A53819}" type="slidenum">
              <a:rPr lang="en-NZ" smtClean="0"/>
              <a:t>‹#›</a:t>
            </a:fld>
            <a:endParaRPr lang="en-NZ"/>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0853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0F4B889-0457-4BD4-A48D-A9C47B56C21D}" type="datetimeFigureOut">
              <a:rPr lang="en-NZ" smtClean="0"/>
              <a:t>11/06/2022</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06BA7C95-F994-4A2A-AC67-939330A53819}" type="slidenum">
              <a:rPr lang="en-NZ" smtClean="0"/>
              <a:t>‹#›</a:t>
            </a:fld>
            <a:endParaRPr lang="en-NZ"/>
          </a:p>
        </p:txBody>
      </p:sp>
    </p:spTree>
    <p:extLst>
      <p:ext uri="{BB962C8B-B14F-4D97-AF65-F5344CB8AC3E}">
        <p14:creationId xmlns:p14="http://schemas.microsoft.com/office/powerpoint/2010/main" val="4158509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4B889-0457-4BD4-A48D-A9C47B56C21D}" type="datetimeFigureOut">
              <a:rPr lang="en-NZ" smtClean="0"/>
              <a:t>11/06/2022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6BA7C95-F994-4A2A-AC67-939330A53819}" type="slidenum">
              <a:rPr lang="en-NZ" smtClean="0"/>
              <a:t>‹#›</a:t>
            </a:fld>
            <a:endParaRPr lang="en-NZ"/>
          </a:p>
        </p:txBody>
      </p:sp>
    </p:spTree>
    <p:extLst>
      <p:ext uri="{BB962C8B-B14F-4D97-AF65-F5344CB8AC3E}">
        <p14:creationId xmlns:p14="http://schemas.microsoft.com/office/powerpoint/2010/main" val="3370127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4B889-0457-4BD4-A48D-A9C47B56C21D}" type="datetimeFigureOut">
              <a:rPr lang="en-NZ" smtClean="0"/>
              <a:t>11/06/2022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6BA7C95-F994-4A2A-AC67-939330A53819}" type="slidenum">
              <a:rPr lang="en-NZ" smtClean="0"/>
              <a:t>‹#›</a:t>
            </a:fld>
            <a:endParaRPr lang="en-NZ"/>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231048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4B889-0457-4BD4-A48D-A9C47B56C21D}" type="datetimeFigureOut">
              <a:rPr lang="en-NZ" smtClean="0"/>
              <a:t>11/06/2022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6BA7C95-F994-4A2A-AC67-939330A53819}" type="slidenum">
              <a:rPr lang="en-NZ" smtClean="0"/>
              <a:t>‹#›</a:t>
            </a:fld>
            <a:endParaRPr lang="en-NZ"/>
          </a:p>
        </p:txBody>
      </p:sp>
    </p:spTree>
    <p:extLst>
      <p:ext uri="{BB962C8B-B14F-4D97-AF65-F5344CB8AC3E}">
        <p14:creationId xmlns:p14="http://schemas.microsoft.com/office/powerpoint/2010/main" val="569012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4B889-0457-4BD4-A48D-A9C47B56C21D}" type="datetimeFigureOut">
              <a:rPr lang="en-NZ" smtClean="0"/>
              <a:t>11/06/2022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6BA7C95-F994-4A2A-AC67-939330A53819}" type="slidenum">
              <a:rPr lang="en-NZ" smtClean="0"/>
              <a:t>‹#›</a:t>
            </a:fld>
            <a:endParaRPr lang="en-NZ"/>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245333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4B889-0457-4BD4-A48D-A9C47B56C21D}" type="datetimeFigureOut">
              <a:rPr lang="en-NZ" smtClean="0"/>
              <a:t>11/06/2022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6BA7C95-F994-4A2A-AC67-939330A53819}" type="slidenum">
              <a:rPr lang="en-NZ" smtClean="0"/>
              <a:t>‹#›</a:t>
            </a:fld>
            <a:endParaRPr lang="en-NZ"/>
          </a:p>
        </p:txBody>
      </p:sp>
    </p:spTree>
    <p:extLst>
      <p:ext uri="{BB962C8B-B14F-4D97-AF65-F5344CB8AC3E}">
        <p14:creationId xmlns:p14="http://schemas.microsoft.com/office/powerpoint/2010/main" val="607101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F4B889-0457-4BD4-A48D-A9C47B56C21D}" type="datetimeFigureOut">
              <a:rPr lang="en-NZ" smtClean="0"/>
              <a:t>11/06/2022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6BA7C95-F994-4A2A-AC67-939330A53819}" type="slidenum">
              <a:rPr lang="en-NZ" smtClean="0"/>
              <a:t>‹#›</a:t>
            </a:fld>
            <a:endParaRPr lang="en-NZ"/>
          </a:p>
        </p:txBody>
      </p:sp>
    </p:spTree>
    <p:extLst>
      <p:ext uri="{BB962C8B-B14F-4D97-AF65-F5344CB8AC3E}">
        <p14:creationId xmlns:p14="http://schemas.microsoft.com/office/powerpoint/2010/main" val="1250681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F4B889-0457-4BD4-A48D-A9C47B56C21D}" type="datetimeFigureOut">
              <a:rPr lang="en-NZ" smtClean="0"/>
              <a:t>11/06/2022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6BA7C95-F994-4A2A-AC67-939330A53819}" type="slidenum">
              <a:rPr lang="en-NZ" smtClean="0"/>
              <a:t>‹#›</a:t>
            </a:fld>
            <a:endParaRPr lang="en-NZ"/>
          </a:p>
        </p:txBody>
      </p:sp>
    </p:spTree>
    <p:extLst>
      <p:ext uri="{BB962C8B-B14F-4D97-AF65-F5344CB8AC3E}">
        <p14:creationId xmlns:p14="http://schemas.microsoft.com/office/powerpoint/2010/main" val="1696257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F4B889-0457-4BD4-A48D-A9C47B56C21D}" type="datetimeFigureOut">
              <a:rPr lang="en-NZ" smtClean="0"/>
              <a:t>11/06/2022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6BA7C95-F994-4A2A-AC67-939330A53819}" type="slidenum">
              <a:rPr lang="en-NZ" smtClean="0"/>
              <a:t>‹#›</a:t>
            </a:fld>
            <a:endParaRPr lang="en-NZ"/>
          </a:p>
        </p:txBody>
      </p:sp>
    </p:spTree>
    <p:extLst>
      <p:ext uri="{BB962C8B-B14F-4D97-AF65-F5344CB8AC3E}">
        <p14:creationId xmlns:p14="http://schemas.microsoft.com/office/powerpoint/2010/main" val="2300082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4B889-0457-4BD4-A48D-A9C47B56C21D}" type="datetimeFigureOut">
              <a:rPr lang="en-NZ" smtClean="0"/>
              <a:t>11/06/2022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06BA7C95-F994-4A2A-AC67-939330A53819}" type="slidenum">
              <a:rPr lang="en-NZ" smtClean="0"/>
              <a:t>‹#›</a:t>
            </a:fld>
            <a:endParaRPr lang="en-NZ"/>
          </a:p>
        </p:txBody>
      </p:sp>
    </p:spTree>
    <p:extLst>
      <p:ext uri="{BB962C8B-B14F-4D97-AF65-F5344CB8AC3E}">
        <p14:creationId xmlns:p14="http://schemas.microsoft.com/office/powerpoint/2010/main" val="865993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F4B889-0457-4BD4-A48D-A9C47B56C21D}" type="datetimeFigureOut">
              <a:rPr lang="en-NZ" smtClean="0"/>
              <a:t>11/06/2022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06BA7C95-F994-4A2A-AC67-939330A53819}" type="slidenum">
              <a:rPr lang="en-NZ" smtClean="0"/>
              <a:t>‹#›</a:t>
            </a:fld>
            <a:endParaRPr lang="en-NZ"/>
          </a:p>
        </p:txBody>
      </p:sp>
    </p:spTree>
    <p:extLst>
      <p:ext uri="{BB962C8B-B14F-4D97-AF65-F5344CB8AC3E}">
        <p14:creationId xmlns:p14="http://schemas.microsoft.com/office/powerpoint/2010/main" val="213332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F4B889-0457-4BD4-A48D-A9C47B56C21D}" type="datetimeFigureOut">
              <a:rPr lang="en-NZ" smtClean="0"/>
              <a:t>11/06/2022</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06BA7C95-F994-4A2A-AC67-939330A53819}" type="slidenum">
              <a:rPr lang="en-NZ" smtClean="0"/>
              <a:t>‹#›</a:t>
            </a:fld>
            <a:endParaRPr lang="en-NZ"/>
          </a:p>
        </p:txBody>
      </p:sp>
    </p:spTree>
    <p:extLst>
      <p:ext uri="{BB962C8B-B14F-4D97-AF65-F5344CB8AC3E}">
        <p14:creationId xmlns:p14="http://schemas.microsoft.com/office/powerpoint/2010/main" val="88297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F4B889-0457-4BD4-A48D-A9C47B56C21D}" type="datetimeFigureOut">
              <a:rPr lang="en-NZ" smtClean="0"/>
              <a:t>11/06/2022</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06BA7C95-F994-4A2A-AC67-939330A53819}" type="slidenum">
              <a:rPr lang="en-NZ" smtClean="0"/>
              <a:t>‹#›</a:t>
            </a:fld>
            <a:endParaRPr lang="en-NZ"/>
          </a:p>
        </p:txBody>
      </p:sp>
    </p:spTree>
    <p:extLst>
      <p:ext uri="{BB962C8B-B14F-4D97-AF65-F5344CB8AC3E}">
        <p14:creationId xmlns:p14="http://schemas.microsoft.com/office/powerpoint/2010/main" val="126901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4B889-0457-4BD4-A48D-A9C47B56C21D}" type="datetimeFigureOut">
              <a:rPr lang="en-NZ" smtClean="0"/>
              <a:t>11/06/2022</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06BA7C95-F994-4A2A-AC67-939330A53819}" type="slidenum">
              <a:rPr lang="en-NZ" smtClean="0"/>
              <a:t>‹#›</a:t>
            </a:fld>
            <a:endParaRPr lang="en-NZ"/>
          </a:p>
        </p:txBody>
      </p:sp>
    </p:spTree>
    <p:extLst>
      <p:ext uri="{BB962C8B-B14F-4D97-AF65-F5344CB8AC3E}">
        <p14:creationId xmlns:p14="http://schemas.microsoft.com/office/powerpoint/2010/main" val="413096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4B889-0457-4BD4-A48D-A9C47B56C21D}" type="datetimeFigureOut">
              <a:rPr lang="en-NZ" smtClean="0"/>
              <a:t>11/06/2022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06BA7C95-F994-4A2A-AC67-939330A53819}" type="slidenum">
              <a:rPr lang="en-NZ" smtClean="0"/>
              <a:t>‹#›</a:t>
            </a:fld>
            <a:endParaRPr lang="en-NZ"/>
          </a:p>
        </p:txBody>
      </p:sp>
    </p:spTree>
    <p:extLst>
      <p:ext uri="{BB962C8B-B14F-4D97-AF65-F5344CB8AC3E}">
        <p14:creationId xmlns:p14="http://schemas.microsoft.com/office/powerpoint/2010/main" val="2154452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4B889-0457-4BD4-A48D-A9C47B56C21D}" type="datetimeFigureOut">
              <a:rPr lang="en-NZ" smtClean="0"/>
              <a:t>11/06/2022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06BA7C95-F994-4A2A-AC67-939330A53819}" type="slidenum">
              <a:rPr lang="en-NZ" smtClean="0"/>
              <a:t>‹#›</a:t>
            </a:fld>
            <a:endParaRPr lang="en-NZ"/>
          </a:p>
        </p:txBody>
      </p:sp>
    </p:spTree>
    <p:extLst>
      <p:ext uri="{BB962C8B-B14F-4D97-AF65-F5344CB8AC3E}">
        <p14:creationId xmlns:p14="http://schemas.microsoft.com/office/powerpoint/2010/main" val="81032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0F4B889-0457-4BD4-A48D-A9C47B56C21D}" type="datetimeFigureOut">
              <a:rPr lang="en-NZ" smtClean="0"/>
              <a:t>11/06/2022</a:t>
            </a:fld>
            <a:endParaRPr lang="en-NZ"/>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NZ"/>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6BA7C95-F994-4A2A-AC67-939330A53819}" type="slidenum">
              <a:rPr lang="en-NZ" smtClean="0"/>
              <a:t>‹#›</a:t>
            </a:fld>
            <a:endParaRPr lang="en-NZ"/>
          </a:p>
        </p:txBody>
      </p:sp>
    </p:spTree>
    <p:extLst>
      <p:ext uri="{BB962C8B-B14F-4D97-AF65-F5344CB8AC3E}">
        <p14:creationId xmlns:p14="http://schemas.microsoft.com/office/powerpoint/2010/main" val="210631840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56" name="Rectangle 70">
            <a:extLst>
              <a:ext uri="{FF2B5EF4-FFF2-40B4-BE49-F238E27FC236}">
                <a16:creationId xmlns:a16="http://schemas.microsoft.com/office/drawing/2014/main" id="{1511F85B-5967-428B-BE8B-819A79813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026" name="Picture 2" descr="Industry 4.0: Providing Innovative Solutions - Plus Group">
            <a:extLst>
              <a:ext uri="{FF2B5EF4-FFF2-40B4-BE49-F238E27FC236}">
                <a16:creationId xmlns:a16="http://schemas.microsoft.com/office/drawing/2014/main" id="{29B7CFE0-CB9C-9896-9EA9-91B58EE041AE}"/>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37795" r="8428"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57" name="Snip Diagonal Corner Rectangle 6">
            <a:extLst>
              <a:ext uri="{FF2B5EF4-FFF2-40B4-BE49-F238E27FC236}">
                <a16:creationId xmlns:a16="http://schemas.microsoft.com/office/drawing/2014/main" id="{28DA8D05-CF65-4382-8BF4-2A08754DB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gradFill>
            <a:gsLst>
              <a:gs pos="2000">
                <a:schemeClr val="dk2">
                  <a:tint val="97000"/>
                  <a:hueMod val="92000"/>
                  <a:satMod val="169000"/>
                  <a:lumMod val="164000"/>
                  <a:alpha val="79000"/>
                </a:schemeClr>
              </a:gs>
              <a:gs pos="100000">
                <a:schemeClr val="dk2">
                  <a:shade val="96000"/>
                  <a:satMod val="120000"/>
                  <a:lumMod val="90000"/>
                  <a:alpha val="88000"/>
                </a:schemeClr>
              </a:gs>
            </a:gsLst>
          </a:gradFill>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918023E5-B232-9BDF-53DC-FE22CF3A71E8}"/>
              </a:ext>
            </a:extLst>
          </p:cNvPr>
          <p:cNvSpPr>
            <a:spLocks noGrp="1"/>
          </p:cNvSpPr>
          <p:nvPr>
            <p:ph type="ctrTitle"/>
          </p:nvPr>
        </p:nvSpPr>
        <p:spPr>
          <a:xfrm>
            <a:off x="125188" y="-1248453"/>
            <a:ext cx="6767736" cy="2486049"/>
          </a:xfrm>
        </p:spPr>
        <p:txBody>
          <a:bodyPr vert="horz" lIns="91440" tIns="45720" rIns="91440" bIns="45720" rtlCol="0" anchor="b">
            <a:normAutofit/>
          </a:bodyPr>
          <a:lstStyle/>
          <a:p>
            <a:r>
              <a:rPr lang="en-US"/>
              <a:t>Team 1311 Proposal</a:t>
            </a:r>
          </a:p>
        </p:txBody>
      </p:sp>
      <p:sp>
        <p:nvSpPr>
          <p:cNvPr id="3" name="Subtitle 2">
            <a:extLst>
              <a:ext uri="{FF2B5EF4-FFF2-40B4-BE49-F238E27FC236}">
                <a16:creationId xmlns:a16="http://schemas.microsoft.com/office/drawing/2014/main" id="{526F8305-A3B3-1672-97DF-D48EB8E2B58C}"/>
              </a:ext>
            </a:extLst>
          </p:cNvPr>
          <p:cNvSpPr>
            <a:spLocks noGrp="1"/>
          </p:cNvSpPr>
          <p:nvPr>
            <p:ph type="subTitle" idx="1"/>
          </p:nvPr>
        </p:nvSpPr>
        <p:spPr>
          <a:xfrm>
            <a:off x="723142" y="1269826"/>
            <a:ext cx="5133408" cy="914401"/>
          </a:xfrm>
        </p:spPr>
        <p:txBody>
          <a:bodyPr vert="horz" lIns="91440" tIns="45720" rIns="91440" bIns="45720" rtlCol="0" anchor="t">
            <a:normAutofit/>
          </a:bodyPr>
          <a:lstStyle/>
          <a:p>
            <a:r>
              <a:rPr lang="en-US">
                <a:solidFill>
                  <a:schemeClr val="tx1"/>
                </a:solidFill>
              </a:rPr>
              <a:t>Daniil </a:t>
            </a:r>
            <a:r>
              <a:rPr lang="en-US" err="1">
                <a:solidFill>
                  <a:schemeClr val="tx1"/>
                </a:solidFill>
              </a:rPr>
              <a:t>Volodin</a:t>
            </a:r>
            <a:r>
              <a:rPr lang="en-US">
                <a:solidFill>
                  <a:schemeClr val="tx1"/>
                </a:solidFill>
              </a:rPr>
              <a:t>, Liam Kennedy, Casey </a:t>
            </a:r>
            <a:r>
              <a:rPr lang="en-US" err="1">
                <a:solidFill>
                  <a:schemeClr val="tx1"/>
                </a:solidFill>
              </a:rPr>
              <a:t>Etoka</a:t>
            </a:r>
            <a:endParaRPr lang="en-US">
              <a:solidFill>
                <a:schemeClr val="tx1"/>
              </a:solidFill>
            </a:endParaRPr>
          </a:p>
        </p:txBody>
      </p:sp>
      <p:grpSp>
        <p:nvGrpSpPr>
          <p:cNvPr id="1058" name="Group 74">
            <a:extLst>
              <a:ext uri="{FF2B5EF4-FFF2-40B4-BE49-F238E27FC236}">
                <a16:creationId xmlns:a16="http://schemas.microsoft.com/office/drawing/2014/main" id="{E0C6252F-9468-4CFE-8A28-0DFE703FB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1344" y="9144"/>
            <a:ext cx="6080656" cy="6163733"/>
            <a:chOff x="6108170" y="8467"/>
            <a:chExt cx="6080656" cy="6163733"/>
          </a:xfrm>
        </p:grpSpPr>
        <p:cxnSp>
          <p:nvCxnSpPr>
            <p:cNvPr id="76" name="Straight Connector 75">
              <a:extLst>
                <a:ext uri="{FF2B5EF4-FFF2-40B4-BE49-F238E27FC236}">
                  <a16:creationId xmlns:a16="http://schemas.microsoft.com/office/drawing/2014/main" id="{F873F8F7-6FEE-4BB3-94A3-78B5C2FF1D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FF5B2264-1E71-4A5B-ABFC-2832FD78EC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C6E0A76D-9460-46B8-BD58-9E9BF9CEB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47E3790F-67C5-42CD-B933-75C6F3250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9" name="Straight Connector 79">
              <a:extLst>
                <a:ext uri="{FF2B5EF4-FFF2-40B4-BE49-F238E27FC236}">
                  <a16:creationId xmlns:a16="http://schemas.microsoft.com/office/drawing/2014/main" id="{4EF3C2C4-F6BB-4D14-8577-3649162D0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30DEFF41-8851-875C-FD58-9AF2A9690FDE}"/>
              </a:ext>
            </a:extLst>
          </p:cNvPr>
          <p:cNvSpPr txBox="1"/>
          <p:nvPr/>
        </p:nvSpPr>
        <p:spPr>
          <a:xfrm>
            <a:off x="713717" y="2062637"/>
            <a:ext cx="7133958" cy="2277547"/>
          </a:xfrm>
          <a:prstGeom prst="rect">
            <a:avLst/>
          </a:prstGeom>
          <a:noFill/>
        </p:spPr>
        <p:txBody>
          <a:bodyPr wrap="square" lIns="91440" tIns="45720" rIns="91440" bIns="45720"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NZ" sz="1200" b="1" i="0" u="sng" strike="noStrike" kern="1200" cap="none" spc="0" normalizeH="0" baseline="0" noProof="0" dirty="0">
                <a:ln>
                  <a:noFill/>
                </a:ln>
                <a:solidFill>
                  <a:prstClr val="white"/>
                </a:solidFill>
                <a:effectLst/>
                <a:uLnTx/>
                <a:uFillTx/>
                <a:latin typeface="Century Gothic" panose="020B0502020202020204"/>
                <a:ea typeface="+mn-ea"/>
                <a:cs typeface="+mn-cs"/>
              </a:rPr>
              <a:t>The Future of employment, Jobs and work through automation of Industrial Robots.</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NZ" sz="1200" b="0" i="0" u="none" strike="noStrike" kern="1200" cap="none" spc="0" normalizeH="0" baseline="0" noProof="0" dirty="0">
                <a:ln>
                  <a:noFill/>
                </a:ln>
                <a:solidFill>
                  <a:prstClr val="white"/>
                </a:solidFill>
                <a:effectLst/>
                <a:uLnTx/>
                <a:uFillTx/>
                <a:latin typeface="Century Gothic" panose="020B0502020202020204"/>
                <a:ea typeface="+mn-ea"/>
                <a:cs typeface="+mn-cs"/>
              </a:rPr>
              <a:t>As technology advances the need of faster solutions to modern requirements escalate. Automation has been a key development in recent history through many facets including manufacturing, research and data entry collecting, delivery services and more. </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NZ" sz="1200" b="0" i="0" u="none" strike="noStrike" kern="1200" cap="none" spc="0" normalizeH="0" baseline="0" noProof="0" dirty="0">
                <a:ln>
                  <a:noFill/>
                </a:ln>
                <a:solidFill>
                  <a:prstClr val="white"/>
                </a:solidFill>
                <a:effectLst/>
                <a:uLnTx/>
                <a:uFillTx/>
                <a:latin typeface="Century Gothic" panose="020B0502020202020204"/>
                <a:ea typeface="+mn-ea"/>
                <a:cs typeface="+mn-cs"/>
              </a:rPr>
              <a:t>We chose this topic because we want to know how this persistent need of self-regulated and self-automated technology will affect societies future employment and especially our own, seeing as most of us will be dealing with the idea of automation during our prospective careers. We especially wanted to see the impact of Industrial robots have had and are continuing to have on employment since this progression of technology will see different outcomes for society, where some will greatly benefit, while others will be expendable to the constant evolution. </a:t>
            </a:r>
          </a:p>
        </p:txBody>
      </p:sp>
      <p:sp>
        <p:nvSpPr>
          <p:cNvPr id="6" name="TextBox 5">
            <a:extLst>
              <a:ext uri="{FF2B5EF4-FFF2-40B4-BE49-F238E27FC236}">
                <a16:creationId xmlns:a16="http://schemas.microsoft.com/office/drawing/2014/main" id="{66305C2A-6A7F-83C3-7513-576B37C6720E}"/>
              </a:ext>
            </a:extLst>
          </p:cNvPr>
          <p:cNvSpPr txBox="1"/>
          <p:nvPr/>
        </p:nvSpPr>
        <p:spPr>
          <a:xfrm>
            <a:off x="712792" y="4119450"/>
            <a:ext cx="7048004" cy="1015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Description: The industrial robot is a form of a machine that is automated to perform tasks in a specific industrial environment. Most common forms of industrial robot automation include welding, handling, packaging, picking, dispensing and cutting.</a:t>
            </a: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Link to the source: </a:t>
            </a:r>
            <a:r>
              <a:rPr kumimoji="0" lang="en-US" sz="1200" b="0" i="0" u="none" strike="noStrike" kern="1200" cap="none" spc="0" normalizeH="0" baseline="0" noProof="0" dirty="0">
                <a:ln>
                  <a:noFill/>
                </a:ln>
                <a:solidFill>
                  <a:prstClr val="white"/>
                </a:solidFill>
                <a:effectLst/>
                <a:uLnTx/>
                <a:uFillTx/>
                <a:latin typeface="Century Gothic" panose="020B0502020202020204"/>
                <a:ea typeface="+mn-lt"/>
                <a:cs typeface="+mn-lt"/>
              </a:rPr>
              <a:t>https://www.youtube.com/watch?v=Cndodc3X50s</a:t>
            </a:r>
            <a:endPar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id="{774BDB9C-2A3B-B539-047D-2713EB790DD0}"/>
              </a:ext>
            </a:extLst>
          </p:cNvPr>
          <p:cNvSpPr txBox="1"/>
          <p:nvPr/>
        </p:nvSpPr>
        <p:spPr>
          <a:xfrm>
            <a:off x="712792" y="4980559"/>
            <a:ext cx="626621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Relevance: Throughout the years, industrial robots have evolved to the point they are taking over jobs that required man labor in the past. The industrial robots are relevant until this day because of the lower cost, maintenance and produc</a:t>
            </a:r>
            <a:r>
              <a:rPr kumimoji="0" lang="en-US" sz="1200" b="0" i="0" u="none" strike="noStrike" kern="1200" cap="none" spc="0" normalizeH="0" baseline="0" noProof="0" dirty="0">
                <a:ln>
                  <a:noFill/>
                </a:ln>
                <a:solidFill>
                  <a:prstClr val="black"/>
                </a:solidFill>
                <a:effectLst/>
                <a:uLnTx/>
                <a:uFillTx/>
                <a:latin typeface="Century Gothic" panose="020B0502020202020204"/>
                <a:ea typeface="+mn-ea"/>
                <a:cs typeface="+mn-cs"/>
              </a:rPr>
              <a:t>tivity</a:t>
            </a: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 efficiency they provide.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solidFill>
                <a:prstClr val="white"/>
              </a:solidFill>
              <a:latin typeface="Century Gothic" panose="020B050202020202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entury Gothic" panose="020B0502020202020204"/>
                <a:ea typeface="+mn-ea"/>
                <a:cs typeface="+mn-cs"/>
              </a:rPr>
              <a:t>Student ID: 21143508, 21145753, 21141402</a:t>
            </a: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Picture 8" descr="Diagram, engineering drawing&#10;&#10;Description automatically generated">
            <a:extLst>
              <a:ext uri="{FF2B5EF4-FFF2-40B4-BE49-F238E27FC236}">
                <a16:creationId xmlns:a16="http://schemas.microsoft.com/office/drawing/2014/main" id="{95AFEC10-A946-9C4E-3F09-040B942CCF9F}"/>
              </a:ext>
            </a:extLst>
          </p:cNvPr>
          <p:cNvPicPr>
            <a:picLocks noChangeAspect="1"/>
          </p:cNvPicPr>
          <p:nvPr/>
        </p:nvPicPr>
        <p:blipFill>
          <a:blip r:embed="rId3"/>
          <a:stretch>
            <a:fillRect/>
          </a:stretch>
        </p:blipFill>
        <p:spPr>
          <a:xfrm>
            <a:off x="8325715" y="195263"/>
            <a:ext cx="3385705" cy="1990725"/>
          </a:xfrm>
          <a:prstGeom prst="rect">
            <a:avLst/>
          </a:prstGeom>
        </p:spPr>
      </p:pic>
      <p:sp>
        <p:nvSpPr>
          <p:cNvPr id="9" name="TextBox 8">
            <a:extLst>
              <a:ext uri="{FF2B5EF4-FFF2-40B4-BE49-F238E27FC236}">
                <a16:creationId xmlns:a16="http://schemas.microsoft.com/office/drawing/2014/main" id="{03829E40-AA4C-F2B4-90B8-CF902C46063A}"/>
              </a:ext>
            </a:extLst>
          </p:cNvPr>
          <p:cNvSpPr txBox="1"/>
          <p:nvPr/>
        </p:nvSpPr>
        <p:spPr>
          <a:xfrm>
            <a:off x="8352559" y="2126672"/>
            <a:ext cx="5436176"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entury Gothic" panose="020B0502020202020204"/>
                <a:ea typeface="+mn-lt"/>
                <a:cs typeface="+mn-lt"/>
              </a:rPr>
              <a:t>https://www.azorobotics.com/Article.aspx?ArticleID=19</a:t>
            </a:r>
            <a:endParaRPr kumimoji="0" lang="en-US" sz="9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 name="TextBox 4">
            <a:extLst>
              <a:ext uri="{FF2B5EF4-FFF2-40B4-BE49-F238E27FC236}">
                <a16:creationId xmlns:a16="http://schemas.microsoft.com/office/drawing/2014/main" id="{718D1F2B-07AC-D54F-B908-EA964F8B28A4}"/>
              </a:ext>
            </a:extLst>
          </p:cNvPr>
          <p:cNvSpPr txBox="1"/>
          <p:nvPr/>
        </p:nvSpPr>
        <p:spPr>
          <a:xfrm>
            <a:off x="8607944" y="2973925"/>
            <a:ext cx="3358861" cy="4031873"/>
          </a:xfrm>
          <a:prstGeom prst="rect">
            <a:avLst/>
          </a:prstGeom>
          <a:noFill/>
        </p:spPr>
        <p:txBody>
          <a:bodyPr wrap="square" lIns="91440" tIns="45720" rIns="91440" bIns="45720" rtlCol="0" anchor="t">
            <a:spAutoFit/>
          </a:bodyPr>
          <a:lstStyle/>
          <a:p>
            <a:r>
              <a:rPr lang="en-NZ" sz="1100" dirty="0"/>
              <a:t>Summary of Team Roles:</a:t>
            </a:r>
          </a:p>
          <a:p>
            <a:r>
              <a:rPr lang="en-NZ" sz="1100">
                <a:solidFill>
                  <a:schemeClr val="bg1"/>
                </a:solidFill>
              </a:rPr>
              <a:t>Daniil</a:t>
            </a:r>
            <a:endParaRPr lang="en-NZ" sz="1100" dirty="0">
              <a:solidFill>
                <a:schemeClr val="bg1"/>
              </a:solidFill>
            </a:endParaRPr>
          </a:p>
          <a:p>
            <a:r>
              <a:rPr lang="en-NZ" sz="1100" dirty="0"/>
              <a:t>Project manager:</a:t>
            </a:r>
          </a:p>
          <a:p>
            <a:pPr marL="285750" indent="-285750">
              <a:buFont typeface="Arial" panose="020B0604020202020204" pitchFamily="34" charset="0"/>
              <a:buChar char="•"/>
            </a:pPr>
            <a:r>
              <a:rPr lang="en-NZ" sz="1100" dirty="0"/>
              <a:t>Gives general idea to how we will set up our project with a clear structure</a:t>
            </a:r>
          </a:p>
          <a:p>
            <a:r>
              <a:rPr lang="en-NZ" sz="1100" dirty="0"/>
              <a:t>Casey</a:t>
            </a:r>
          </a:p>
          <a:p>
            <a:r>
              <a:rPr lang="en-NZ" sz="1100" dirty="0"/>
              <a:t>Time Management</a:t>
            </a:r>
          </a:p>
          <a:p>
            <a:pPr marL="285750" indent="-285750">
              <a:buFont typeface="Arial" panose="020B0604020202020204" pitchFamily="34" charset="0"/>
              <a:buChar char="•"/>
            </a:pPr>
            <a:r>
              <a:rPr lang="en-NZ" sz="1100" dirty="0"/>
              <a:t>Sets up meeting time and keeps members liable to the work there supposed to be doing.</a:t>
            </a:r>
          </a:p>
          <a:p>
            <a:r>
              <a:rPr lang="en-NZ" sz="1100" dirty="0"/>
              <a:t>Liam</a:t>
            </a:r>
          </a:p>
          <a:p>
            <a:r>
              <a:rPr lang="en-NZ" sz="1100" dirty="0"/>
              <a:t>Concept design and research</a:t>
            </a:r>
          </a:p>
          <a:p>
            <a:pPr marL="171450" indent="-171450">
              <a:buFont typeface="Arial" panose="020B0604020202020204" pitchFamily="34" charset="0"/>
              <a:buChar char="•"/>
            </a:pPr>
            <a:r>
              <a:rPr lang="en-NZ" sz="1100" dirty="0"/>
              <a:t>Creation of concepts and ideas that could be included in the assignment and website.</a:t>
            </a:r>
          </a:p>
          <a:p>
            <a:pPr marL="171450" indent="-171450">
              <a:buFont typeface="Arial" panose="020B0604020202020204" pitchFamily="34" charset="0"/>
              <a:buChar char="•"/>
            </a:pPr>
            <a:endParaRPr lang="en-NZ" sz="1100" dirty="0"/>
          </a:p>
          <a:p>
            <a:pPr marL="171450" indent="-171450">
              <a:buFont typeface="Arial" panose="020B0604020202020204" pitchFamily="34" charset="0"/>
              <a:buChar char="•"/>
            </a:pPr>
            <a:r>
              <a:rPr lang="en-NZ" sz="1100" dirty="0"/>
              <a:t>Although all of us will transition between roles when needed as the project develops to evenly distribute the work load</a:t>
            </a:r>
          </a:p>
          <a:p>
            <a:endParaRPr lang="en-NZ" sz="1100" dirty="0"/>
          </a:p>
          <a:p>
            <a:endParaRPr lang="en-NZ" sz="1100" dirty="0"/>
          </a:p>
          <a:p>
            <a:endParaRPr lang="en-NZ" dirty="0"/>
          </a:p>
          <a:p>
            <a:endParaRPr lang="en-NZ" dirty="0"/>
          </a:p>
        </p:txBody>
      </p:sp>
    </p:spTree>
    <p:extLst>
      <p:ext uri="{BB962C8B-B14F-4D97-AF65-F5344CB8AC3E}">
        <p14:creationId xmlns:p14="http://schemas.microsoft.com/office/powerpoint/2010/main" val="138399758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Template>
  <TotalTime>461</TotalTime>
  <Words>372</Words>
  <Application>Microsoft Office PowerPoint</Application>
  <PresentationFormat>Widescreen</PresentationFormat>
  <Paragraphs>28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Slice</vt:lpstr>
      <vt:lpstr>Team 1311 Proposal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Liam Kennedy</cp:lastModifiedBy>
  <cp:revision>6</cp:revision>
  <dcterms:created xsi:type="dcterms:W3CDTF">2022-05-06T01:47:42Z</dcterms:created>
  <dcterms:modified xsi:type="dcterms:W3CDTF">2022-06-12T02:21:46Z</dcterms:modified>
</cp:coreProperties>
</file>