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sldIdLst>
    <p:sldId id="278" r:id="rId5"/>
    <p:sldId id="279" r:id="rId6"/>
    <p:sldId id="280" r:id="rId7"/>
    <p:sldId id="28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DE5731-F852-4195-F93C-87C13AC00212}" name="Daniil Volodin" initials="DV" userId="S::ryj5244@autuni.ac.nz::d3f9d372-2af5-4ae0-a002-40ab545207e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0BED9-45AF-644A-6DF9-937CA8061611}" v="3" dt="2022-06-02T04:55:39.490"/>
    <p1510:client id="{232C8811-39E9-3C33-27CE-493E01188B0B}" v="58" dt="2022-06-02T02:51:19.866"/>
    <p1510:client id="{2CA9697A-29AA-8CA3-48A8-AA77D280BFF6}" v="4" dt="2022-06-01T05:23:16.721"/>
    <p1510:client id="{6F600545-8968-0C12-95DA-E31D9196869D}" v="4" dt="2022-06-02T22:36:24.057"/>
    <p1510:client id="{A6CBF770-77D5-4B5B-8F1E-77D0C0FB0E8A}" v="13" dt="2022-06-02T05:16:50.788"/>
    <p1510:client id="{BEA78D0B-3F18-03CD-8166-A2D9882E0431}" v="260" dt="2022-06-02T03:00:22.499"/>
    <p1510:client id="{D08A1E3F-59F2-7B40-F7E1-07A12C081173}" v="1538" dt="2022-06-02T01:51:29.149"/>
    <p1510:client id="{E889157C-FA6D-6DE1-2480-6C064FFF06A1}" v="11" dt="2022-06-02T22:32:21.102"/>
    <p1510:client id="{FBAA83B5-A474-322E-52F3-68A74D2374D4}" v="43" dt="2022-06-02T07:20:06.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8D38747-4367-4BD2-8D51-C97E202738E2}"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6/11/2022</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6/11/2022</a:t>
            </a:fld>
            <a:endParaRPr lang="en-US"/>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trade.gov/2020/12/22/robots-and-the-economy-the-role-of-automation-in-productivity-growth/" TargetMode="External"/><Relationship Id="rId2" Type="http://schemas.openxmlformats.org/officeDocument/2006/relationships/hyperlink" Target="https://www.bcg.com/publications/2019/advanced-robotics-factory-future/" TargetMode="External"/><Relationship Id="rId1" Type="http://schemas.openxmlformats.org/officeDocument/2006/relationships/slideLayout" Target="../slideLayouts/slideLayout2.xml"/><Relationship Id="rId4" Type="http://schemas.openxmlformats.org/officeDocument/2006/relationships/hyperlink" Target="https://mitsloan.mit.edu/ideas-made-to-matter/a-new-study-measures-actual-impact-robots-jobs-its-significa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3" name="Rectangle 136">
            <a:extLst>
              <a:ext uri="{FF2B5EF4-FFF2-40B4-BE49-F238E27FC236}">
                <a16:creationId xmlns:a16="http://schemas.microsoft.com/office/drawing/2014/main" id="{D9D9D0AB-1E2F-44A8-B9C6-FA4098301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710363" y="4192241"/>
            <a:ext cx="6211956" cy="1377190"/>
          </a:xfrm>
        </p:spPr>
        <p:txBody>
          <a:bodyPr vert="horz" lIns="91440" tIns="45720" rIns="91440" bIns="45720" rtlCol="0" anchor="b">
            <a:normAutofit/>
          </a:bodyPr>
          <a:lstStyle/>
          <a:p>
            <a:pPr algn="l"/>
            <a:r>
              <a:rPr lang="en-US" sz="3000">
                <a:ea typeface="+mj-lt"/>
                <a:cs typeface="+mj-lt"/>
              </a:rPr>
              <a:t>The Future of employment, jobs, and work through automation </a:t>
            </a:r>
            <a:r>
              <a:rPr lang="en-US" sz="3000"/>
              <a:t> (Industrial Robots)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722011" y="5569431"/>
            <a:ext cx="6211956" cy="547962"/>
          </a:xfrm>
        </p:spPr>
        <p:txBody>
          <a:bodyPr anchor="t">
            <a:noAutofit/>
          </a:bodyPr>
          <a:lstStyle/>
          <a:p>
            <a:pPr algn="l">
              <a:lnSpc>
                <a:spcPct val="100000"/>
              </a:lnSpc>
            </a:pPr>
            <a:r>
              <a:rPr lang="en-US" sz="1100">
                <a:solidFill>
                  <a:schemeClr val="tx1">
                    <a:alpha val="85000"/>
                  </a:schemeClr>
                </a:solidFill>
              </a:rPr>
              <a:t>Liam Kennedy            21143508	</a:t>
            </a:r>
          </a:p>
          <a:p>
            <a:pPr algn="l">
              <a:lnSpc>
                <a:spcPct val="100000"/>
              </a:lnSpc>
            </a:pPr>
            <a:r>
              <a:rPr lang="en-US" sz="1100">
                <a:solidFill>
                  <a:schemeClr val="tx1">
                    <a:alpha val="85000"/>
                  </a:schemeClr>
                </a:solidFill>
              </a:rPr>
              <a:t>Daniil </a:t>
            </a:r>
            <a:r>
              <a:rPr lang="en-US" sz="1100" err="1">
                <a:solidFill>
                  <a:schemeClr val="tx1">
                    <a:alpha val="85000"/>
                  </a:schemeClr>
                </a:solidFill>
              </a:rPr>
              <a:t>Volodin</a:t>
            </a:r>
            <a:r>
              <a:rPr lang="en-US" sz="1100">
                <a:solidFill>
                  <a:schemeClr val="tx1">
                    <a:alpha val="85000"/>
                  </a:schemeClr>
                </a:solidFill>
              </a:rPr>
              <a:t>           </a:t>
            </a:r>
            <a:r>
              <a:rPr lang="en-US" sz="1100">
                <a:solidFill>
                  <a:schemeClr val="tx1">
                    <a:alpha val="85000"/>
                  </a:schemeClr>
                </a:solidFill>
                <a:ea typeface="+mn-lt"/>
                <a:cs typeface="+mn-lt"/>
              </a:rPr>
              <a:t>21145753</a:t>
            </a:r>
            <a:endParaRPr lang="en-US" sz="1100">
              <a:ln>
                <a:solidFill>
                  <a:prstClr val="black">
                    <a:lumMod val="75000"/>
                    <a:lumOff val="25000"/>
                    <a:alpha val="10000"/>
                  </a:prstClr>
                </a:solidFill>
              </a:ln>
              <a:solidFill>
                <a:schemeClr val="tx1">
                  <a:alpha val="85000"/>
                </a:schemeClr>
              </a:solidFill>
              <a:effectLst>
                <a:outerShdw blurRad="9525" dist="25400" dir="14640000" algn="tl" rotWithShape="0">
                  <a:prstClr val="black">
                    <a:alpha val="30000"/>
                  </a:prstClr>
                </a:outerShdw>
              </a:effectLst>
            </a:endParaRPr>
          </a:p>
          <a:p>
            <a:pPr algn="l">
              <a:lnSpc>
                <a:spcPct val="100000"/>
              </a:lnSpc>
            </a:pPr>
            <a:r>
              <a:rPr lang="en-US" sz="1100">
                <a:solidFill>
                  <a:schemeClr val="tx1">
                    <a:alpha val="85000"/>
                  </a:schemeClr>
                </a:solidFill>
              </a:rPr>
              <a:t>Casey </a:t>
            </a:r>
            <a:r>
              <a:rPr lang="en-US" sz="1100" err="1">
                <a:solidFill>
                  <a:schemeClr val="tx1">
                    <a:alpha val="85000"/>
                  </a:schemeClr>
                </a:solidFill>
              </a:rPr>
              <a:t>Etoka</a:t>
            </a:r>
            <a:r>
              <a:rPr lang="en-US" sz="1100">
                <a:solidFill>
                  <a:schemeClr val="tx1">
                    <a:alpha val="85000"/>
                  </a:schemeClr>
                </a:solidFill>
              </a:rPr>
              <a:t>                21141402</a:t>
            </a:r>
            <a:endParaRPr lang="en-US" sz="1100">
              <a:ln>
                <a:solidFill>
                  <a:prstClr val="black">
                    <a:lumMod val="75000"/>
                    <a:lumOff val="25000"/>
                    <a:alpha val="10000"/>
                  </a:prstClr>
                </a:solidFill>
              </a:ln>
              <a:solidFill>
                <a:schemeClr val="tx1">
                  <a:alpha val="85000"/>
                </a:schemeClr>
              </a:solidFill>
              <a:effectLst>
                <a:outerShdw blurRad="9525" dist="25400" dir="14640000" algn="tl" rotWithShape="0">
                  <a:prstClr val="black">
                    <a:alpha val="30000"/>
                  </a:prstClr>
                </a:outerShdw>
              </a:effectLst>
            </a:endParaRPr>
          </a:p>
        </p:txBody>
      </p:sp>
      <p:sp>
        <p:nvSpPr>
          <p:cNvPr id="1034" name="Rectangle: Top Corners Rounded 138">
            <a:extLst>
              <a:ext uri="{FF2B5EF4-FFF2-40B4-BE49-F238E27FC236}">
                <a16:creationId xmlns:a16="http://schemas.microsoft.com/office/drawing/2014/main" id="{C93C87AB-E50E-4BCB-A91F-09DD6A34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55276" y="1209913"/>
            <a:ext cx="5221378" cy="4110824"/>
          </a:xfrm>
          <a:prstGeom prst="round2SameRect">
            <a:avLst>
              <a:gd name="adj1" fmla="val 3138"/>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ndustrial automation: definition and systems | GM Automations">
            <a:extLst>
              <a:ext uri="{FF2B5EF4-FFF2-40B4-BE49-F238E27FC236}">
                <a16:creationId xmlns:a16="http://schemas.microsoft.com/office/drawing/2014/main" id="{68395C88-078D-D777-353C-3C2F205E15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487" r="12613" b="-1"/>
          <a:stretch/>
        </p:blipFill>
        <p:spPr bwMode="auto">
          <a:xfrm>
            <a:off x="1" y="819305"/>
            <a:ext cx="3950208" cy="4892040"/>
          </a:xfrm>
          <a:custGeom>
            <a:avLst/>
            <a:gdLst/>
            <a:ahLst/>
            <a:cxnLst/>
            <a:rect l="l" t="t" r="r" b="b"/>
            <a:pathLst>
              <a:path w="3950208" h="4892040">
                <a:moveTo>
                  <a:pt x="9283" y="0"/>
                </a:moveTo>
                <a:lnTo>
                  <a:pt x="3826250" y="0"/>
                </a:lnTo>
                <a:cubicBezTo>
                  <a:pt x="3894710" y="0"/>
                  <a:pt x="3950208" y="55498"/>
                  <a:pt x="3950208" y="123958"/>
                </a:cubicBezTo>
                <a:lnTo>
                  <a:pt x="3950208" y="4768082"/>
                </a:lnTo>
                <a:cubicBezTo>
                  <a:pt x="3950208" y="4836542"/>
                  <a:pt x="3894710" y="4892040"/>
                  <a:pt x="3826250" y="4892040"/>
                </a:cubicBezTo>
                <a:lnTo>
                  <a:pt x="9283" y="4892040"/>
                </a:lnTo>
                <a:cubicBezTo>
                  <a:pt x="4156" y="4892040"/>
                  <a:pt x="0" y="4887884"/>
                  <a:pt x="0" y="4882757"/>
                </a:cubicBezTo>
                <a:lnTo>
                  <a:pt x="0" y="9283"/>
                </a:lnTo>
                <a:cubicBezTo>
                  <a:pt x="0" y="4156"/>
                  <a:pt x="4156" y="0"/>
                  <a:pt x="9283" y="0"/>
                </a:cubicBezTo>
                <a:close/>
              </a:path>
            </a:pathLst>
          </a:custGeom>
          <a:noFill/>
          <a:extLst>
            <a:ext uri="{909E8E84-426E-40DD-AFC4-6F175D3DCCD1}">
              <a14:hiddenFill xmlns:a14="http://schemas.microsoft.com/office/drawing/2010/main">
                <a:solidFill>
                  <a:srgbClr val="FFFFFF"/>
                </a:solidFill>
              </a14:hiddenFill>
            </a:ext>
          </a:extLst>
        </p:spPr>
      </p:pic>
      <p:sp>
        <p:nvSpPr>
          <p:cNvPr id="1035" name="Rectangle: Top Corners Rounded 140">
            <a:extLst>
              <a:ext uri="{FF2B5EF4-FFF2-40B4-BE49-F238E27FC236}">
                <a16:creationId xmlns:a16="http://schemas.microsoft.com/office/drawing/2014/main" id="{9DC3C9DC-A64F-4BCA-8AF4-5AF06BD38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57304" y="0"/>
            <a:ext cx="3712695" cy="3162712"/>
          </a:xfrm>
          <a:prstGeom prst="round2SameRect">
            <a:avLst>
              <a:gd name="adj1" fmla="val 4111"/>
              <a:gd name="adj2" fmla="val 0"/>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8" descr="Diagram, engineering drawing&#10;&#10;Description automatically generated">
            <a:extLst>
              <a:ext uri="{FF2B5EF4-FFF2-40B4-BE49-F238E27FC236}">
                <a16:creationId xmlns:a16="http://schemas.microsoft.com/office/drawing/2014/main" id="{E48A9799-B4A3-2E1E-7CFA-D5C2A4BCB8B6}"/>
              </a:ext>
            </a:extLst>
          </p:cNvPr>
          <p:cNvPicPr>
            <a:picLocks noChangeAspect="1"/>
          </p:cNvPicPr>
          <p:nvPr/>
        </p:nvPicPr>
        <p:blipFill rotWithShape="1">
          <a:blip r:embed="rId5"/>
          <a:srcRect l="15766" r="17963" b="3"/>
          <a:stretch/>
        </p:blipFill>
        <p:spPr>
          <a:xfrm>
            <a:off x="4722011" y="10"/>
            <a:ext cx="3383280" cy="2999222"/>
          </a:xfrm>
          <a:custGeom>
            <a:avLst/>
            <a:gdLst/>
            <a:ahLst/>
            <a:cxnLst/>
            <a:rect l="l" t="t" r="r" b="b"/>
            <a:pathLst>
              <a:path w="3383280" h="2999232">
                <a:moveTo>
                  <a:pt x="0" y="0"/>
                </a:moveTo>
                <a:lnTo>
                  <a:pt x="3383280" y="0"/>
                </a:lnTo>
                <a:lnTo>
                  <a:pt x="3383280" y="2875934"/>
                </a:lnTo>
                <a:cubicBezTo>
                  <a:pt x="3383280" y="2944030"/>
                  <a:pt x="3328078" y="2999232"/>
                  <a:pt x="3259982" y="2999232"/>
                </a:cubicBezTo>
                <a:lnTo>
                  <a:pt x="123298" y="2999232"/>
                </a:lnTo>
                <a:cubicBezTo>
                  <a:pt x="55202" y="2999232"/>
                  <a:pt x="0" y="2944030"/>
                  <a:pt x="0" y="2875934"/>
                </a:cubicBezTo>
                <a:close/>
              </a:path>
            </a:pathLst>
          </a:custGeom>
        </p:spPr>
      </p:pic>
      <p:sp>
        <p:nvSpPr>
          <p:cNvPr id="1036" name="Rectangle: Top Corners Rounded 142">
            <a:extLst>
              <a:ext uri="{FF2B5EF4-FFF2-40B4-BE49-F238E27FC236}">
                <a16:creationId xmlns:a16="http://schemas.microsoft.com/office/drawing/2014/main" id="{F79A1D25-E857-4166-93CA-B8772927C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85858" y="631778"/>
            <a:ext cx="3383284" cy="3429000"/>
          </a:xfrm>
          <a:prstGeom prst="round2SameRect">
            <a:avLst>
              <a:gd name="adj1" fmla="val 4111"/>
              <a:gd name="adj2" fmla="val 235"/>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hy You Should Review Your Manufacturing Automation Strategy Now">
            <a:extLst>
              <a:ext uri="{FF2B5EF4-FFF2-40B4-BE49-F238E27FC236}">
                <a16:creationId xmlns:a16="http://schemas.microsoft.com/office/drawing/2014/main" id="{A14F4657-1D45-CC43-0F62-CC350DFD77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395" r="18261" b="4"/>
          <a:stretch/>
        </p:blipFill>
        <p:spPr bwMode="auto">
          <a:xfrm>
            <a:off x="8927592" y="819230"/>
            <a:ext cx="3264408" cy="3054096"/>
          </a:xfrm>
          <a:custGeom>
            <a:avLst/>
            <a:gdLst/>
            <a:ahLst/>
            <a:cxnLst/>
            <a:rect l="l" t="t" r="r" b="b"/>
            <a:pathLst>
              <a:path w="3264408" h="3054096">
                <a:moveTo>
                  <a:pt x="87897" y="0"/>
                </a:moveTo>
                <a:lnTo>
                  <a:pt x="3264408" y="0"/>
                </a:lnTo>
                <a:lnTo>
                  <a:pt x="3264408" y="3054096"/>
                </a:lnTo>
                <a:lnTo>
                  <a:pt x="87897" y="3054096"/>
                </a:lnTo>
                <a:cubicBezTo>
                  <a:pt x="39353" y="3054096"/>
                  <a:pt x="0" y="3014743"/>
                  <a:pt x="0" y="2966199"/>
                </a:cubicBezTo>
                <a:lnTo>
                  <a:pt x="0" y="87897"/>
                </a:lnTo>
                <a:cubicBezTo>
                  <a:pt x="0" y="39353"/>
                  <a:pt x="39353" y="0"/>
                  <a:pt x="8789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D456-18A2-ADAF-AB27-1C6677732AB5}"/>
              </a:ext>
            </a:extLst>
          </p:cNvPr>
          <p:cNvSpPr>
            <a:spLocks noGrp="1"/>
          </p:cNvSpPr>
          <p:nvPr>
            <p:ph type="title"/>
          </p:nvPr>
        </p:nvSpPr>
        <p:spPr>
          <a:xfrm>
            <a:off x="1085513" y="-2146"/>
            <a:ext cx="10353762" cy="1257300"/>
          </a:xfrm>
        </p:spPr>
        <p:txBody>
          <a:bodyPr>
            <a:normAutofit fontScale="90000"/>
          </a:bodyPr>
          <a:lstStyle/>
          <a:p>
            <a:r>
              <a:rPr lang="en-NZ"/>
              <a:t>Justification of the topic + importance and the opportunities for society</a:t>
            </a:r>
          </a:p>
        </p:txBody>
      </p:sp>
      <p:sp>
        <p:nvSpPr>
          <p:cNvPr id="3" name="Content Placeholder 2">
            <a:extLst>
              <a:ext uri="{FF2B5EF4-FFF2-40B4-BE49-F238E27FC236}">
                <a16:creationId xmlns:a16="http://schemas.microsoft.com/office/drawing/2014/main" id="{378D1B47-D339-A4D3-F140-BC5C73BFAC71}"/>
              </a:ext>
            </a:extLst>
          </p:cNvPr>
          <p:cNvSpPr>
            <a:spLocks noGrp="1"/>
          </p:cNvSpPr>
          <p:nvPr>
            <p:ph idx="1"/>
          </p:nvPr>
        </p:nvSpPr>
        <p:spPr>
          <a:xfrm>
            <a:off x="967457" y="1710131"/>
            <a:ext cx="10353762" cy="4874251"/>
          </a:xfrm>
        </p:spPr>
        <p:txBody>
          <a:bodyPr>
            <a:normAutofit/>
          </a:bodyPr>
          <a:lstStyle/>
          <a:p>
            <a:pPr marL="37465" indent="0">
              <a:buNone/>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Industrial robot is a robotic arm that is automated to perform specific tasks that are hard, dangerous, or too monotonous for humans.  The arm consists of manipulator used in movement and rotation, controller regulates robot activity, and an end-effector is a device that interacts with a given task. </a:t>
            </a: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Robots help increase productivity in the workplace. According to the information on International Trade Administration's website, adopting industrial robots has led to growth in productivity. Among all industries, a one percent increase in quantity correlated with an increase in productivity of 0.8 percent.  </a:t>
            </a:r>
          </a:p>
          <a:p>
            <a:pPr marL="37465" indent="0">
              <a:buNone/>
            </a:pP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Industrial Robots also provide efficiency while simultaneously lowering the production costs. BCG (</a:t>
            </a:r>
            <a:r>
              <a:rPr lang="en-US" sz="20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Boston Consulting Group</a:t>
            </a:r>
            <a:r>
              <a:rPr lang="en-US" sz="2000">
                <a:ln>
                  <a:solidFill>
                    <a:prstClr val="black">
                      <a:lumMod val="75000"/>
                      <a:lumOff val="25000"/>
                      <a:alpha val="10000"/>
                    </a:prstClr>
                  </a:solidFill>
                </a:ln>
                <a:effectLst>
                  <a:outerShdw blurRad="9525" dist="25400" dir="14640000" algn="tl" rotWithShape="0">
                    <a:prstClr val="black">
                      <a:alpha val="30000"/>
                    </a:prstClr>
                  </a:outerShdw>
                </a:effectLst>
              </a:rPr>
              <a:t>),</a:t>
            </a:r>
            <a:r>
              <a:rPr lang="en-US" sz="20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an American global management consulting firm analysis found that using advanced robots can reduce conversion costs by up to 15%, and combining advanced robotics with other technologies, process enhancements, and structural layout changes can yield savings of up to 40%.</a:t>
            </a: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1400">
              <a:ln>
                <a:solidFill>
                  <a:prstClr val="black">
                    <a:lumMod val="75000"/>
                    <a:lumOff val="25000"/>
                    <a:alpha val="10000"/>
                  </a:prstClr>
                </a:solidFill>
              </a:ln>
              <a:solidFill>
                <a:srgbClr val="FF0000"/>
              </a:solidFill>
              <a:effectLst>
                <a:outerShdw blurRad="9525" dist="25400" dir="14640000" algn="tl" rotWithShape="0">
                  <a:prstClr val="black">
                    <a:alpha val="30000"/>
                  </a:prstClr>
                </a:outerShdw>
              </a:effectLst>
            </a:endParaRPr>
          </a:p>
          <a:p>
            <a:pPr marL="37465" indent="0">
              <a:buNone/>
            </a:pPr>
            <a:endParaRPr lang="en-US" sz="14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sz="200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285750" indent="-285750">
              <a:buFont typeface="Wingdings 2"/>
              <a:buChar char=""/>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98238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623A-66B4-95E4-AD66-B3139F186E14}"/>
              </a:ext>
            </a:extLst>
          </p:cNvPr>
          <p:cNvSpPr>
            <a:spLocks noGrp="1"/>
          </p:cNvSpPr>
          <p:nvPr>
            <p:ph type="title"/>
          </p:nvPr>
        </p:nvSpPr>
        <p:spPr>
          <a:xfrm>
            <a:off x="913795" y="-55808"/>
            <a:ext cx="10353762" cy="1257300"/>
          </a:xfrm>
        </p:spPr>
        <p:txBody>
          <a:bodyPr/>
          <a:lstStyle/>
          <a:p>
            <a:r>
              <a:rPr lang="en-NZ"/>
              <a:t>Risks posed and choices</a:t>
            </a:r>
          </a:p>
        </p:txBody>
      </p:sp>
      <p:sp>
        <p:nvSpPr>
          <p:cNvPr id="3" name="Content Placeholder 2">
            <a:extLst>
              <a:ext uri="{FF2B5EF4-FFF2-40B4-BE49-F238E27FC236}">
                <a16:creationId xmlns:a16="http://schemas.microsoft.com/office/drawing/2014/main" id="{59F7108D-DDA3-C42F-51F3-75B9C9689F7B}"/>
              </a:ext>
            </a:extLst>
          </p:cNvPr>
          <p:cNvSpPr>
            <a:spLocks noGrp="1"/>
          </p:cNvSpPr>
          <p:nvPr>
            <p:ph idx="1"/>
          </p:nvPr>
        </p:nvSpPr>
        <p:spPr>
          <a:xfrm>
            <a:off x="1111028" y="1868282"/>
            <a:ext cx="10353762" cy="4700307"/>
          </a:xfrm>
        </p:spPr>
        <p:txBody>
          <a:bodyPr>
            <a:normAutofit/>
          </a:bodyPr>
          <a:lstStyle/>
          <a:p>
            <a:pPr marL="37465" indent="0">
              <a:buNone/>
            </a:pPr>
            <a:r>
              <a:rPr lang="en-NZ" sz="1900" dirty="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rPr>
              <a:t>As the number of industrial robot installations grow, the employment rate in industries with easily </a:t>
            </a:r>
            <a:r>
              <a:rPr lang="en-NZ" sz="190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rPr>
              <a:t>automated labour will likely begin to decline. The tasks are performed much quicker and more precisely </a:t>
            </a:r>
            <a:r>
              <a:rPr lang="en-NZ" sz="1900" dirty="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rPr>
              <a:t>by robots than human workers.   In the article "Robots and Jobs: Evidence from U.S. Labour Markets", published by MIT professor </a:t>
            </a:r>
            <a:r>
              <a:rPr lang="en-NZ" sz="1900" dirty="0">
                <a:ln>
                  <a:solidFill>
                    <a:prstClr val="black">
                      <a:lumMod val="75000"/>
                      <a:lumOff val="25000"/>
                      <a:alpha val="10000"/>
                    </a:prstClr>
                  </a:solidFill>
                </a:ln>
                <a:solidFill>
                  <a:srgbClr val="0070C0"/>
                </a:solidFill>
                <a:effectLst>
                  <a:outerShdw blurRad="9525" dist="25400" dir="14640000" algn="tl" rotWithShape="0">
                    <a:prstClr val="black">
                      <a:alpha val="30000"/>
                    </a:prstClr>
                  </a:outerShdw>
                </a:effectLst>
                <a:latin typeface="Goudy Old Style"/>
              </a:rPr>
              <a:t>Daron Acemoglu</a:t>
            </a:r>
            <a:r>
              <a:rPr lang="en-NZ" sz="1900" dirty="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rPr>
              <a:t>,</a:t>
            </a:r>
            <a:r>
              <a:rPr lang="en-NZ" sz="1900" dirty="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ea typeface="+mn-lt"/>
                <a:cs typeface="+mn-lt"/>
              </a:rPr>
              <a:t> the researchers found that for every robot added per 1,000 workers in the U.S., wages decline by 0.42% and the employment-to-population ratio goes down by 0.2 percentage points — to date, this means the loss of about 400,000 jobs.  Between 1990 and 2007, the increase in robots (about one per thousand workers) reduced the average employment-to-population ratio in a zone by 0.39 percentage points, and average wages by 0.77%, compared to commuting zones with no exposure to robots. </a:t>
            </a:r>
            <a:r>
              <a:rPr lang="en-NZ" sz="19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This implies that adding one robot to an area reduces employment in that area by about six workers.</a:t>
            </a:r>
            <a:endParaRPr lang="en-NZ" sz="1900" dirty="0">
              <a:ln>
                <a:solidFill>
                  <a:prstClr val="black">
                    <a:lumMod val="75000"/>
                    <a:lumOff val="25000"/>
                    <a:alpha val="10000"/>
                  </a:prstClr>
                </a:solidFill>
              </a:ln>
              <a:effectLst>
                <a:outerShdw blurRad="9525" dist="25400" dir="14640000" algn="tl" rotWithShape="0">
                  <a:prstClr val="black">
                    <a:alpha val="30000"/>
                  </a:prstClr>
                </a:outerShdw>
              </a:effectLst>
              <a:latin typeface="Goudy Old Style"/>
            </a:endParaRPr>
          </a:p>
          <a:p>
            <a:pPr marL="37465" indent="0">
              <a:buNone/>
            </a:pPr>
            <a:endParaRPr lang="en-NZ" sz="190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ndParaRPr>
          </a:p>
          <a:p>
            <a:pPr marL="37465" indent="0">
              <a:buNone/>
            </a:pPr>
            <a:endParaRPr lang="en-NZ" sz="1400">
              <a:ln>
                <a:solidFill>
                  <a:prstClr val="black">
                    <a:lumMod val="75000"/>
                    <a:lumOff val="25000"/>
                    <a:alpha val="10000"/>
                  </a:prstClr>
                </a:solidFill>
              </a:ln>
              <a:solidFill>
                <a:srgbClr val="FF0000"/>
              </a:solidFill>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567069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0E955-D21D-2313-13B5-BBAE4852AAF7}"/>
              </a:ext>
            </a:extLst>
          </p:cNvPr>
          <p:cNvSpPr>
            <a:spLocks noGrp="1"/>
          </p:cNvSpPr>
          <p:nvPr>
            <p:ph type="title"/>
          </p:nvPr>
        </p:nvSpPr>
        <p:spPr>
          <a:xfrm>
            <a:off x="4695040" y="77637"/>
            <a:ext cx="2259310" cy="567188"/>
          </a:xfrm>
        </p:spPr>
        <p:txBody>
          <a:bodyPr>
            <a:normAutofit/>
          </a:bodyPr>
          <a:lstStyle/>
          <a:p>
            <a:r>
              <a:rPr lang="en-NZ" sz="1800" b="1"/>
              <a:t>Team Allocation</a:t>
            </a:r>
            <a:endParaRPr lang="en-US" sz="1800" b="1">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
        <p:nvSpPr>
          <p:cNvPr id="3" name="Content Placeholder 2">
            <a:extLst>
              <a:ext uri="{FF2B5EF4-FFF2-40B4-BE49-F238E27FC236}">
                <a16:creationId xmlns:a16="http://schemas.microsoft.com/office/drawing/2014/main" id="{CDE67220-FAD5-D0C5-FBC5-96096679A8D1}"/>
              </a:ext>
            </a:extLst>
          </p:cNvPr>
          <p:cNvSpPr>
            <a:spLocks noGrp="1"/>
          </p:cNvSpPr>
          <p:nvPr>
            <p:ph idx="1"/>
          </p:nvPr>
        </p:nvSpPr>
        <p:spPr>
          <a:xfrm>
            <a:off x="1075996" y="3580403"/>
            <a:ext cx="10353762" cy="3714749"/>
          </a:xfrm>
        </p:spPr>
        <p:txBody>
          <a:bodyPr vert="horz" lIns="91440" tIns="45720" rIns="91440" bIns="45720" rtlCol="0" anchor="t">
            <a:noAutofit/>
          </a:bodyPr>
          <a:lstStyle/>
          <a:p>
            <a:pPr marL="37465" indent="0">
              <a:buNone/>
            </a:pPr>
            <a:endParaRPr lang="en-US" sz="1400">
              <a:ln>
                <a:solidFill>
                  <a:prstClr val="black">
                    <a:lumMod val="75000"/>
                    <a:lumOff val="25000"/>
                    <a:alpha val="10000"/>
                  </a:prstClr>
                </a:solidFill>
              </a:ln>
              <a:solidFill>
                <a:srgbClr val="F4EDD8"/>
              </a:solidFill>
              <a:effectLst>
                <a:outerShdw blurRad="9525" dist="25400" dir="14640000" algn="tl" rotWithShape="0">
                  <a:prstClr val="black">
                    <a:alpha val="30000"/>
                  </a:prstClr>
                </a:outerShdw>
              </a:effectLst>
              <a:ea typeface="+mn-lt"/>
              <a:cs typeface="+mn-lt"/>
            </a:endParaRP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Opportunities (research on the productivity of industrial robots)</a:t>
            </a: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Daniel Küpper, Markus Lorenz, Claudio Knizek, Kristian Kuhlmann, Andreas Maue, Ralph </a:t>
            </a:r>
            <a:r>
              <a:rPr lang="en-US" sz="1400"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Lässig</a:t>
            </a: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and Tilman Buchner. (2019, March 27).  </a:t>
            </a:r>
            <a:r>
              <a:rPr lang="en-US" sz="14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"Advanced Robotics in the Factory of the Future". BCG. </a:t>
            </a: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hlinkClick r:id="rId2"/>
              </a:rPr>
              <a:t>https://www.bcg.com/publications/2019/advanced-robotics-factory-future/</a:t>
            </a:r>
            <a:endParaRPr lang="en-US" sz="1400" i="1"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Opportunities (research on cost efficiency of industrial robots)</a:t>
            </a: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Kara </a:t>
            </a:r>
            <a:r>
              <a:rPr lang="en-US" sz="1400" dirty="0"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Mazachek</a:t>
            </a: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(2020, December 22).  </a:t>
            </a:r>
            <a:r>
              <a:rPr lang="en-US" sz="14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"Robots and the Economy: The Role of Automation in Productivity Growth". </a:t>
            </a:r>
            <a:r>
              <a:rPr lang="en-NZ"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hlinkClick r:id="rId3"/>
              </a:rPr>
              <a:t>https://blog.trade.gov/2020/12/22/robots-and-the-economy-the-role-of-automation-in-productivity-growth/</a:t>
            </a:r>
            <a:endParaRPr lang="en-US" sz="1400" i="1" dirty="0">
              <a:ln>
                <a:solidFill>
                  <a:prstClr val="black">
                    <a:lumMod val="75000"/>
                    <a:lumOff val="25000"/>
                    <a:alpha val="10000"/>
                  </a:prstClr>
                </a:solidFill>
              </a:ln>
              <a:effectLst>
                <a:outerShdw blurRad="9525" dist="25400" dir="14640000" algn="tl" rotWithShape="0">
                  <a:prstClr val="black">
                    <a:alpha val="30000"/>
                  </a:prstClr>
                </a:outerShdw>
              </a:effectLst>
            </a:endParaRP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Risks and Choices (research on the impact of industrial robots on employment)</a:t>
            </a:r>
          </a:p>
          <a:p>
            <a:pPr marL="37465" indent="0">
              <a:buNone/>
            </a:pPr>
            <a:r>
              <a:rPr lang="en-US" sz="1400"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Sara Brown (2020, July 29). </a:t>
            </a:r>
            <a:r>
              <a:rPr lang="en-US" sz="1400" i="1" dirty="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"A new study measures the actual impact of robots on jobs. It’s significant.". </a:t>
            </a:r>
            <a:r>
              <a:rPr lang="en-NZ" sz="1400" dirty="0">
                <a:ln>
                  <a:solidFill>
                    <a:prstClr val="black">
                      <a:lumMod val="75000"/>
                      <a:lumOff val="25000"/>
                      <a:alpha val="10000"/>
                    </a:prstClr>
                  </a:solidFill>
                </a:ln>
                <a:solidFill>
                  <a:srgbClr val="FF0000"/>
                </a:solidFill>
                <a:effectLst>
                  <a:outerShdw blurRad="9525" dist="25400" dir="14640000" algn="tl" rotWithShape="0">
                    <a:prstClr val="black">
                      <a:alpha val="30000"/>
                    </a:prstClr>
                  </a:outerShdw>
                </a:effectLst>
                <a:ea typeface="+mn-lt"/>
                <a:cs typeface="+mn-lt"/>
                <a:hlinkClick r:id="rId4"/>
              </a:rPr>
              <a:t>https://mitsloan.mit.edu/ideas-made-to-matter/a-new-study-measures-actual-impact-robots-jobs-its-significant/</a:t>
            </a:r>
            <a:endParaRPr lang="en-NZ" sz="1400" dirty="0"/>
          </a:p>
          <a:p>
            <a:pPr marL="37465" indent="0">
              <a:buNone/>
            </a:pPr>
            <a:endParaRPr lang="en-NZ" sz="1400">
              <a:ln>
                <a:solidFill>
                  <a:prstClr val="black">
                    <a:lumMod val="75000"/>
                    <a:lumOff val="25000"/>
                    <a:alpha val="10000"/>
                  </a:prstClr>
                </a:solidFill>
              </a:ln>
              <a:solidFill>
                <a:srgbClr val="FF0000"/>
              </a:solidFill>
              <a:effectLst>
                <a:outerShdw blurRad="9525" dist="25400" dir="14640000" algn="tl" rotWithShape="0">
                  <a:prstClr val="black">
                    <a:alpha val="30000"/>
                  </a:prstClr>
                </a:outerShdw>
              </a:effectLst>
            </a:endParaRPr>
          </a:p>
        </p:txBody>
      </p:sp>
      <p:sp>
        <p:nvSpPr>
          <p:cNvPr id="5" name="TextBox 4">
            <a:extLst>
              <a:ext uri="{FF2B5EF4-FFF2-40B4-BE49-F238E27FC236}">
                <a16:creationId xmlns:a16="http://schemas.microsoft.com/office/drawing/2014/main" id="{97137A4C-5CA5-25B0-0285-71663647AB2A}"/>
              </a:ext>
            </a:extLst>
          </p:cNvPr>
          <p:cNvSpPr txBox="1"/>
          <p:nvPr/>
        </p:nvSpPr>
        <p:spPr>
          <a:xfrm>
            <a:off x="1173193" y="583264"/>
            <a:ext cx="1016191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lumMod val="95000"/>
                  </a:schemeClr>
                </a:solidFill>
                <a:ea typeface="+mn-lt"/>
                <a:cs typeface="+mn-lt"/>
              </a:rPr>
              <a:t>The purpose of our investigation was to address opportunities and risks concerning the future of employment, work and jobs, and how it's going to be affected by industrial robots.  Throughout the project development, team members have contributed in the following ways:</a:t>
            </a:r>
          </a:p>
          <a:p>
            <a:r>
              <a:rPr lang="en-US" sz="1600">
                <a:solidFill>
                  <a:schemeClr val="tx1">
                    <a:lumMod val="95000"/>
                  </a:schemeClr>
                </a:solidFill>
                <a:ea typeface="+mn-lt"/>
                <a:cs typeface="+mn-lt"/>
              </a:rPr>
              <a:t>Daniil-  Responsible for finding relevant information from well-founded sources regarding the topic/tech. The information has been referenced in the APA format (name, date, title and URL).  Second responsibility was checking up and editing on the team project, trying to make it brief and clear.</a:t>
            </a:r>
          </a:p>
          <a:p>
            <a:r>
              <a:rPr lang="en-US" sz="1600">
                <a:solidFill>
                  <a:schemeClr val="tx1">
                    <a:lumMod val="95000"/>
                  </a:schemeClr>
                </a:solidFill>
                <a:ea typeface="+mn-lt"/>
                <a:cs typeface="+mn-lt"/>
              </a:rPr>
              <a:t>Liam- Responsible for conceptual design of project (outlining the general idea of the presentation). Second responsibility was aesthetic design of project. (layout and theme of design)</a:t>
            </a:r>
          </a:p>
          <a:p>
            <a:r>
              <a:rPr lang="en-US" sz="1600">
                <a:solidFill>
                  <a:schemeClr val="tx1">
                    <a:lumMod val="95000"/>
                  </a:schemeClr>
                </a:solidFill>
                <a:ea typeface="+mn-lt"/>
                <a:cs typeface="+mn-lt"/>
              </a:rPr>
              <a:t>Casey-  Responsible for managing time and ensuring all tasks are complete before the allocate time.  Second responsibility is checking in and making sure we are all doing what we are supposed to be doing. </a:t>
            </a:r>
            <a:endParaRPr lang="en-US">
              <a:solidFill>
                <a:schemeClr val="tx1">
                  <a:lumMod val="95000"/>
                </a:schemeClr>
              </a:solidFill>
            </a:endParaRPr>
          </a:p>
        </p:txBody>
      </p:sp>
      <p:sp>
        <p:nvSpPr>
          <p:cNvPr id="7" name="Title 1">
            <a:extLst>
              <a:ext uri="{FF2B5EF4-FFF2-40B4-BE49-F238E27FC236}">
                <a16:creationId xmlns:a16="http://schemas.microsoft.com/office/drawing/2014/main" id="{3C83684E-7613-BBC4-7454-5FDDD8A5CBF1}"/>
              </a:ext>
            </a:extLst>
          </p:cNvPr>
          <p:cNvSpPr txBox="1">
            <a:spLocks/>
          </p:cNvSpPr>
          <p:nvPr/>
        </p:nvSpPr>
        <p:spPr>
          <a:xfrm>
            <a:off x="4697186" y="3299502"/>
            <a:ext cx="2259310" cy="56718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NZ" sz="1800" b="1" dirty="0"/>
              <a:t>Reference List</a:t>
            </a:r>
            <a:endParaRPr lang="en-US" dirty="0"/>
          </a:p>
        </p:txBody>
      </p:sp>
    </p:spTree>
    <p:extLst>
      <p:ext uri="{BB962C8B-B14F-4D97-AF65-F5344CB8AC3E}">
        <p14:creationId xmlns:p14="http://schemas.microsoft.com/office/powerpoint/2010/main" val="148688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1B357FD507A44AA3F0EC1BDA9235DD" ma:contentTypeVersion="11" ma:contentTypeDescription="Create a new document." ma:contentTypeScope="" ma:versionID="5ccd5518b42283e4c06070aa7fe90c8b">
  <xsd:schema xmlns:xsd="http://www.w3.org/2001/XMLSchema" xmlns:xs="http://www.w3.org/2001/XMLSchema" xmlns:p="http://schemas.microsoft.com/office/2006/metadata/properties" xmlns:ns3="514d2b04-394a-470a-aae3-829f2a6215bc" xmlns:ns4="fe536fbe-9099-47ae-942c-bee370bf1884" targetNamespace="http://schemas.microsoft.com/office/2006/metadata/properties" ma:root="true" ma:fieldsID="36f0911abc3891c9e532df801fd65e48" ns3:_="" ns4:_="">
    <xsd:import namespace="514d2b04-394a-470a-aae3-829f2a6215bc"/>
    <xsd:import namespace="fe536fbe-9099-47ae-942c-bee370bf188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4d2b04-394a-470a-aae3-829f2a6215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536fbe-9099-47ae-942c-bee370bf188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514d2b04-394a-470a-aae3-829f2a6215bc"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B3717C22-CE1A-4A16-9F6A-B913261473DB}">
  <ds:schemaRefs>
    <ds:schemaRef ds:uri="514d2b04-394a-470a-aae3-829f2a6215bc"/>
    <ds:schemaRef ds:uri="fe536fbe-9099-47ae-942c-bee370bf188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4C00F4-06E9-43E3-AD97-88A857CEFA82}">
  <ds:schemaRefs>
    <ds:schemaRef ds:uri="514d2b04-394a-470a-aae3-829f2a6215bc"/>
    <ds:schemaRef ds:uri="fe536fbe-9099-47ae-942c-bee370bf18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{C5966D3D-4B68-4E7F-A482-4BC786E6D146}tf55705232_win32</Template>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SlateVTI</vt:lpstr>
      <vt:lpstr>The Future of employment, jobs, and work through automation  (Industrial Robots)</vt:lpstr>
      <vt:lpstr>Justification of the topic + importance and the opportunities for society</vt:lpstr>
      <vt:lpstr>Risks posed and choices</vt:lpstr>
      <vt:lpstr>Team Allocation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of employment through automation (Industrial Robots)</dc:title>
  <dc:creator>Liam Kennedy</dc:creator>
  <cp:revision>10</cp:revision>
  <dcterms:created xsi:type="dcterms:W3CDTF">2022-05-29T23:46:40Z</dcterms:created>
  <dcterms:modified xsi:type="dcterms:W3CDTF">2022-06-12T02:22:09Z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0x010100E21B357FD507A44AA3F0EC1BDA9235DD</vt:lpwstr>
  </property>
</Properties>
</file>