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9" r:id="rId3"/>
    <p:sldId id="270" r:id="rId4"/>
    <p:sldId id="257"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3E9F"/>
    <a:srgbClr val="66CC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4" autoAdjust="0"/>
    <p:restoredTop sz="67525" autoAdjust="0"/>
  </p:normalViewPr>
  <p:slideViewPr>
    <p:cSldViewPr snapToGrid="0">
      <p:cViewPr varScale="1">
        <p:scale>
          <a:sx n="45" d="100"/>
          <a:sy n="45" d="100"/>
        </p:scale>
        <p:origin x="14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3E6A6-0A8B-477F-8CBB-FB15B5FAFD29}" type="datetimeFigureOut">
              <a:rPr lang="en-US" smtClean="0"/>
              <a:t>12/10/2017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EAF90-6457-4F1A-B3A8-E5A9622BA3E2}" type="slidenum">
              <a:rPr lang="en-US" smtClean="0"/>
              <a:t>‹#›</a:t>
            </a:fld>
            <a:endParaRPr lang="en-US"/>
          </a:p>
        </p:txBody>
      </p:sp>
    </p:spTree>
    <p:extLst>
      <p:ext uri="{BB962C8B-B14F-4D97-AF65-F5344CB8AC3E}">
        <p14:creationId xmlns:p14="http://schemas.microsoft.com/office/powerpoint/2010/main" val="155914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objective was to create resources to better understand how congress works, and how they spend their time. While congress.gov allows you to examine bills individually, very few resources exist for the public to visualize trends overall. </a:t>
            </a:r>
          </a:p>
          <a:p>
            <a:endParaRPr lang="en-US" dirty="0"/>
          </a:p>
          <a:p>
            <a:r>
              <a:rPr lang="en-US" dirty="0"/>
              <a:t>https://www.youtube.com/watch?v=4daJ8gMtE-g &lt;- pulling sound bite at minute 70 (patriotic music </a:t>
            </a:r>
          </a:p>
        </p:txBody>
      </p:sp>
      <p:sp>
        <p:nvSpPr>
          <p:cNvPr id="4" name="Slide Number Placeholder 3"/>
          <p:cNvSpPr>
            <a:spLocks noGrp="1"/>
          </p:cNvSpPr>
          <p:nvPr>
            <p:ph type="sldNum" sz="quarter" idx="10"/>
          </p:nvPr>
        </p:nvSpPr>
        <p:spPr/>
        <p:txBody>
          <a:bodyPr/>
          <a:lstStyle/>
          <a:p>
            <a:fld id="{FEFEAF90-6457-4F1A-B3A8-E5A9622BA3E2}" type="slidenum">
              <a:rPr lang="en-US" smtClean="0"/>
              <a:t>1</a:t>
            </a:fld>
            <a:endParaRPr lang="en-US"/>
          </a:p>
        </p:txBody>
      </p:sp>
    </p:spTree>
    <p:extLst>
      <p:ext uri="{BB962C8B-B14F-4D97-AF65-F5344CB8AC3E}">
        <p14:creationId xmlns:p14="http://schemas.microsoft.com/office/powerpoint/2010/main" val="2623062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much more you can see on this site, and we hope it can help you become more informed about the work happening in Congress – enjoy exploring!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https://www.youtube.com/watch?v=4daJ8gMtE-g &lt;- closing with the same patriotic music from slide 1 (</a:t>
            </a:r>
            <a:r>
              <a:rPr lang="en-US" dirty="0" err="1"/>
              <a:t>miunte</a:t>
            </a:r>
            <a:r>
              <a:rPr lang="en-US" dirty="0"/>
              <a:t> 70)</a:t>
            </a:r>
          </a:p>
          <a:p>
            <a:endParaRPr lang="en-US" dirty="0"/>
          </a:p>
        </p:txBody>
      </p:sp>
      <p:sp>
        <p:nvSpPr>
          <p:cNvPr id="4" name="Slide Number Placeholder 3"/>
          <p:cNvSpPr>
            <a:spLocks noGrp="1"/>
          </p:cNvSpPr>
          <p:nvPr>
            <p:ph type="sldNum" sz="quarter" idx="10"/>
          </p:nvPr>
        </p:nvSpPr>
        <p:spPr/>
        <p:txBody>
          <a:bodyPr/>
          <a:lstStyle/>
          <a:p>
            <a:fld id="{FEFEAF90-6457-4F1A-B3A8-E5A9622BA3E2}" type="slidenum">
              <a:rPr lang="en-US" smtClean="0"/>
              <a:t>12</a:t>
            </a:fld>
            <a:endParaRPr lang="en-US"/>
          </a:p>
        </p:txBody>
      </p:sp>
    </p:spTree>
    <p:extLst>
      <p:ext uri="{BB962C8B-B14F-4D97-AF65-F5344CB8AC3E}">
        <p14:creationId xmlns:p14="http://schemas.microsoft.com/office/powerpoint/2010/main" val="444088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Given the public's distaste for the way media frames political discussions, it is becoming more important for individuals to understand the process and be given raw information to draw their own conclusions. </a:t>
            </a:r>
          </a:p>
          <a:p>
            <a:endParaRPr lang="en-US" dirty="0"/>
          </a:p>
          <a:p>
            <a:r>
              <a:rPr lang="en-US" dirty="0"/>
              <a:t>This led to the creation of Senate BEAT – Bill Exploratory Analysis and Tracking</a:t>
            </a:r>
          </a:p>
          <a:p>
            <a:endParaRPr lang="en-US" dirty="0"/>
          </a:p>
          <a:p>
            <a:endParaRPr lang="en-US" dirty="0"/>
          </a:p>
        </p:txBody>
      </p:sp>
      <p:sp>
        <p:nvSpPr>
          <p:cNvPr id="4" name="Slide Number Placeholder 3"/>
          <p:cNvSpPr>
            <a:spLocks noGrp="1"/>
          </p:cNvSpPr>
          <p:nvPr>
            <p:ph type="sldNum" sz="quarter" idx="10"/>
          </p:nvPr>
        </p:nvSpPr>
        <p:spPr/>
        <p:txBody>
          <a:bodyPr/>
          <a:lstStyle/>
          <a:p>
            <a:fld id="{FEFEAF90-6457-4F1A-B3A8-E5A9622BA3E2}" type="slidenum">
              <a:rPr lang="en-US" smtClean="0"/>
              <a:t>4</a:t>
            </a:fld>
            <a:endParaRPr lang="en-US"/>
          </a:p>
        </p:txBody>
      </p:sp>
    </p:spTree>
    <p:extLst>
      <p:ext uri="{BB962C8B-B14F-4D97-AF65-F5344CB8AC3E}">
        <p14:creationId xmlns:p14="http://schemas.microsoft.com/office/powerpoint/2010/main" val="4067183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obtained data from the 3 most recent sessions and determined 6 major bill outcome classifications. We used a variety of tools –listed here– to help us answer our questions.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EFEAF90-6457-4F1A-B3A8-E5A9622BA3E2}" type="slidenum">
              <a:rPr lang="en-US" smtClean="0"/>
              <a:t>5</a:t>
            </a:fld>
            <a:endParaRPr lang="en-US"/>
          </a:p>
        </p:txBody>
      </p:sp>
    </p:spTree>
    <p:extLst>
      <p:ext uri="{BB962C8B-B14F-4D97-AF65-F5344CB8AC3E}">
        <p14:creationId xmlns:p14="http://schemas.microsoft.com/office/powerpoint/2010/main" val="2749892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examined major factors that could determine a bill's success, evaluated the congressional network, and looked at trends. We wanted to create clear, visuals so the public can explore certain party, state, or senator activity. </a:t>
            </a:r>
          </a:p>
          <a:p>
            <a:endParaRPr lang="en-US" dirty="0"/>
          </a:p>
        </p:txBody>
      </p:sp>
      <p:sp>
        <p:nvSpPr>
          <p:cNvPr id="4" name="Slide Number Placeholder 3"/>
          <p:cNvSpPr>
            <a:spLocks noGrp="1"/>
          </p:cNvSpPr>
          <p:nvPr>
            <p:ph type="sldNum" sz="quarter" idx="10"/>
          </p:nvPr>
        </p:nvSpPr>
        <p:spPr/>
        <p:txBody>
          <a:bodyPr/>
          <a:lstStyle/>
          <a:p>
            <a:fld id="{FEFEAF90-6457-4F1A-B3A8-E5A9622BA3E2}" type="slidenum">
              <a:rPr lang="en-US" smtClean="0"/>
              <a:t>6</a:t>
            </a:fld>
            <a:endParaRPr lang="en-US"/>
          </a:p>
        </p:txBody>
      </p:sp>
    </p:spTree>
    <p:extLst>
      <p:ext uri="{BB962C8B-B14F-4D97-AF65-F5344CB8AC3E}">
        <p14:creationId xmlns:p14="http://schemas.microsoft.com/office/powerpoint/2010/main" val="232409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video provides an overview, [click] yet please go through the storyboard [click] to learn about some interesting findings [click], and better understand how the tools work![click] (click </a:t>
            </a:r>
            <a:r>
              <a:rPr lang="en-US" dirty="0" err="1"/>
              <a:t>thorugh</a:t>
            </a:r>
            <a:r>
              <a:rPr lang="en-US" dirty="0"/>
              <a:t> the </a:t>
            </a:r>
            <a:r>
              <a:rPr lang="en-US" dirty="0" err="1"/>
              <a:t>storboard</a:t>
            </a:r>
            <a:r>
              <a:rPr lang="en-US" dirty="0"/>
              <a:t> while talking)</a:t>
            </a:r>
          </a:p>
        </p:txBody>
      </p:sp>
      <p:sp>
        <p:nvSpPr>
          <p:cNvPr id="4" name="Slide Number Placeholder 3"/>
          <p:cNvSpPr>
            <a:spLocks noGrp="1"/>
          </p:cNvSpPr>
          <p:nvPr>
            <p:ph type="sldNum" sz="quarter" idx="10"/>
          </p:nvPr>
        </p:nvSpPr>
        <p:spPr/>
        <p:txBody>
          <a:bodyPr/>
          <a:lstStyle/>
          <a:p>
            <a:fld id="{FEFEAF90-6457-4F1A-B3A8-E5A9622BA3E2}" type="slidenum">
              <a:rPr lang="en-US" smtClean="0"/>
              <a:t>7</a:t>
            </a:fld>
            <a:endParaRPr lang="en-US"/>
          </a:p>
        </p:txBody>
      </p:sp>
    </p:spTree>
    <p:extLst>
      <p:ext uri="{BB962C8B-B14F-4D97-AF65-F5344CB8AC3E}">
        <p14:creationId xmlns:p14="http://schemas.microsoft.com/office/powerpoint/2010/main" val="19671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Users can explore different aspects of the bill process. (</a:t>
            </a:r>
            <a:r>
              <a:rPr lang="en-US" dirty="0" err="1"/>
              <a:t>clikc</a:t>
            </a:r>
            <a:r>
              <a:rPr lang="en-US" dirty="0"/>
              <a:t> while talking) the word cloud allows you to see the legislative area topics, per party.</a:t>
            </a:r>
          </a:p>
          <a:p>
            <a:endParaRPr lang="en-US" dirty="0"/>
          </a:p>
          <a:p>
            <a:r>
              <a:rPr lang="en-US" dirty="0"/>
              <a:t>Using lasso regression, we were able to model the probability that a certain bill becomes a law, which can be further filtered by session, and viewed by state or subject</a:t>
            </a:r>
          </a:p>
          <a:p>
            <a:endParaRPr lang="en-US" dirty="0"/>
          </a:p>
          <a:p>
            <a:endParaRPr lang="en-US" dirty="0"/>
          </a:p>
        </p:txBody>
      </p:sp>
      <p:sp>
        <p:nvSpPr>
          <p:cNvPr id="4" name="Slide Number Placeholder 3"/>
          <p:cNvSpPr>
            <a:spLocks noGrp="1"/>
          </p:cNvSpPr>
          <p:nvPr>
            <p:ph type="sldNum" sz="quarter" idx="10"/>
          </p:nvPr>
        </p:nvSpPr>
        <p:spPr/>
        <p:txBody>
          <a:bodyPr/>
          <a:lstStyle/>
          <a:p>
            <a:fld id="{FEFEAF90-6457-4F1A-B3A8-E5A9622BA3E2}" type="slidenum">
              <a:rPr lang="en-US" smtClean="0"/>
              <a:t>8</a:t>
            </a:fld>
            <a:endParaRPr lang="en-US"/>
          </a:p>
        </p:txBody>
      </p:sp>
    </p:spTree>
    <p:extLst>
      <p:ext uri="{BB962C8B-B14F-4D97-AF65-F5344CB8AC3E}">
        <p14:creationId xmlns:p14="http://schemas.microsoft.com/office/powerpoint/2010/main" val="304095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(hover while talking) Hover over the map on this page to see the number of bills each state submitted – (filter while talking)</a:t>
            </a:r>
          </a:p>
          <a:p>
            <a:r>
              <a:rPr lang="en-US" dirty="0"/>
              <a:t>Notice the stark geographic contrast between the East and West for number of Public Lands and Natural Resources bills that are sponsored </a:t>
            </a:r>
          </a:p>
          <a:p>
            <a:endParaRPr lang="en-US" dirty="0"/>
          </a:p>
          <a:p>
            <a:endParaRPr lang="en-US" dirty="0"/>
          </a:p>
        </p:txBody>
      </p:sp>
      <p:sp>
        <p:nvSpPr>
          <p:cNvPr id="4" name="Slide Number Placeholder 3"/>
          <p:cNvSpPr>
            <a:spLocks noGrp="1"/>
          </p:cNvSpPr>
          <p:nvPr>
            <p:ph type="sldNum" sz="quarter" idx="10"/>
          </p:nvPr>
        </p:nvSpPr>
        <p:spPr/>
        <p:txBody>
          <a:bodyPr/>
          <a:lstStyle/>
          <a:p>
            <a:fld id="{FEFEAF90-6457-4F1A-B3A8-E5A9622BA3E2}" type="slidenum">
              <a:rPr lang="en-US" smtClean="0"/>
              <a:t>9</a:t>
            </a:fld>
            <a:endParaRPr lang="en-US"/>
          </a:p>
        </p:txBody>
      </p:sp>
    </p:spTree>
    <p:extLst>
      <p:ext uri="{BB962C8B-B14F-4D97-AF65-F5344CB8AC3E}">
        <p14:creationId xmlns:p14="http://schemas.microsoft.com/office/powerpoint/2010/main" val="347524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while talking) Get up-close with the senators!. In the 114</a:t>
            </a:r>
            <a:r>
              <a:rPr lang="en-US" baseline="30000" dirty="0"/>
              <a:t>th</a:t>
            </a:r>
            <a:r>
              <a:rPr lang="en-US" dirty="0"/>
              <a:t>, David Vitter sponsored 125 bills (more than any other Senator) and only 2 passed– despite his rather dense network degree. (select 113</a:t>
            </a:r>
            <a:r>
              <a:rPr lang="en-US" baseline="30000" dirty="0"/>
              <a:t>th) </a:t>
            </a:r>
            <a:r>
              <a:rPr lang="en-US" dirty="0"/>
              <a:t> In the113</a:t>
            </a:r>
            <a:r>
              <a:rPr lang="en-US" baseline="30000" dirty="0"/>
              <a:t>th</a:t>
            </a:r>
            <a:r>
              <a:rPr lang="en-US" dirty="0"/>
              <a:t>, he had a 0% success rate. </a:t>
            </a:r>
          </a:p>
          <a:p>
            <a:endParaRPr lang="en-US" dirty="0"/>
          </a:p>
          <a:p>
            <a:endParaRPr lang="en-US" dirty="0"/>
          </a:p>
        </p:txBody>
      </p:sp>
      <p:sp>
        <p:nvSpPr>
          <p:cNvPr id="4" name="Slide Number Placeholder 3"/>
          <p:cNvSpPr>
            <a:spLocks noGrp="1"/>
          </p:cNvSpPr>
          <p:nvPr>
            <p:ph type="sldNum" sz="quarter" idx="10"/>
          </p:nvPr>
        </p:nvSpPr>
        <p:spPr/>
        <p:txBody>
          <a:bodyPr/>
          <a:lstStyle/>
          <a:p>
            <a:fld id="{FEFEAF90-6457-4F1A-B3A8-E5A9622BA3E2}" type="slidenum">
              <a:rPr lang="en-US" smtClean="0"/>
              <a:t>10</a:t>
            </a:fld>
            <a:endParaRPr lang="en-US"/>
          </a:p>
        </p:txBody>
      </p:sp>
    </p:spTree>
    <p:extLst>
      <p:ext uri="{BB962C8B-B14F-4D97-AF65-F5344CB8AC3E}">
        <p14:creationId xmlns:p14="http://schemas.microsoft.com/office/powerpoint/2010/main" val="2948706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 a senator, session, party, and # of subjects to see top legislative subjects a senator supports, and the senators that most closely align with their interests </a:t>
            </a:r>
          </a:p>
          <a:p>
            <a:endParaRPr lang="en-US" dirty="0"/>
          </a:p>
          <a:p>
            <a:endParaRPr lang="en-US" dirty="0"/>
          </a:p>
        </p:txBody>
      </p:sp>
      <p:sp>
        <p:nvSpPr>
          <p:cNvPr id="4" name="Slide Number Placeholder 3"/>
          <p:cNvSpPr>
            <a:spLocks noGrp="1"/>
          </p:cNvSpPr>
          <p:nvPr>
            <p:ph type="sldNum" sz="quarter" idx="10"/>
          </p:nvPr>
        </p:nvSpPr>
        <p:spPr/>
        <p:txBody>
          <a:bodyPr/>
          <a:lstStyle/>
          <a:p>
            <a:fld id="{FEFEAF90-6457-4F1A-B3A8-E5A9622BA3E2}" type="slidenum">
              <a:rPr lang="en-US" smtClean="0"/>
              <a:t>11</a:t>
            </a:fld>
            <a:endParaRPr lang="en-US"/>
          </a:p>
        </p:txBody>
      </p:sp>
    </p:spTree>
    <p:extLst>
      <p:ext uri="{BB962C8B-B14F-4D97-AF65-F5344CB8AC3E}">
        <p14:creationId xmlns:p14="http://schemas.microsoft.com/office/powerpoint/2010/main" val="130398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EA00-6EDC-4118-971C-E02268EE3B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EE1E24-CC87-4610-ACCA-28822D9B6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C38CFB-9A84-4208-A46C-F4C5EE8CAF1B}"/>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5" name="Footer Placeholder 4">
            <a:extLst>
              <a:ext uri="{FF2B5EF4-FFF2-40B4-BE49-F238E27FC236}">
                <a16:creationId xmlns:a16="http://schemas.microsoft.com/office/drawing/2014/main" id="{F493D15A-F940-4FDD-9DAC-CF11AF5F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24D0E-5CA5-4E7A-8C86-25BE317D6C8E}"/>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3311601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87AA-ABBF-4D9C-8C1F-6BE1035264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FF9E73-0B15-4429-A440-CACC0ECB58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93D55-F558-4C33-A945-0A85BA859DE4}"/>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5" name="Footer Placeholder 4">
            <a:extLst>
              <a:ext uri="{FF2B5EF4-FFF2-40B4-BE49-F238E27FC236}">
                <a16:creationId xmlns:a16="http://schemas.microsoft.com/office/drawing/2014/main" id="{EBCBBBE8-3E2E-4012-AF62-5E2B807B9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0F349-1096-4333-9776-74014FAE17C7}"/>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3356550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0FF9A-2D3C-4222-96AC-90099DE4BF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8577E1-6CBD-4FFF-AEA0-C4EF3871F3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2CF371-37E9-4A19-AE6A-F6F74231789F}"/>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5" name="Footer Placeholder 4">
            <a:extLst>
              <a:ext uri="{FF2B5EF4-FFF2-40B4-BE49-F238E27FC236}">
                <a16:creationId xmlns:a16="http://schemas.microsoft.com/office/drawing/2014/main" id="{1CE9D5F3-D7E9-45D2-9464-8A6DAA280E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7007F-6731-4584-BDE6-0A441C09A450}"/>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120259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1D5C3-9346-41DD-95EC-5557BFD43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9BF79E-C371-4078-9A52-BA2505FF59C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9CD8B-FFF4-41E8-8F53-63DB87B818CD}"/>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5" name="Footer Placeholder 4">
            <a:extLst>
              <a:ext uri="{FF2B5EF4-FFF2-40B4-BE49-F238E27FC236}">
                <a16:creationId xmlns:a16="http://schemas.microsoft.com/office/drawing/2014/main" id="{EE07B4E9-7F4D-4FAE-BB19-E8DDF72E2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4FEAB-45D0-4075-9C62-9BC3AF63DEDD}"/>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369001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9E51-9F64-4D9D-9E10-810269C51E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BEE000-640E-40BD-ACAF-7479365DF1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ECBF3C-CBAC-4DEA-8450-E7A198CC6673}"/>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5" name="Footer Placeholder 4">
            <a:extLst>
              <a:ext uri="{FF2B5EF4-FFF2-40B4-BE49-F238E27FC236}">
                <a16:creationId xmlns:a16="http://schemas.microsoft.com/office/drawing/2014/main" id="{C20585A4-C582-4498-82ED-B593FA399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8F3F6-A746-4C71-8B4E-5F0C2826704F}"/>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293912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9304-7782-4998-BE19-792F8FB37B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CE2D9-2993-48FD-BDC0-83E609AB64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8A0917-380A-49D4-98D8-9E2E1AE4692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DA5627-B137-48D5-9614-FB6B114ABB6A}"/>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6" name="Footer Placeholder 5">
            <a:extLst>
              <a:ext uri="{FF2B5EF4-FFF2-40B4-BE49-F238E27FC236}">
                <a16:creationId xmlns:a16="http://schemas.microsoft.com/office/drawing/2014/main" id="{F907E877-DEA9-4E2F-A53E-3C99A9E9EE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411AA-E423-44EB-8A6C-2A2A494CB6E9}"/>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37353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6491-697E-4836-9784-D042E72402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59AF25-CE10-4074-834F-41E6E0000A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50553D-C5CB-45AE-8285-F215A6F5814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B42251-2D13-48C1-B8E6-DD87F45C5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9C35CFE-0CDA-4C7D-B957-AAEB5C7399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E6375D-3285-4289-B43A-F1DF1A15D7AE}"/>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8" name="Footer Placeholder 7">
            <a:extLst>
              <a:ext uri="{FF2B5EF4-FFF2-40B4-BE49-F238E27FC236}">
                <a16:creationId xmlns:a16="http://schemas.microsoft.com/office/drawing/2014/main" id="{5DD506C9-AEB4-4FBC-B78C-CA1CE1644E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810314-AB73-4148-BE2B-5F616D2F349C}"/>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23615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D7AF-7DAE-479E-95D4-7E0B80BE57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482D38-65A5-4DD0-A974-354965762EAC}"/>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4" name="Footer Placeholder 3">
            <a:extLst>
              <a:ext uri="{FF2B5EF4-FFF2-40B4-BE49-F238E27FC236}">
                <a16:creationId xmlns:a16="http://schemas.microsoft.com/office/drawing/2014/main" id="{7E633750-28AE-4469-9557-63C01127DC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F8D351-3B1E-4E06-9C7F-CE663438422D}"/>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1077121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2F19C6-9EA0-4CFF-AB53-CC94CABC2FF0}"/>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3" name="Footer Placeholder 2">
            <a:extLst>
              <a:ext uri="{FF2B5EF4-FFF2-40B4-BE49-F238E27FC236}">
                <a16:creationId xmlns:a16="http://schemas.microsoft.com/office/drawing/2014/main" id="{52E390E9-294A-4A0B-A68B-7848C3C8AE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CFF8B3-564D-4264-BB5C-99EA21843A70}"/>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3156974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D9CF-9FBC-4DC9-B0AD-6488510AC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69EDFA-F0B9-4CCD-B1C4-AC885D71C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2FB9C8-2B3B-45B7-8CC2-4E18A9589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1DB8DF-F16C-442D-B7D6-A7C3A716EC1E}"/>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6" name="Footer Placeholder 5">
            <a:extLst>
              <a:ext uri="{FF2B5EF4-FFF2-40B4-BE49-F238E27FC236}">
                <a16:creationId xmlns:a16="http://schemas.microsoft.com/office/drawing/2014/main" id="{86682391-B7B3-41AF-B561-E176B40B05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162F5C-C695-45C2-A792-7FE10F1E0C7B}"/>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143925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4749-0AF4-46B3-B41F-0190E54BAE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9809A4-E0F6-4D1E-8374-B7A1839B38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C027E-2844-4F20-958E-26297A9FD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04E82E-5A70-4BDD-8A93-2FDEFC01C2C2}"/>
              </a:ext>
            </a:extLst>
          </p:cNvPr>
          <p:cNvSpPr>
            <a:spLocks noGrp="1"/>
          </p:cNvSpPr>
          <p:nvPr>
            <p:ph type="dt" sz="half" idx="10"/>
          </p:nvPr>
        </p:nvSpPr>
        <p:spPr/>
        <p:txBody>
          <a:bodyPr/>
          <a:lstStyle/>
          <a:p>
            <a:fld id="{3D9F4FD5-C489-4C0D-B767-C73BB3EC36A2}" type="datetimeFigureOut">
              <a:rPr lang="en-US" smtClean="0"/>
              <a:t>12/10/2017</a:t>
            </a:fld>
            <a:endParaRPr lang="en-US"/>
          </a:p>
        </p:txBody>
      </p:sp>
      <p:sp>
        <p:nvSpPr>
          <p:cNvPr id="6" name="Footer Placeholder 5">
            <a:extLst>
              <a:ext uri="{FF2B5EF4-FFF2-40B4-BE49-F238E27FC236}">
                <a16:creationId xmlns:a16="http://schemas.microsoft.com/office/drawing/2014/main" id="{1B99DD64-BC24-4814-B603-A734F9581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90753-5359-46AF-A354-2E9FDA194AF1}"/>
              </a:ext>
            </a:extLst>
          </p:cNvPr>
          <p:cNvSpPr>
            <a:spLocks noGrp="1"/>
          </p:cNvSpPr>
          <p:nvPr>
            <p:ph type="sldNum" sz="quarter" idx="12"/>
          </p:nvPr>
        </p:nvSpPr>
        <p:spPr/>
        <p:txBody>
          <a:bodyPr/>
          <a:lstStyle/>
          <a:p>
            <a:fld id="{8E647F55-7410-4BDA-A833-94C0B7B7935E}" type="slidenum">
              <a:rPr lang="en-US" smtClean="0"/>
              <a:t>‹#›</a:t>
            </a:fld>
            <a:endParaRPr lang="en-US"/>
          </a:p>
        </p:txBody>
      </p:sp>
    </p:spTree>
    <p:extLst>
      <p:ext uri="{BB962C8B-B14F-4D97-AF65-F5344CB8AC3E}">
        <p14:creationId xmlns:p14="http://schemas.microsoft.com/office/powerpoint/2010/main" val="159764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66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4990A8-F6A7-4EC2-B6BE-83B205658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05CD23-E8AD-485E-82BF-BDEEA829A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E0572-8F2A-4FAB-AF29-55802E2B67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F4FD5-C489-4C0D-B767-C73BB3EC36A2}" type="datetimeFigureOut">
              <a:rPr lang="en-US" smtClean="0"/>
              <a:t>12/10/2017</a:t>
            </a:fld>
            <a:endParaRPr lang="en-US"/>
          </a:p>
        </p:txBody>
      </p:sp>
      <p:sp>
        <p:nvSpPr>
          <p:cNvPr id="5" name="Footer Placeholder 4">
            <a:extLst>
              <a:ext uri="{FF2B5EF4-FFF2-40B4-BE49-F238E27FC236}">
                <a16:creationId xmlns:a16="http://schemas.microsoft.com/office/drawing/2014/main" id="{A36AEE99-4B9B-442B-9773-5812F6219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31DC58-CC1D-4D95-B9A3-C974A8E6C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47F55-7410-4BDA-A833-94C0B7B7935E}" type="slidenum">
              <a:rPr lang="en-US" smtClean="0"/>
              <a:t>‹#›</a:t>
            </a:fld>
            <a:endParaRPr lang="en-US"/>
          </a:p>
        </p:txBody>
      </p:sp>
    </p:spTree>
    <p:extLst>
      <p:ext uri="{BB962C8B-B14F-4D97-AF65-F5344CB8AC3E}">
        <p14:creationId xmlns:p14="http://schemas.microsoft.com/office/powerpoint/2010/main" val="1458586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map&#10;&#10;Description generated with high confidence">
            <a:extLst>
              <a:ext uri="{FF2B5EF4-FFF2-40B4-BE49-F238E27FC236}">
                <a16:creationId xmlns:a16="http://schemas.microsoft.com/office/drawing/2014/main" id="{A963DBCA-ED6F-4A69-94D8-A58BE3C03D8B}"/>
              </a:ext>
            </a:extLst>
          </p:cNvPr>
          <p:cNvPicPr>
            <a:picLocks noChangeAspect="1"/>
          </p:cNvPicPr>
          <p:nvPr/>
        </p:nvPicPr>
        <p:blipFill rotWithShape="1">
          <a:blip r:embed="rId3">
            <a:extLst>
              <a:ext uri="{28A0092B-C50C-407E-A947-70E740481C1C}">
                <a14:useLocalDpi xmlns:a14="http://schemas.microsoft.com/office/drawing/2010/main" val="0"/>
              </a:ext>
            </a:extLst>
          </a:blip>
          <a:srcRect t="1256" r="-1" b="-1"/>
          <a:stretch/>
        </p:blipFill>
        <p:spPr>
          <a:xfrm>
            <a:off x="643466" y="643467"/>
            <a:ext cx="5372099" cy="5571066"/>
          </a:xfrm>
          <a:prstGeom prst="rect">
            <a:avLst/>
          </a:prstGeom>
        </p:spPr>
      </p:pic>
      <p:pic>
        <p:nvPicPr>
          <p:cNvPr id="11" name="Picture 10" descr="A group of people in a room&#10;&#10;Description generated with high confidence">
            <a:extLst>
              <a:ext uri="{FF2B5EF4-FFF2-40B4-BE49-F238E27FC236}">
                <a16:creationId xmlns:a16="http://schemas.microsoft.com/office/drawing/2014/main" id="{0805641E-200D-4D6C-811C-1E9D1A12A02F}"/>
              </a:ext>
            </a:extLst>
          </p:cNvPr>
          <p:cNvPicPr>
            <a:picLocks noChangeAspect="1"/>
          </p:cNvPicPr>
          <p:nvPr/>
        </p:nvPicPr>
        <p:blipFill rotWithShape="1">
          <a:blip r:embed="rId4">
            <a:extLst>
              <a:ext uri="{28A0092B-C50C-407E-A947-70E740481C1C}">
                <a14:useLocalDpi xmlns:a14="http://schemas.microsoft.com/office/drawing/2010/main" val="0"/>
              </a:ext>
            </a:extLst>
          </a:blip>
          <a:srcRect l="16659" r="29823"/>
          <a:stretch/>
        </p:blipFill>
        <p:spPr>
          <a:xfrm>
            <a:off x="6176433" y="643467"/>
            <a:ext cx="5372099" cy="5571066"/>
          </a:xfrm>
          <a:prstGeom prst="rect">
            <a:avLst/>
          </a:prstGeom>
        </p:spPr>
      </p:pic>
      <p:sp>
        <p:nvSpPr>
          <p:cNvPr id="2" name="Rectangle 1">
            <a:extLst>
              <a:ext uri="{FF2B5EF4-FFF2-40B4-BE49-F238E27FC236}">
                <a16:creationId xmlns:a16="http://schemas.microsoft.com/office/drawing/2014/main" id="{CBD10057-A2BB-4E90-B563-4C2A4D834D75}"/>
              </a:ext>
            </a:extLst>
          </p:cNvPr>
          <p:cNvSpPr/>
          <p:nvPr/>
        </p:nvSpPr>
        <p:spPr>
          <a:xfrm>
            <a:off x="10851610" y="6488668"/>
            <a:ext cx="1393843" cy="369332"/>
          </a:xfrm>
          <a:prstGeom prst="rect">
            <a:avLst/>
          </a:prstGeom>
        </p:spPr>
        <p:txBody>
          <a:bodyPr wrap="none">
            <a:spAutoFit/>
          </a:bodyPr>
          <a:lstStyle/>
          <a:p>
            <a:pPr algn="ctr"/>
            <a:r>
              <a:rPr lang="en-US" dirty="0">
                <a:solidFill>
                  <a:srgbClr val="C00000"/>
                </a:solidFill>
              </a:rPr>
              <a:t>Senate BEAT </a:t>
            </a:r>
          </a:p>
        </p:txBody>
      </p:sp>
    </p:spTree>
    <p:extLst>
      <p:ext uri="{BB962C8B-B14F-4D97-AF65-F5344CB8AC3E}">
        <p14:creationId xmlns:p14="http://schemas.microsoft.com/office/powerpoint/2010/main" val="181397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ACB3CA-74D6-4461-9438-22795583E572}"/>
              </a:ext>
            </a:extLst>
          </p:cNvPr>
          <p:cNvSpPr>
            <a:spLocks noGrp="1"/>
          </p:cNvSpPr>
          <p:nvPr>
            <p:ph type="title"/>
          </p:nvPr>
        </p:nvSpPr>
        <p:spPr/>
        <p:txBody>
          <a:bodyPr/>
          <a:lstStyle/>
          <a:p>
            <a:r>
              <a:rPr lang="en-US" dirty="0"/>
              <a:t>Senator Activity </a:t>
            </a:r>
          </a:p>
        </p:txBody>
      </p:sp>
      <p:sp>
        <p:nvSpPr>
          <p:cNvPr id="4" name="Content Placeholder 3">
            <a:extLst>
              <a:ext uri="{FF2B5EF4-FFF2-40B4-BE49-F238E27FC236}">
                <a16:creationId xmlns:a16="http://schemas.microsoft.com/office/drawing/2014/main" id="{ACAEBDB0-64E9-4D82-8EA1-E3EB7871B4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4351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ACB3CA-74D6-4461-9438-22795583E572}"/>
              </a:ext>
            </a:extLst>
          </p:cNvPr>
          <p:cNvSpPr>
            <a:spLocks noGrp="1"/>
          </p:cNvSpPr>
          <p:nvPr>
            <p:ph type="title"/>
          </p:nvPr>
        </p:nvSpPr>
        <p:spPr/>
        <p:txBody>
          <a:bodyPr/>
          <a:lstStyle/>
          <a:p>
            <a:r>
              <a:rPr lang="en-US" dirty="0"/>
              <a:t>Senate Overview</a:t>
            </a:r>
          </a:p>
        </p:txBody>
      </p:sp>
      <p:sp>
        <p:nvSpPr>
          <p:cNvPr id="4" name="Content Placeholder 3">
            <a:extLst>
              <a:ext uri="{FF2B5EF4-FFF2-40B4-BE49-F238E27FC236}">
                <a16:creationId xmlns:a16="http://schemas.microsoft.com/office/drawing/2014/main" id="{81B27068-EA21-40FB-BBB4-7A20E6B8BC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580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flag&#10;&#10;Description generated with very high confidence">
            <a:extLst>
              <a:ext uri="{FF2B5EF4-FFF2-40B4-BE49-F238E27FC236}">
                <a16:creationId xmlns:a16="http://schemas.microsoft.com/office/drawing/2014/main" id="{71C4F6C3-AEF3-40A2-8605-A09CE2CAC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8AD671AE-0DF9-455A-AB0A-4593F38DE63D}"/>
              </a:ext>
            </a:extLst>
          </p:cNvPr>
          <p:cNvSpPr/>
          <p:nvPr/>
        </p:nvSpPr>
        <p:spPr>
          <a:xfrm>
            <a:off x="10127652" y="6334780"/>
            <a:ext cx="2064348" cy="523220"/>
          </a:xfrm>
          <a:prstGeom prst="rect">
            <a:avLst/>
          </a:prstGeom>
        </p:spPr>
        <p:txBody>
          <a:bodyPr wrap="none">
            <a:spAutoFit/>
          </a:bodyPr>
          <a:lstStyle/>
          <a:p>
            <a:pPr algn="ctr"/>
            <a:r>
              <a:rPr lang="en-US" sz="2800" dirty="0">
                <a:solidFill>
                  <a:srgbClr val="C00000"/>
                </a:solidFill>
              </a:rPr>
              <a:t>Senate BEAT </a:t>
            </a:r>
          </a:p>
        </p:txBody>
      </p:sp>
    </p:spTree>
    <p:extLst>
      <p:ext uri="{BB962C8B-B14F-4D97-AF65-F5344CB8AC3E}">
        <p14:creationId xmlns:p14="http://schemas.microsoft.com/office/powerpoint/2010/main" val="352365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4E97-A345-4C43-96EA-B02273B724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F84D32-E470-47A5-9F6B-32E5E5DDFAF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4EC5156-8F7D-4DD0-A174-3E6D5D760D0F}"/>
              </a:ext>
            </a:extLst>
          </p:cNvPr>
          <p:cNvPicPr>
            <a:picLocks noChangeAspect="1"/>
          </p:cNvPicPr>
          <p:nvPr/>
        </p:nvPicPr>
        <p:blipFill>
          <a:blip r:embed="rId2"/>
          <a:stretch>
            <a:fillRect/>
          </a:stretch>
        </p:blipFill>
        <p:spPr>
          <a:xfrm>
            <a:off x="220980" y="151859"/>
            <a:ext cx="11750040" cy="6554282"/>
          </a:xfrm>
          <a:prstGeom prst="rect">
            <a:avLst/>
          </a:prstGeom>
        </p:spPr>
      </p:pic>
    </p:spTree>
    <p:extLst>
      <p:ext uri="{BB962C8B-B14F-4D97-AF65-F5344CB8AC3E}">
        <p14:creationId xmlns:p14="http://schemas.microsoft.com/office/powerpoint/2010/main" val="359325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newspaper&#10;&#10;Description generated with very high confidence">
            <a:extLst>
              <a:ext uri="{FF2B5EF4-FFF2-40B4-BE49-F238E27FC236}">
                <a16:creationId xmlns:a16="http://schemas.microsoft.com/office/drawing/2014/main" id="{7E131F09-388D-4117-8C23-92A2AAC1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805" y="529894"/>
            <a:ext cx="10271115" cy="5798211"/>
          </a:xfrm>
          <a:prstGeom prst="rect">
            <a:avLst/>
          </a:prstGeom>
        </p:spPr>
      </p:pic>
      <p:sp>
        <p:nvSpPr>
          <p:cNvPr id="7" name="&quot;Not Allowed&quot; Symbol 6">
            <a:extLst>
              <a:ext uri="{FF2B5EF4-FFF2-40B4-BE49-F238E27FC236}">
                <a16:creationId xmlns:a16="http://schemas.microsoft.com/office/drawing/2014/main" id="{8CE706B7-0EDA-4DA2-A51D-2C64B6723230}"/>
              </a:ext>
            </a:extLst>
          </p:cNvPr>
          <p:cNvSpPr/>
          <p:nvPr/>
        </p:nvSpPr>
        <p:spPr>
          <a:xfrm>
            <a:off x="1057275" y="357188"/>
            <a:ext cx="9858375" cy="6343650"/>
          </a:xfrm>
          <a:prstGeom prst="noSmoking">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626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white building with a grassy field&#10;&#10;Description generated with very high confidence">
            <a:extLst>
              <a:ext uri="{FF2B5EF4-FFF2-40B4-BE49-F238E27FC236}">
                <a16:creationId xmlns:a16="http://schemas.microsoft.com/office/drawing/2014/main" id="{7B3BCC46-94B8-4119-B30B-15726CE28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09" y="416229"/>
            <a:ext cx="11643557" cy="6025541"/>
          </a:xfrm>
          <a:prstGeom prst="rect">
            <a:avLst/>
          </a:prstGeom>
        </p:spPr>
      </p:pic>
      <p:sp>
        <p:nvSpPr>
          <p:cNvPr id="2" name="TextBox 1">
            <a:extLst>
              <a:ext uri="{FF2B5EF4-FFF2-40B4-BE49-F238E27FC236}">
                <a16:creationId xmlns:a16="http://schemas.microsoft.com/office/drawing/2014/main" id="{4587BD57-EED0-4ED4-AA15-456E3E659987}"/>
              </a:ext>
            </a:extLst>
          </p:cNvPr>
          <p:cNvSpPr txBox="1"/>
          <p:nvPr/>
        </p:nvSpPr>
        <p:spPr>
          <a:xfrm>
            <a:off x="641685" y="705854"/>
            <a:ext cx="10754010" cy="3785652"/>
          </a:xfrm>
          <a:prstGeom prst="rect">
            <a:avLst/>
          </a:prstGeom>
          <a:noFill/>
        </p:spPr>
        <p:txBody>
          <a:bodyPr wrap="square" rtlCol="0">
            <a:spAutoFit/>
          </a:bodyPr>
          <a:lstStyle/>
          <a:p>
            <a:pPr algn="ctr"/>
            <a:r>
              <a:rPr lang="en-US" sz="8000" dirty="0">
                <a:solidFill>
                  <a:srgbClr val="C00000"/>
                </a:solidFill>
              </a:rPr>
              <a:t>Senate BEAT </a:t>
            </a:r>
          </a:p>
          <a:p>
            <a:pPr algn="ctr"/>
            <a:r>
              <a:rPr lang="en-US" sz="8000" dirty="0">
                <a:solidFill>
                  <a:srgbClr val="C00000"/>
                </a:solidFill>
              </a:rPr>
              <a:t>(Bill Exploratory Analysis and Tracking)</a:t>
            </a:r>
          </a:p>
        </p:txBody>
      </p:sp>
    </p:spTree>
    <p:extLst>
      <p:ext uri="{BB962C8B-B14F-4D97-AF65-F5344CB8AC3E}">
        <p14:creationId xmlns:p14="http://schemas.microsoft.com/office/powerpoint/2010/main" val="409114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2A43FC-480B-4B28-8715-BE7CBA3A2D90}"/>
              </a:ext>
            </a:extLst>
          </p:cNvPr>
          <p:cNvSpPr txBox="1"/>
          <p:nvPr/>
        </p:nvSpPr>
        <p:spPr>
          <a:xfrm>
            <a:off x="685800" y="489734"/>
            <a:ext cx="10172700" cy="5878532"/>
          </a:xfrm>
          <a:prstGeom prst="rect">
            <a:avLst/>
          </a:prstGeom>
          <a:noFill/>
        </p:spPr>
        <p:txBody>
          <a:bodyPr wrap="square" rtlCol="0">
            <a:spAutoFit/>
          </a:bodyPr>
          <a:lstStyle/>
          <a:p>
            <a:r>
              <a:rPr lang="en-US" sz="4400" dirty="0">
                <a:solidFill>
                  <a:srgbClr val="C00000"/>
                </a:solidFill>
              </a:rPr>
              <a:t>Data Scraping:</a:t>
            </a:r>
          </a:p>
          <a:p>
            <a:pPr marL="285750" indent="-285750">
              <a:buFont typeface="Arial" panose="020B0604020202020204" pitchFamily="34" charset="0"/>
              <a:buChar char="•"/>
            </a:pPr>
            <a:r>
              <a:rPr lang="en-US" sz="3200" dirty="0">
                <a:solidFill>
                  <a:srgbClr val="C00000"/>
                </a:solidFill>
              </a:rPr>
              <a:t>Bulk download from 113</a:t>
            </a:r>
            <a:r>
              <a:rPr lang="en-US" sz="3200" baseline="30000" dirty="0">
                <a:solidFill>
                  <a:srgbClr val="C00000"/>
                </a:solidFill>
              </a:rPr>
              <a:t>th</a:t>
            </a:r>
            <a:r>
              <a:rPr lang="en-US" sz="3200" dirty="0">
                <a:solidFill>
                  <a:srgbClr val="C00000"/>
                </a:solidFill>
              </a:rPr>
              <a:t> and 114</a:t>
            </a:r>
            <a:r>
              <a:rPr lang="en-US" sz="3200" baseline="30000" dirty="0">
                <a:solidFill>
                  <a:srgbClr val="C00000"/>
                </a:solidFill>
              </a:rPr>
              <a:t>th</a:t>
            </a:r>
            <a:r>
              <a:rPr lang="en-US" sz="3200" dirty="0">
                <a:solidFill>
                  <a:srgbClr val="C00000"/>
                </a:solidFill>
              </a:rPr>
              <a:t> session via congress.gov (thanks government transparency!)</a:t>
            </a:r>
          </a:p>
          <a:p>
            <a:pPr marL="285750" indent="-285750">
              <a:buFont typeface="Arial" panose="020B0604020202020204" pitchFamily="34" charset="0"/>
              <a:buChar char="•"/>
            </a:pPr>
            <a:r>
              <a:rPr lang="en-US" sz="3200" dirty="0">
                <a:solidFill>
                  <a:srgbClr val="C00000"/>
                </a:solidFill>
              </a:rPr>
              <a:t>Scraped data from 115</a:t>
            </a:r>
            <a:r>
              <a:rPr lang="en-US" sz="3200" baseline="30000" dirty="0">
                <a:solidFill>
                  <a:srgbClr val="C00000"/>
                </a:solidFill>
              </a:rPr>
              <a:t>th</a:t>
            </a:r>
            <a:r>
              <a:rPr lang="en-US" sz="3200" dirty="0">
                <a:solidFill>
                  <a:srgbClr val="C00000"/>
                </a:solidFill>
              </a:rPr>
              <a:t> session (currently happening)</a:t>
            </a:r>
          </a:p>
          <a:p>
            <a:endParaRPr lang="en-US" sz="3200" dirty="0">
              <a:solidFill>
                <a:srgbClr val="C00000"/>
              </a:solidFill>
            </a:endParaRPr>
          </a:p>
          <a:p>
            <a:r>
              <a:rPr lang="en-US" sz="4400" dirty="0">
                <a:solidFill>
                  <a:srgbClr val="C00000"/>
                </a:solidFill>
              </a:rPr>
              <a:t>Tools:</a:t>
            </a:r>
          </a:p>
          <a:p>
            <a:pPr marL="285750" indent="-285750">
              <a:buFont typeface="Arial" panose="020B0604020202020204" pitchFamily="34" charset="0"/>
              <a:buChar char="•"/>
            </a:pPr>
            <a:r>
              <a:rPr lang="en-US" sz="3200" dirty="0">
                <a:solidFill>
                  <a:srgbClr val="C00000"/>
                </a:solidFill>
              </a:rPr>
              <a:t>Data Visualization</a:t>
            </a:r>
          </a:p>
          <a:p>
            <a:pPr marL="285750" indent="-285750">
              <a:buFont typeface="Arial" panose="020B0604020202020204" pitchFamily="34" charset="0"/>
              <a:buChar char="•"/>
            </a:pPr>
            <a:r>
              <a:rPr lang="en-US" sz="3200" dirty="0">
                <a:solidFill>
                  <a:srgbClr val="C00000"/>
                </a:solidFill>
              </a:rPr>
              <a:t>Summary statistics</a:t>
            </a:r>
          </a:p>
          <a:p>
            <a:pPr marL="285750" indent="-285750">
              <a:buFont typeface="Arial" panose="020B0604020202020204" pitchFamily="34" charset="0"/>
              <a:buChar char="•"/>
            </a:pPr>
            <a:r>
              <a:rPr lang="en-US" sz="3200" dirty="0">
                <a:solidFill>
                  <a:srgbClr val="C00000"/>
                </a:solidFill>
              </a:rPr>
              <a:t>Network science</a:t>
            </a:r>
          </a:p>
          <a:p>
            <a:pPr marL="285750" indent="-285750">
              <a:buFont typeface="Arial" panose="020B0604020202020204" pitchFamily="34" charset="0"/>
              <a:buChar char="•"/>
            </a:pPr>
            <a:r>
              <a:rPr lang="en-US" sz="3200" dirty="0">
                <a:solidFill>
                  <a:srgbClr val="C00000"/>
                </a:solidFill>
              </a:rPr>
              <a:t>Model building</a:t>
            </a:r>
          </a:p>
          <a:p>
            <a:pPr marL="285750" indent="-285750">
              <a:buFont typeface="Arial" panose="020B0604020202020204" pitchFamily="34" charset="0"/>
              <a:buChar char="•"/>
            </a:pPr>
            <a:r>
              <a:rPr lang="en-US" sz="3200" dirty="0" err="1">
                <a:solidFill>
                  <a:srgbClr val="C00000"/>
                </a:solidFill>
              </a:rPr>
              <a:t>Rshiny</a:t>
            </a:r>
            <a:r>
              <a:rPr lang="en-US" sz="3200" dirty="0">
                <a:solidFill>
                  <a:srgbClr val="C00000"/>
                </a:solidFill>
              </a:rPr>
              <a:t> and </a:t>
            </a:r>
            <a:r>
              <a:rPr lang="en-US" sz="3200" dirty="0" err="1">
                <a:solidFill>
                  <a:srgbClr val="C00000"/>
                </a:solidFill>
              </a:rPr>
              <a:t>flexdashboard</a:t>
            </a:r>
            <a:endParaRPr lang="en-US" sz="3200" dirty="0">
              <a:solidFill>
                <a:srgbClr val="C00000"/>
              </a:solidFill>
            </a:endParaRPr>
          </a:p>
        </p:txBody>
      </p:sp>
      <p:pic>
        <p:nvPicPr>
          <p:cNvPr id="6" name="Picture 5" descr="A close up of a sign&#10;&#10;Description generated with very high confidence">
            <a:extLst>
              <a:ext uri="{FF2B5EF4-FFF2-40B4-BE49-F238E27FC236}">
                <a16:creationId xmlns:a16="http://schemas.microsoft.com/office/drawing/2014/main" id="{99116E2D-B20E-46CD-8435-63B16AB03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3516" y="3111080"/>
            <a:ext cx="3449053" cy="3433724"/>
          </a:xfrm>
          <a:prstGeom prst="rect">
            <a:avLst/>
          </a:prstGeom>
        </p:spPr>
      </p:pic>
    </p:spTree>
    <p:extLst>
      <p:ext uri="{BB962C8B-B14F-4D97-AF65-F5344CB8AC3E}">
        <p14:creationId xmlns:p14="http://schemas.microsoft.com/office/powerpoint/2010/main" val="94163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0F7D69-D327-49ED-8C58-5A1B4C0F5964}"/>
              </a:ext>
            </a:extLst>
          </p:cNvPr>
          <p:cNvSpPr/>
          <p:nvPr/>
        </p:nvSpPr>
        <p:spPr>
          <a:xfrm>
            <a:off x="335129" y="612844"/>
            <a:ext cx="11165305" cy="5632311"/>
          </a:xfrm>
          <a:prstGeom prst="rect">
            <a:avLst/>
          </a:prstGeom>
        </p:spPr>
        <p:txBody>
          <a:bodyPr wrap="square">
            <a:spAutoFit/>
          </a:bodyPr>
          <a:lstStyle/>
          <a:p>
            <a:r>
              <a:rPr lang="en-US" sz="4000" dirty="0">
                <a:solidFill>
                  <a:srgbClr val="C00000"/>
                </a:solidFill>
              </a:rPr>
              <a:t>Major Questions:</a:t>
            </a:r>
          </a:p>
          <a:p>
            <a:endParaRPr lang="en-US" sz="3200" dirty="0">
              <a:solidFill>
                <a:srgbClr val="C00000"/>
              </a:solidFill>
            </a:endParaRPr>
          </a:p>
          <a:p>
            <a:pPr marL="457200" indent="-457200">
              <a:buFont typeface="Arial" panose="020B0604020202020204" pitchFamily="34" charset="0"/>
              <a:buChar char="•"/>
            </a:pPr>
            <a:r>
              <a:rPr lang="en-US" sz="3200" dirty="0">
                <a:solidFill>
                  <a:srgbClr val="C00000"/>
                </a:solidFill>
              </a:rPr>
              <a:t> What is the prevalence of bill topic, by: legislative session, legislator, state?</a:t>
            </a:r>
          </a:p>
          <a:p>
            <a:pPr marL="457200" indent="-457200">
              <a:buFont typeface="Arial" panose="020B0604020202020204" pitchFamily="34" charset="0"/>
              <a:buChar char="•"/>
            </a:pPr>
            <a:r>
              <a:rPr lang="en-US" sz="3200" dirty="0">
                <a:solidFill>
                  <a:srgbClr val="C00000"/>
                </a:solidFill>
              </a:rPr>
              <a:t>What is the probability that a certain bill topic be voted on, or become a law? </a:t>
            </a:r>
          </a:p>
          <a:p>
            <a:pPr marL="457200" indent="-457200">
              <a:buFont typeface="Arial" panose="020B0604020202020204" pitchFamily="34" charset="0"/>
              <a:buChar char="•"/>
            </a:pPr>
            <a:r>
              <a:rPr lang="en-US" sz="3200" dirty="0">
                <a:solidFill>
                  <a:srgbClr val="C00000"/>
                </a:solidFill>
              </a:rPr>
              <a:t>How does geography and region affect policy area and legislative subject focus areas?</a:t>
            </a:r>
          </a:p>
          <a:p>
            <a:pPr marL="457200" indent="-457200">
              <a:buFont typeface="Arial" panose="020B0604020202020204" pitchFamily="34" charset="0"/>
              <a:buChar char="•"/>
            </a:pPr>
            <a:r>
              <a:rPr lang="en-US" sz="3200" dirty="0">
                <a:solidFill>
                  <a:srgbClr val="C00000"/>
                </a:solidFill>
              </a:rPr>
              <a:t>How many bills do states generally sponsor each session? </a:t>
            </a:r>
          </a:p>
          <a:p>
            <a:pPr marL="457200" indent="-457200">
              <a:buFont typeface="Arial" panose="020B0604020202020204" pitchFamily="34" charset="0"/>
              <a:buChar char="•"/>
            </a:pPr>
            <a:r>
              <a:rPr lang="en-US" sz="3200" dirty="0">
                <a:solidFill>
                  <a:srgbClr val="C00000"/>
                </a:solidFill>
              </a:rPr>
              <a:t>Which legislators have similar interests? Which legislators work with each other, and cosponsor bills together? </a:t>
            </a:r>
          </a:p>
        </p:txBody>
      </p:sp>
    </p:spTree>
    <p:extLst>
      <p:ext uri="{BB962C8B-B14F-4D97-AF65-F5344CB8AC3E}">
        <p14:creationId xmlns:p14="http://schemas.microsoft.com/office/powerpoint/2010/main" val="2446409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F89-0C5E-467D-AB5D-0388A88153AC}"/>
              </a:ext>
            </a:extLst>
          </p:cNvPr>
          <p:cNvSpPr>
            <a:spLocks noGrp="1"/>
          </p:cNvSpPr>
          <p:nvPr>
            <p:ph type="title"/>
          </p:nvPr>
        </p:nvSpPr>
        <p:spPr/>
        <p:txBody>
          <a:bodyPr/>
          <a:lstStyle/>
          <a:p>
            <a:r>
              <a:rPr lang="en-US" dirty="0"/>
              <a:t>Now will go to Senator Beat page and screencast</a:t>
            </a:r>
          </a:p>
        </p:txBody>
      </p:sp>
      <p:sp>
        <p:nvSpPr>
          <p:cNvPr id="3" name="Content Placeholder 2">
            <a:extLst>
              <a:ext uri="{FF2B5EF4-FFF2-40B4-BE49-F238E27FC236}">
                <a16:creationId xmlns:a16="http://schemas.microsoft.com/office/drawing/2014/main" id="{331DC6E9-F10A-4A5B-B70A-A49AA94282EE}"/>
              </a:ext>
            </a:extLst>
          </p:cNvPr>
          <p:cNvSpPr>
            <a:spLocks noGrp="1"/>
          </p:cNvSpPr>
          <p:nvPr>
            <p:ph idx="1"/>
          </p:nvPr>
        </p:nvSpPr>
        <p:spPr/>
        <p:txBody>
          <a:bodyPr/>
          <a:lstStyle/>
          <a:p>
            <a:pPr marL="0" indent="0">
              <a:buNone/>
            </a:pPr>
            <a:r>
              <a:rPr lang="en-US" dirty="0"/>
              <a:t>Click through storyboard – works best on Chrome</a:t>
            </a:r>
          </a:p>
        </p:txBody>
      </p:sp>
    </p:spTree>
    <p:extLst>
      <p:ext uri="{BB962C8B-B14F-4D97-AF65-F5344CB8AC3E}">
        <p14:creationId xmlns:p14="http://schemas.microsoft.com/office/powerpoint/2010/main" val="268437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8F89-0C5E-467D-AB5D-0388A88153AC}"/>
              </a:ext>
            </a:extLst>
          </p:cNvPr>
          <p:cNvSpPr>
            <a:spLocks noGrp="1"/>
          </p:cNvSpPr>
          <p:nvPr>
            <p:ph type="title"/>
          </p:nvPr>
        </p:nvSpPr>
        <p:spPr/>
        <p:txBody>
          <a:bodyPr/>
          <a:lstStyle/>
          <a:p>
            <a:r>
              <a:rPr lang="en-US" dirty="0"/>
              <a:t>Now will go to Senator Beat page and screencast</a:t>
            </a:r>
          </a:p>
        </p:txBody>
      </p:sp>
      <p:sp>
        <p:nvSpPr>
          <p:cNvPr id="3" name="Content Placeholder 2">
            <a:extLst>
              <a:ext uri="{FF2B5EF4-FFF2-40B4-BE49-F238E27FC236}">
                <a16:creationId xmlns:a16="http://schemas.microsoft.com/office/drawing/2014/main" id="{331DC6E9-F10A-4A5B-B70A-A49AA94282EE}"/>
              </a:ext>
            </a:extLst>
          </p:cNvPr>
          <p:cNvSpPr>
            <a:spLocks noGrp="1"/>
          </p:cNvSpPr>
          <p:nvPr>
            <p:ph idx="1"/>
          </p:nvPr>
        </p:nvSpPr>
        <p:spPr/>
        <p:txBody>
          <a:bodyPr/>
          <a:lstStyle/>
          <a:p>
            <a:pPr marL="0" indent="0">
              <a:buNone/>
            </a:pPr>
            <a:r>
              <a:rPr lang="en-US" dirty="0"/>
              <a:t>Bill modeling and exploration - chrome</a:t>
            </a:r>
          </a:p>
        </p:txBody>
      </p:sp>
    </p:spTree>
    <p:extLst>
      <p:ext uri="{BB962C8B-B14F-4D97-AF65-F5344CB8AC3E}">
        <p14:creationId xmlns:p14="http://schemas.microsoft.com/office/powerpoint/2010/main" val="1551220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1DC6E9-F10A-4A5B-B70A-A49AA94282EE}"/>
              </a:ext>
            </a:extLst>
          </p:cNvPr>
          <p:cNvSpPr>
            <a:spLocks noGrp="1"/>
          </p:cNvSpPr>
          <p:nvPr>
            <p:ph idx="1"/>
          </p:nvPr>
        </p:nvSpPr>
        <p:spPr/>
        <p:txBody>
          <a:bodyPr/>
          <a:lstStyle/>
          <a:p>
            <a:pPr marL="0" indent="0">
              <a:buNone/>
            </a:pPr>
            <a:r>
              <a:rPr lang="en-US" dirty="0"/>
              <a:t>Bill modeling and exploration - chrome</a:t>
            </a:r>
          </a:p>
        </p:txBody>
      </p:sp>
      <p:sp>
        <p:nvSpPr>
          <p:cNvPr id="5" name="Title 4">
            <a:extLst>
              <a:ext uri="{FF2B5EF4-FFF2-40B4-BE49-F238E27FC236}">
                <a16:creationId xmlns:a16="http://schemas.microsoft.com/office/drawing/2014/main" id="{94ACB3CA-74D6-4461-9438-22795583E572}"/>
              </a:ext>
            </a:extLst>
          </p:cNvPr>
          <p:cNvSpPr>
            <a:spLocks noGrp="1"/>
          </p:cNvSpPr>
          <p:nvPr>
            <p:ph type="title"/>
          </p:nvPr>
        </p:nvSpPr>
        <p:spPr/>
        <p:txBody>
          <a:bodyPr/>
          <a:lstStyle/>
          <a:p>
            <a:r>
              <a:rPr lang="en-US" dirty="0"/>
              <a:t>State Level Policy Interests</a:t>
            </a:r>
          </a:p>
        </p:txBody>
      </p:sp>
    </p:spTree>
    <p:extLst>
      <p:ext uri="{BB962C8B-B14F-4D97-AF65-F5344CB8AC3E}">
        <p14:creationId xmlns:p14="http://schemas.microsoft.com/office/powerpoint/2010/main" val="344590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681</Words>
  <Application>Microsoft Office PowerPoint</Application>
  <PresentationFormat>Widescreen</PresentationFormat>
  <Paragraphs>58</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Now will go to Senator Beat page and screencast</vt:lpstr>
      <vt:lpstr>Now will go to Senator Beat page and screencast</vt:lpstr>
      <vt:lpstr>State Level Policy Interests</vt:lpstr>
      <vt:lpstr>Senator Activity </vt:lpstr>
      <vt:lpstr>Senate Overview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Hillary Miller</dc:creator>
  <cp:lastModifiedBy>Hillary Miller</cp:lastModifiedBy>
  <cp:revision>29</cp:revision>
  <dcterms:created xsi:type="dcterms:W3CDTF">2017-12-10T15:31:01Z</dcterms:created>
  <dcterms:modified xsi:type="dcterms:W3CDTF">2017-12-10T19:15:22Z</dcterms:modified>
</cp:coreProperties>
</file>