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4" r:id="rId4"/>
    <p:sldId id="257" r:id="rId5"/>
    <p:sldId id="258" r:id="rId6"/>
    <p:sldId id="262" r:id="rId7"/>
    <p:sldId id="263" r:id="rId8"/>
    <p:sldId id="259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2" r:id="rId21"/>
    <p:sldId id="273" r:id="rId22"/>
    <p:sldId id="279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>
      <p:cViewPr varScale="1">
        <p:scale>
          <a:sx n="46" d="100"/>
          <a:sy n="46" d="100"/>
        </p:scale>
        <p:origin x="-4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BB83-2DD8-4B0F-BCDF-C178DA1BB3E7}" type="datetimeFigureOut">
              <a:rPr lang="en-US" smtClean="0"/>
              <a:pPr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D688-528D-49BB-988D-37BD1552F4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Algorithms, Algorithmic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to Find a Value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findItem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(A, v)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    index = -1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    for x=0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A.end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        if A[x] == v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            index = x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    return index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the cost – i.e. how many steps are executed?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Formally:  Algorithmic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function  f(n) = c</a:t>
            </a:r>
          </a:p>
          <a:p>
            <a:pPr lvl="1"/>
            <a:r>
              <a:rPr lang="en-US" dirty="0" smtClean="0"/>
              <a:t>Assignment </a:t>
            </a:r>
          </a:p>
          <a:p>
            <a:pPr lvl="2"/>
            <a:r>
              <a:rPr lang="en-US" dirty="0" smtClean="0"/>
              <a:t>Including array element</a:t>
            </a:r>
          </a:p>
          <a:p>
            <a:pPr lvl="1"/>
            <a:r>
              <a:rPr lang="en-US" dirty="0" smtClean="0"/>
              <a:t>Accessing an element in a hash table</a:t>
            </a:r>
          </a:p>
          <a:p>
            <a:pPr lvl="1"/>
            <a:r>
              <a:rPr lang="en-US" dirty="0" smtClean="0"/>
              <a:t>Inserting an element at head of linked list</a:t>
            </a:r>
          </a:p>
          <a:p>
            <a:r>
              <a:rPr lang="en-US" dirty="0" smtClean="0"/>
              <a:t>What is n above?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Logarithmic :  f(n) = log n</a:t>
            </a:r>
          </a:p>
          <a:p>
            <a:r>
              <a:rPr lang="en-US" dirty="0" smtClean="0"/>
              <a:t>Linear :  f(n) = n</a:t>
            </a:r>
          </a:p>
          <a:p>
            <a:r>
              <a:rPr lang="en-US" dirty="0" err="1" smtClean="0"/>
              <a:t>NLogN</a:t>
            </a:r>
            <a:r>
              <a:rPr lang="en-US" dirty="0" smtClean="0"/>
              <a:t> function:  f(n) = n log n</a:t>
            </a:r>
          </a:p>
          <a:p>
            <a:r>
              <a:rPr lang="en-US" dirty="0" smtClean="0"/>
              <a:t>Quadratic </a:t>
            </a:r>
            <a:r>
              <a:rPr lang="en-US" dirty="0" err="1" smtClean="0"/>
              <a:t>funciton</a:t>
            </a:r>
            <a:r>
              <a:rPr lang="en-US" dirty="0" smtClean="0"/>
              <a:t>:  f(n) = n**2</a:t>
            </a:r>
          </a:p>
          <a:p>
            <a:r>
              <a:rPr lang="en-US" dirty="0" smtClean="0"/>
              <a:t>Cubic function</a:t>
            </a:r>
          </a:p>
          <a:p>
            <a:pPr lvl="1"/>
            <a:r>
              <a:rPr lang="en-US" dirty="0" smtClean="0"/>
              <a:t>f(n) = n**3</a:t>
            </a:r>
          </a:p>
          <a:p>
            <a:r>
              <a:rPr lang="en-US" dirty="0" smtClean="0"/>
              <a:t>Exponential function</a:t>
            </a:r>
          </a:p>
          <a:p>
            <a:pPr lvl="1"/>
            <a:r>
              <a:rPr lang="en-US" dirty="0" smtClean="0"/>
              <a:t>f(n) = 2**n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Quadratic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Adding two numbers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Traversing a 3-dimensional array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Traversing the elements of a linked list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 smtClean="0"/>
              <a:t>Algorithms with a for loop nested in another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Rate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Measured in asymptotic behavior</a:t>
            </a:r>
          </a:p>
          <a:p>
            <a:r>
              <a:rPr lang="en-US" dirty="0" smtClean="0"/>
              <a:t>What happens as n grows to infinity</a:t>
            </a:r>
          </a:p>
          <a:p>
            <a:pPr lvl="1"/>
            <a:r>
              <a:rPr lang="en-US" dirty="0" smtClean="0"/>
              <a:t> where n is the size of the input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functions are represented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1981200"/>
            <a:ext cx="0" cy="30480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71600" y="4953000"/>
            <a:ext cx="464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95400" y="1905000"/>
            <a:ext cx="5334000" cy="312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447800" y="3352800"/>
            <a:ext cx="5257800" cy="152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Instructions Executed</a:t>
            </a:r>
          </a:p>
          <a:p>
            <a:pPr lvl="1"/>
            <a:r>
              <a:rPr lang="en-US" dirty="0" smtClean="0"/>
              <a:t>Approximates cost</a:t>
            </a:r>
          </a:p>
          <a:p>
            <a:r>
              <a:rPr lang="en-US" dirty="0" smtClean="0"/>
              <a:t>Cost also affected by computer speed</a:t>
            </a:r>
          </a:p>
          <a:p>
            <a:r>
              <a:rPr lang="en-US" dirty="0" smtClean="0"/>
              <a:t>Language Dependent</a:t>
            </a:r>
          </a:p>
          <a:p>
            <a:r>
              <a:rPr lang="en-US" dirty="0" smtClean="0"/>
              <a:t>Consider a function with </a:t>
            </a:r>
          </a:p>
          <a:p>
            <a:pPr lvl="1"/>
            <a:r>
              <a:rPr lang="en-US" dirty="0" smtClean="0"/>
              <a:t>10 instructions + a loop</a:t>
            </a:r>
          </a:p>
          <a:p>
            <a:pPr lvl="1"/>
            <a:r>
              <a:rPr lang="en-US" dirty="0" smtClean="0"/>
              <a:t>Does the 10 count?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Upper bound on growth as n-&gt;infinity</a:t>
            </a:r>
          </a:p>
          <a:p>
            <a:r>
              <a:rPr lang="en-US" dirty="0" smtClean="0"/>
              <a:t>Refers to Order of complexity </a:t>
            </a:r>
          </a:p>
          <a:p>
            <a:pPr lvl="1"/>
            <a:r>
              <a:rPr lang="en-US" dirty="0" smtClean="0"/>
              <a:t>Or Order of magnitude</a:t>
            </a:r>
          </a:p>
          <a:p>
            <a:r>
              <a:rPr lang="en-US" dirty="0" smtClean="0"/>
              <a:t>As n-&gt; infinity</a:t>
            </a:r>
          </a:p>
          <a:p>
            <a:pPr lvl="1"/>
            <a:r>
              <a:rPr lang="en-US" dirty="0" smtClean="0"/>
              <a:t>What can we say about the co-</a:t>
            </a:r>
            <a:r>
              <a:rPr lang="en-US" dirty="0" err="1" smtClean="0"/>
              <a:t>efficients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i.e. a loop with 3 extra instructions</a:t>
            </a:r>
          </a:p>
          <a:p>
            <a:r>
              <a:rPr lang="en-US" dirty="0" smtClean="0"/>
              <a:t>A linear function is O(n)</a:t>
            </a:r>
          </a:p>
          <a:p>
            <a:r>
              <a:rPr lang="en-US" dirty="0" smtClean="0"/>
              <a:t>A quadratic function is O (n**2)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takes a comparatively long time</a:t>
            </a:r>
          </a:p>
          <a:p>
            <a:pPr lvl="1"/>
            <a:r>
              <a:rPr lang="en-US" dirty="0" smtClean="0"/>
              <a:t>Compared to a single computation</a:t>
            </a:r>
          </a:p>
          <a:p>
            <a:r>
              <a:rPr lang="en-US" dirty="0" smtClean="0"/>
              <a:t>Consider NCAR</a:t>
            </a:r>
          </a:p>
          <a:p>
            <a:pPr lvl="1"/>
            <a:r>
              <a:rPr lang="en-US" dirty="0" smtClean="0"/>
              <a:t>Analyzing weather data</a:t>
            </a:r>
          </a:p>
          <a:p>
            <a:pPr lvl="1"/>
            <a:r>
              <a:rPr lang="en-US" dirty="0" smtClean="0"/>
              <a:t>Performing on super computers</a:t>
            </a:r>
          </a:p>
          <a:p>
            <a:pPr lvl="1"/>
            <a:r>
              <a:rPr lang="en-US" dirty="0" smtClean="0"/>
              <a:t>Still run for hours or days</a:t>
            </a:r>
          </a:p>
          <a:p>
            <a:r>
              <a:rPr lang="en-US" dirty="0" smtClean="0"/>
              <a:t>Suddenly I/O time irrelevant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Therefore –</a:t>
            </a:r>
          </a:p>
          <a:p>
            <a:r>
              <a:rPr lang="en-US" dirty="0" smtClean="0"/>
              <a:t>Whatever the time function</a:t>
            </a:r>
          </a:p>
          <a:p>
            <a:r>
              <a:rPr lang="en-US" dirty="0" smtClean="0"/>
              <a:t>Drop coefficients</a:t>
            </a:r>
          </a:p>
          <a:p>
            <a:r>
              <a:rPr lang="en-US" dirty="0" smtClean="0"/>
              <a:t>Drop constants</a:t>
            </a:r>
          </a:p>
          <a:p>
            <a:r>
              <a:rPr lang="en-US" dirty="0" smtClean="0"/>
              <a:t>Drop numbers raised to smaller powers</a:t>
            </a:r>
          </a:p>
          <a:p>
            <a:r>
              <a:rPr lang="en-US" dirty="0" smtClean="0"/>
              <a:t>i.e. Keep ONLY term with largest growth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Cover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an Algorithm</a:t>
            </a:r>
          </a:p>
          <a:p>
            <a:r>
              <a:rPr lang="en-US" dirty="0" smtClean="0"/>
              <a:t>Simple vs. Complex Algorithms</a:t>
            </a:r>
          </a:p>
          <a:p>
            <a:r>
              <a:rPr lang="en-US" dirty="0" smtClean="0"/>
              <a:t>Evaluating Algorithms</a:t>
            </a:r>
          </a:p>
          <a:p>
            <a:r>
              <a:rPr lang="en-US" dirty="0" smtClean="0"/>
              <a:t>Growth Rate Comparisons</a:t>
            </a:r>
          </a:p>
          <a:p>
            <a:r>
              <a:rPr lang="en-US" dirty="0" smtClean="0"/>
              <a:t>Algorithmic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Big-O for </a:t>
            </a:r>
            <a:r>
              <a:rPr lang="pt-BR" b="1" i="1" dirty="0" smtClean="0"/>
              <a:t>5n</a:t>
            </a:r>
            <a:r>
              <a:rPr lang="pt-BR" b="1" i="1" baseline="30000" dirty="0" smtClean="0"/>
              <a:t>3</a:t>
            </a:r>
            <a:r>
              <a:rPr lang="pt-BR" b="1" i="1" dirty="0" smtClean="0"/>
              <a:t> </a:t>
            </a:r>
            <a:r>
              <a:rPr lang="pt-BR" b="1" i="1" dirty="0"/>
              <a:t>+ 3n</a:t>
            </a:r>
            <a:r>
              <a:rPr lang="pt-BR" b="1" i="1" baseline="30000" dirty="0"/>
              <a:t>2</a:t>
            </a:r>
            <a:r>
              <a:rPr lang="pt-BR" b="1" i="1" dirty="0"/>
              <a:t> + n + 5</a:t>
            </a:r>
            <a:r>
              <a:rPr lang="pt-BR" b="1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 (n**3)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 (n**2)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 (n log 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 (log 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Find Item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actual cost T(n) was 3n +3</a:t>
            </a:r>
          </a:p>
          <a:p>
            <a:pPr lvl="1"/>
            <a:r>
              <a:rPr lang="en-US" dirty="0" smtClean="0"/>
              <a:t>T stands for time</a:t>
            </a:r>
          </a:p>
          <a:p>
            <a:pPr lvl="1"/>
            <a:r>
              <a:rPr lang="en-US" dirty="0" smtClean="0"/>
              <a:t>So T (n) = 3n + 3</a:t>
            </a:r>
          </a:p>
          <a:p>
            <a:r>
              <a:rPr lang="en-US" dirty="0" smtClean="0"/>
              <a:t>What is Big O for T(n)?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how performance of algorithms</a:t>
            </a:r>
          </a:p>
          <a:p>
            <a:pPr lvl="1"/>
            <a:r>
              <a:rPr lang="en-US" dirty="0" smtClean="0"/>
              <a:t>scale </a:t>
            </a:r>
            <a:r>
              <a:rPr lang="en-US" dirty="0" err="1" smtClean="0"/>
              <a:t>w.r.t</a:t>
            </a:r>
            <a:r>
              <a:rPr lang="en-US" dirty="0" smtClean="0"/>
              <a:t>. input size.</a:t>
            </a:r>
          </a:p>
          <a:p>
            <a:r>
              <a:rPr lang="en-US" dirty="0" smtClean="0"/>
              <a:t>O (n) :  Doubling the input size</a:t>
            </a:r>
          </a:p>
          <a:p>
            <a:pPr lvl="1"/>
            <a:r>
              <a:rPr lang="en-US" dirty="0" smtClean="0"/>
              <a:t> </a:t>
            </a:r>
            <a:r>
              <a:rPr lang="en-US" i="1" dirty="0" smtClean="0"/>
              <a:t>no more </a:t>
            </a:r>
            <a:r>
              <a:rPr lang="en-US" dirty="0" smtClean="0"/>
              <a:t>than double the number of steps taken.</a:t>
            </a:r>
          </a:p>
          <a:p>
            <a:r>
              <a:rPr lang="en-US" dirty="0" smtClean="0"/>
              <a:t>But for O(n**2) : Doubling the input size</a:t>
            </a:r>
          </a:p>
          <a:p>
            <a:pPr lvl="1"/>
            <a:r>
              <a:rPr lang="en-US" dirty="0" smtClean="0"/>
              <a:t>Up to </a:t>
            </a:r>
            <a:r>
              <a:rPr lang="en-US" b="1" dirty="0" smtClean="0"/>
              <a:t>quadruple</a:t>
            </a:r>
            <a:r>
              <a:rPr lang="en-US" dirty="0" smtClean="0"/>
              <a:t> the number of steps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examine some sorting algorithms</a:t>
            </a:r>
          </a:p>
          <a:p>
            <a:r>
              <a:rPr lang="en-US" dirty="0" smtClean="0"/>
              <a:t>From Chapter 4</a:t>
            </a:r>
          </a:p>
          <a:p>
            <a:r>
              <a:rPr lang="en-US" dirty="0" smtClean="0"/>
              <a:t>More experience with Big O</a:t>
            </a:r>
          </a:p>
          <a:p>
            <a:r>
              <a:rPr lang="en-US" dirty="0" smtClean="0"/>
              <a:t>Understand what we’re doing in this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Read About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</a:p>
          <a:p>
            <a:r>
              <a:rPr lang="en-US" dirty="0" smtClean="0"/>
              <a:t>Insertion Sort</a:t>
            </a:r>
          </a:p>
          <a:p>
            <a:r>
              <a:rPr lang="en-US" dirty="0" err="1" smtClean="0"/>
              <a:t>Quicksort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Personal Note:  Special needs</a:t>
            </a:r>
          </a:p>
          <a:p>
            <a:r>
              <a:rPr lang="en-US" dirty="0" smtClean="0"/>
              <a:t>Student requests /questions</a:t>
            </a:r>
          </a:p>
          <a:p>
            <a:pPr lvl="1"/>
            <a:r>
              <a:rPr lang="en-US" dirty="0" err="1" smtClean="0"/>
              <a:t>Enrol</a:t>
            </a:r>
            <a:r>
              <a:rPr lang="en-US" dirty="0" smtClean="0"/>
              <a:t> in </a:t>
            </a:r>
            <a:r>
              <a:rPr lang="en-US" dirty="0" err="1" smtClean="0"/>
              <a:t>Moodle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Participate on Piazza if can’t make class</a:t>
            </a:r>
          </a:p>
          <a:p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Self-published: available on Amazon, iTunes, etc.</a:t>
            </a:r>
          </a:p>
          <a:p>
            <a:pPr lvl="1"/>
            <a:r>
              <a:rPr lang="en-US" dirty="0" err="1" smtClean="0"/>
              <a:t>Korman</a:t>
            </a:r>
            <a:r>
              <a:rPr lang="en-US" dirty="0" smtClean="0"/>
              <a:t> text – extra reading</a:t>
            </a:r>
          </a:p>
          <a:p>
            <a:pPr lvl="2"/>
            <a:r>
              <a:rPr lang="en-US" dirty="0" err="1" smtClean="0"/>
              <a:t>pdf</a:t>
            </a:r>
            <a:r>
              <a:rPr lang="en-US" dirty="0" smtClean="0"/>
              <a:t> on-line of old version </a:t>
            </a:r>
          </a:p>
          <a:p>
            <a:r>
              <a:rPr lang="en-US" dirty="0" smtClean="0"/>
              <a:t>CA help hours for a C++ working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My C</a:t>
            </a:r>
            <a:r>
              <a:rPr lang="en-US" smtClean="0"/>
              <a:t>++ slides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A set of </a:t>
            </a:r>
            <a:r>
              <a:rPr lang="en-US" b="1" dirty="0" smtClean="0"/>
              <a:t>steps</a:t>
            </a:r>
            <a:r>
              <a:rPr lang="en-US" dirty="0" smtClean="0"/>
              <a:t> that specify </a:t>
            </a:r>
            <a:r>
              <a:rPr lang="en-US" b="1" dirty="0" smtClean="0"/>
              <a:t>how to </a:t>
            </a:r>
            <a:r>
              <a:rPr lang="en-US" dirty="0" smtClean="0"/>
              <a:t>solve a problem.</a:t>
            </a:r>
          </a:p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To add two complex numbers</a:t>
            </a:r>
          </a:p>
          <a:p>
            <a:pPr lvl="2"/>
            <a:r>
              <a:rPr lang="en-US" dirty="0" smtClean="0"/>
              <a:t>First add real part</a:t>
            </a:r>
          </a:p>
          <a:p>
            <a:pPr lvl="2"/>
            <a:r>
              <a:rPr lang="en-US" dirty="0" smtClean="0"/>
              <a:t>Then add imaginary part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Algorithm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Pattern matching for gene sequences</a:t>
            </a:r>
          </a:p>
          <a:p>
            <a:r>
              <a:rPr lang="en-US" dirty="0" smtClean="0"/>
              <a:t>Operating system tasks</a:t>
            </a:r>
          </a:p>
          <a:p>
            <a:pPr lvl="1"/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File system access 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an Algorithm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Pre-condition</a:t>
            </a:r>
          </a:p>
          <a:p>
            <a:r>
              <a:rPr lang="en-US" dirty="0" smtClean="0"/>
              <a:t>Post-condition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What is the pre-condition of an algorithm to add two complex numbers A and B to produce C?</a:t>
            </a:r>
          </a:p>
          <a:p>
            <a:pPr marL="514350" indent="-514350"/>
            <a:r>
              <a:rPr lang="en-US" dirty="0" smtClean="0"/>
              <a:t>What is the post-condition?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and B are complex numbers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 is a complex number`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</a:p>
          <a:p>
            <a:pPr lvl="1"/>
            <a:r>
              <a:rPr lang="en-US" dirty="0" smtClean="0"/>
              <a:t>Small vs. Large Data sets</a:t>
            </a:r>
          </a:p>
          <a:p>
            <a:pPr lvl="1"/>
            <a:r>
              <a:rPr lang="en-US" dirty="0" smtClean="0"/>
              <a:t>Some caveats</a:t>
            </a:r>
          </a:p>
          <a:p>
            <a:pPr lvl="2"/>
            <a:r>
              <a:rPr lang="en-US" dirty="0" smtClean="0"/>
              <a:t>Just because it works – doesn’t mean it’s right</a:t>
            </a:r>
          </a:p>
          <a:p>
            <a:r>
              <a:rPr lang="en-US" dirty="0" smtClean="0"/>
              <a:t>Scalability / Cost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Returns the index of the value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in the array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A.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Pre-condition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is an array.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is the same type as the elements in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A.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b="1" dirty="0">
                <a:latin typeface="Times New Roman" pitchFamily="18" charset="0"/>
                <a:cs typeface="Times New Roman" pitchFamily="18" charset="0"/>
              </a:rPr>
              <a:t>Post-condition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Returns the last index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sz="3400" i="1" dirty="0">
                <a:latin typeface="Times New Roman" pitchFamily="18" charset="0"/>
                <a:cs typeface="Times New Roman" pitchFamily="18" charset="0"/>
              </a:rPr>
              <a:t>A[x] = v.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616</Words>
  <Application>Microsoft Office PowerPoint</Application>
  <PresentationFormat>On-screen Show (4:3)</PresentationFormat>
  <Paragraphs>150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2</vt:lpstr>
      <vt:lpstr>What We’ll Cover </vt:lpstr>
      <vt:lpstr>Administrivia </vt:lpstr>
      <vt:lpstr>Algorithm </vt:lpstr>
      <vt:lpstr>Complex Algorithm Examples</vt:lpstr>
      <vt:lpstr>Specifying an Algorithm </vt:lpstr>
      <vt:lpstr>Clicker Test</vt:lpstr>
      <vt:lpstr>Evaluating Algorithm </vt:lpstr>
      <vt:lpstr>Evaluating Algorithms</vt:lpstr>
      <vt:lpstr>Algorithm to Find a Value in an Array</vt:lpstr>
      <vt:lpstr>More Formally:  Algorithmic Analysis</vt:lpstr>
      <vt:lpstr>Algorithm Analysis</vt:lpstr>
      <vt:lpstr>Example of Quadratic Function?</vt:lpstr>
      <vt:lpstr>Growth Rate </vt:lpstr>
      <vt:lpstr>What functions are represented here?</vt:lpstr>
      <vt:lpstr>Algorithmic Complexity</vt:lpstr>
      <vt:lpstr>Big O notation</vt:lpstr>
      <vt:lpstr>Big-O Notation</vt:lpstr>
      <vt:lpstr>Big-O Notation </vt:lpstr>
      <vt:lpstr>What is Big-O for 5n3 + 3n2 + n + 5.</vt:lpstr>
      <vt:lpstr>Remember Find Item Algorithm</vt:lpstr>
      <vt:lpstr>Simplifying Analysis</vt:lpstr>
      <vt:lpstr>Next Week </vt:lpstr>
      <vt:lpstr>Please Read About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linda</dc:creator>
  <cp:lastModifiedBy>linda</cp:lastModifiedBy>
  <cp:revision>27</cp:revision>
  <dcterms:created xsi:type="dcterms:W3CDTF">2017-01-19T20:23:28Z</dcterms:created>
  <dcterms:modified xsi:type="dcterms:W3CDTF">2017-01-20T21:05:52Z</dcterms:modified>
</cp:coreProperties>
</file>