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15" r:id="rId4"/>
    <p:sldId id="270" r:id="rId5"/>
    <p:sldId id="304" r:id="rId6"/>
    <p:sldId id="305" r:id="rId7"/>
    <p:sldId id="306" r:id="rId8"/>
    <p:sldId id="308" r:id="rId9"/>
    <p:sldId id="307" r:id="rId10"/>
    <p:sldId id="309" r:id="rId11"/>
    <p:sldId id="311" r:id="rId12"/>
    <p:sldId id="312" r:id="rId13"/>
    <p:sldId id="313" r:id="rId14"/>
    <p:sldId id="310" r:id="rId15"/>
    <p:sldId id="314" r:id="rId16"/>
    <p:sldId id="257" r:id="rId17"/>
    <p:sldId id="258" r:id="rId18"/>
    <p:sldId id="260" r:id="rId19"/>
    <p:sldId id="261" r:id="rId20"/>
    <p:sldId id="264" r:id="rId21"/>
    <p:sldId id="262" r:id="rId22"/>
    <p:sldId id="265" r:id="rId23"/>
    <p:sldId id="266" r:id="rId24"/>
    <p:sldId id="268" r:id="rId25"/>
    <p:sldId id="269" r:id="rId26"/>
    <p:sldId id="267" r:id="rId27"/>
    <p:sldId id="275" r:id="rId28"/>
    <p:sldId id="259" r:id="rId29"/>
    <p:sldId id="272" r:id="rId30"/>
    <p:sldId id="273" r:id="rId31"/>
    <p:sldId id="274" r:id="rId32"/>
    <p:sldId id="276" r:id="rId33"/>
    <p:sldId id="277" r:id="rId34"/>
    <p:sldId id="301" r:id="rId35"/>
    <p:sldId id="316" r:id="rId36"/>
    <p:sldId id="278" r:id="rId37"/>
    <p:sldId id="279" r:id="rId38"/>
    <p:sldId id="2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816D-C147-4457-8A93-83223C36CE6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5FAA5-9121-4536-A906-170C80B4D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Priority Queues Heaps and Sorting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low = 10; high =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else if(n-&gt;key &lt;= low){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(n-&gt;right, low, high);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29000" y="4648200"/>
            <a:ext cx="609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43400" y="4495800"/>
            <a:ext cx="7620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4648200"/>
            <a:ext cx="6858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57800" y="4800600"/>
            <a:ext cx="3048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24200" y="38862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4191000"/>
            <a:ext cx="9144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47244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66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3048004" y="4255532"/>
            <a:ext cx="379439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4800600" y="3581400"/>
            <a:ext cx="762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5400" y="5322332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7800" y="5398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3124200"/>
            <a:ext cx="914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672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4038606" y="3493532"/>
            <a:ext cx="379437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5181600" y="47244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91000" y="56388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48200" y="48768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05200" y="4800600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57600" y="42672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low = 10; high =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if(n-&gt;key &gt;= low and n-&gt;key &lt;= high){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29000" y="4648200"/>
            <a:ext cx="609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43400" y="4495800"/>
            <a:ext cx="7620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4648200"/>
            <a:ext cx="6858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57800" y="4800600"/>
            <a:ext cx="3048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24200" y="38862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4191000"/>
            <a:ext cx="9144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47244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66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3048004" y="4255532"/>
            <a:ext cx="379439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4800600" y="3581400"/>
            <a:ext cx="762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5400" y="5322332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7800" y="5398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3124200"/>
            <a:ext cx="914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672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4038606" y="3493532"/>
            <a:ext cx="379437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5181600" y="47244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91000" y="56388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48200" y="48768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05200" y="4800600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57600" y="42672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low = 10; high =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&lt;&lt;n-&gt;key&lt;&lt;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(n-&gt;left, low, high);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(n-&gt;right, low, high);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90600" y="4800600"/>
            <a:ext cx="609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905000" y="4648200"/>
            <a:ext cx="7620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0600" y="4800600"/>
            <a:ext cx="6858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9400" y="4953000"/>
            <a:ext cx="3048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40386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4343400"/>
            <a:ext cx="914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8768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609604" y="4407932"/>
            <a:ext cx="379439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2362200" y="3733800"/>
            <a:ext cx="762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67000" y="5474732"/>
            <a:ext cx="838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9400" y="5550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76400" y="32766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2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600206" y="3645932"/>
            <a:ext cx="379437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43200" y="48768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52600" y="5791200"/>
            <a:ext cx="9144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574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09800" y="50292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66800" y="4953000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19200" y="44196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0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low = 10; high =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else if(n-&gt;key &lt;= low){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(n-&gt;right, low, high);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90600" y="4800600"/>
            <a:ext cx="609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905000" y="4648200"/>
            <a:ext cx="7620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0600" y="4800600"/>
            <a:ext cx="6858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9400" y="4953000"/>
            <a:ext cx="3048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40386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4343400"/>
            <a:ext cx="914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8768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609604" y="4407932"/>
            <a:ext cx="379439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2362200" y="3733800"/>
            <a:ext cx="762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67000" y="5474732"/>
            <a:ext cx="838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9400" y="5550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76400" y="32766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2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600206" y="3645932"/>
            <a:ext cx="379437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43200" y="48768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52600" y="5791200"/>
            <a:ext cx="9144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574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09800" y="50292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66800" y="4953000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19200" y="44196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0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What if low = 1; high = 4?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} else if(n-&gt;key &gt; high) { 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checkNode</a:t>
            </a:r>
            <a:r>
              <a:rPr lang="en-US" dirty="0" smtClean="0"/>
              <a:t>(n-&gt;left, low, high); 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29000" y="4648200"/>
            <a:ext cx="609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43400" y="4495800"/>
            <a:ext cx="7620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4648200"/>
            <a:ext cx="6858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57800" y="4800600"/>
            <a:ext cx="3048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24200" y="3886200"/>
            <a:ext cx="9144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41910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47244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66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3048004" y="4255532"/>
            <a:ext cx="379439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4800600" y="3581400"/>
            <a:ext cx="762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5400" y="5322332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7800" y="5398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3124200"/>
            <a:ext cx="914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672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4038606" y="3493532"/>
            <a:ext cx="379437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5181600" y="47244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91000" y="56388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48200" y="48768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05200" y="4800600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57600" y="42672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this version of </a:t>
            </a:r>
            <a:r>
              <a:rPr lang="en-US" dirty="0" err="1" smtClean="0"/>
              <a:t>CheckNode</a:t>
            </a:r>
            <a:r>
              <a:rPr lang="en-US" dirty="0" smtClean="0"/>
              <a:t>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checkNode</a:t>
            </a:r>
            <a:r>
              <a:rPr lang="en-US" dirty="0" smtClean="0"/>
              <a:t>(Node *n, </a:t>
            </a:r>
            <a:r>
              <a:rPr lang="en-US" dirty="0" err="1" smtClean="0"/>
              <a:t>nt</a:t>
            </a:r>
            <a:r>
              <a:rPr lang="en-US" dirty="0" smtClean="0"/>
              <a:t> low,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high){</a:t>
            </a:r>
          </a:p>
          <a:p>
            <a:pPr>
              <a:buNone/>
            </a:pPr>
            <a:r>
              <a:rPr lang="en-US" dirty="0" smtClean="0"/>
              <a:t>if(n != NULL) {</a:t>
            </a:r>
          </a:p>
          <a:p>
            <a:pPr>
              <a:buNone/>
            </a:pPr>
            <a:r>
              <a:rPr lang="en-US" dirty="0" smtClean="0"/>
              <a:t>   if((n-&gt;key &gt;= low) &amp;&amp; (n-&gt;key &lt;= high) {</a:t>
            </a:r>
            <a:br>
              <a:rPr lang="en-US" dirty="0" smtClean="0"/>
            </a:br>
            <a:r>
              <a:rPr lang="en-US" dirty="0" smtClean="0"/>
              <a:t>     </a:t>
            </a:r>
            <a:r>
              <a:rPr lang="en-US" dirty="0" err="1" smtClean="0"/>
              <a:t>checkNode</a:t>
            </a:r>
            <a:r>
              <a:rPr lang="en-US" dirty="0" smtClean="0"/>
              <a:t>(n-&gt;left, low, high);</a:t>
            </a:r>
            <a:br>
              <a:rPr lang="en-US" dirty="0" smtClean="0"/>
            </a:br>
            <a:r>
              <a:rPr lang="en-US" dirty="0" smtClean="0"/>
              <a:t>      </a:t>
            </a:r>
            <a:r>
              <a:rPr lang="en-US" dirty="0" err="1" smtClean="0"/>
              <a:t>cout</a:t>
            </a:r>
            <a:r>
              <a:rPr lang="en-US" dirty="0" smtClean="0"/>
              <a:t>&lt;&lt;n-&gt;key&lt;&lt;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   </a:t>
            </a:r>
            <a:r>
              <a:rPr lang="en-US" dirty="0" err="1" smtClean="0"/>
              <a:t>checkNode</a:t>
            </a:r>
            <a:r>
              <a:rPr lang="en-US" dirty="0" smtClean="0"/>
              <a:t>(n-&gt;right, low, high);</a:t>
            </a:r>
          </a:p>
          <a:p>
            <a:pPr>
              <a:buNone/>
            </a:pPr>
            <a:r>
              <a:rPr lang="en-US" dirty="0" smtClean="0"/>
              <a:t>  } else if(n-&gt;key &lt; low) {</a:t>
            </a:r>
            <a:br>
              <a:rPr lang="en-US" dirty="0" smtClean="0"/>
            </a:br>
            <a:r>
              <a:rPr lang="en-US" dirty="0" smtClean="0"/>
              <a:t>      </a:t>
            </a:r>
            <a:r>
              <a:rPr lang="en-US" dirty="0" err="1" smtClean="0"/>
              <a:t>checkNode</a:t>
            </a:r>
            <a:r>
              <a:rPr lang="en-US" dirty="0" smtClean="0"/>
              <a:t>(n-&gt;right, low, high)</a:t>
            </a:r>
          </a:p>
          <a:p>
            <a:pPr>
              <a:buNone/>
            </a:pPr>
            <a:r>
              <a:rPr lang="en-US" dirty="0" smtClean="0"/>
              <a:t>   } else if(n-&gt;key &gt; high) {</a:t>
            </a:r>
            <a:br>
              <a:rPr lang="en-US" dirty="0" smtClean="0"/>
            </a:br>
            <a:r>
              <a:rPr lang="en-US" dirty="0" smtClean="0"/>
              <a:t>       </a:t>
            </a:r>
            <a:r>
              <a:rPr lang="en-US" dirty="0" err="1" smtClean="0"/>
              <a:t>checkNode</a:t>
            </a:r>
            <a:r>
              <a:rPr lang="en-US" dirty="0" smtClean="0"/>
              <a:t>(n-&gt;left, low, high);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In order Traversal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Pre order Traversal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Post order Traversal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HUH?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priority queue is a queue where:</a:t>
            </a:r>
          </a:p>
          <a:p>
            <a:pPr>
              <a:buNone/>
            </a:pPr>
            <a:r>
              <a:rPr lang="en-US" dirty="0"/>
              <a:t>• Requests are inserted in the order of arrival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Request </a:t>
            </a:r>
            <a:r>
              <a:rPr lang="en-US" dirty="0"/>
              <a:t>with highest </a:t>
            </a:r>
            <a:r>
              <a:rPr lang="en-US" dirty="0" smtClean="0"/>
              <a:t>priority</a:t>
            </a:r>
          </a:p>
          <a:p>
            <a:pPr lvl="1"/>
            <a:r>
              <a:rPr lang="en-US" dirty="0" smtClean="0"/>
              <a:t>Processed first </a:t>
            </a:r>
            <a:r>
              <a:rPr lang="en-US" dirty="0"/>
              <a:t>(deleted from the queue)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Priority indicated </a:t>
            </a:r>
            <a:r>
              <a:rPr lang="en-US" dirty="0"/>
              <a:t>by a </a:t>
            </a:r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Lower number = higher priority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stack is first in, last out</a:t>
            </a:r>
          </a:p>
          <a:p>
            <a:pPr>
              <a:buNone/>
            </a:pPr>
            <a:r>
              <a:rPr lang="en-US" dirty="0"/>
              <a:t>• A </a:t>
            </a:r>
            <a:r>
              <a:rPr lang="en-US" b="1" dirty="0"/>
              <a:t>queue is first in, first out</a:t>
            </a:r>
          </a:p>
          <a:p>
            <a:pPr>
              <a:buNone/>
            </a:pPr>
            <a:r>
              <a:rPr lang="en-US" dirty="0"/>
              <a:t>• A </a:t>
            </a:r>
            <a:r>
              <a:rPr lang="en-US" b="1" dirty="0"/>
              <a:t>priority queue is </a:t>
            </a:r>
            <a:r>
              <a:rPr lang="en-US" b="1" i="1" dirty="0"/>
              <a:t>least-first-out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least-first-out</a:t>
            </a:r>
          </a:p>
          <a:p>
            <a:pPr lvl="1"/>
            <a:r>
              <a:rPr lang="en-US" b="1" i="1" dirty="0" smtClean="0"/>
              <a:t>OR largest first out ( your choice)</a:t>
            </a:r>
            <a:endParaRPr lang="en-US" b="1" i="1" dirty="0"/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“Smallest</a:t>
            </a:r>
            <a:r>
              <a:rPr lang="en-US" dirty="0"/>
              <a:t>” element is </a:t>
            </a:r>
            <a:r>
              <a:rPr lang="en-US" dirty="0" smtClean="0"/>
              <a:t>first </a:t>
            </a:r>
            <a:r>
              <a:rPr lang="en-US" dirty="0"/>
              <a:t>one removed</a:t>
            </a:r>
          </a:p>
          <a:p>
            <a:pPr lvl="1"/>
            <a:r>
              <a:rPr lang="en-US" dirty="0" smtClean="0"/>
              <a:t>Definition of </a:t>
            </a:r>
            <a:r>
              <a:rPr lang="en-US" dirty="0"/>
              <a:t>“smallest” is up to </a:t>
            </a:r>
            <a:r>
              <a:rPr lang="en-US" dirty="0" smtClean="0"/>
              <a:t>programmer</a:t>
            </a:r>
            <a:endParaRPr lang="en-US" dirty="0"/>
          </a:p>
          <a:p>
            <a:pPr>
              <a:buNone/>
            </a:pPr>
            <a:r>
              <a:rPr lang="en-US" dirty="0"/>
              <a:t>• If </a:t>
            </a:r>
            <a:r>
              <a:rPr lang="en-US" dirty="0" smtClean="0"/>
              <a:t>multiple “smallest</a:t>
            </a:r>
            <a:r>
              <a:rPr lang="en-US" dirty="0"/>
              <a:t>”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 implementer decide </a:t>
            </a:r>
            <a:r>
              <a:rPr lang="en-US" dirty="0"/>
              <a:t>which to remove first</a:t>
            </a:r>
          </a:p>
          <a:p>
            <a:pPr>
              <a:buNone/>
            </a:pPr>
            <a:r>
              <a:rPr lang="en-US" dirty="0" smtClean="0"/>
              <a:t>	– Remove </a:t>
            </a:r>
            <a:r>
              <a:rPr lang="en-US" dirty="0"/>
              <a:t>any </a:t>
            </a:r>
            <a:r>
              <a:rPr lang="en-US" dirty="0" smtClean="0"/>
              <a:t>random “smallest</a:t>
            </a:r>
            <a:r>
              <a:rPr lang="en-US" dirty="0"/>
              <a:t>” </a:t>
            </a:r>
            <a:r>
              <a:rPr lang="en-US" dirty="0" smtClean="0"/>
              <a:t>element</a:t>
            </a:r>
            <a:endParaRPr lang="en-US" dirty="0"/>
          </a:p>
          <a:p>
            <a:pPr>
              <a:buNone/>
            </a:pPr>
            <a:r>
              <a:rPr lang="en-US" dirty="0" smtClean="0"/>
              <a:t>	–  OR Remove </a:t>
            </a:r>
            <a:r>
              <a:rPr lang="en-US" dirty="0"/>
              <a:t>the first one </a:t>
            </a:r>
            <a:r>
              <a:rPr lang="en-US" dirty="0" smtClean="0"/>
              <a:t>added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event/job </a:t>
            </a:r>
            <a:r>
              <a:rPr lang="en-US" dirty="0" smtClean="0"/>
              <a:t>mgmt system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priority </a:t>
            </a:r>
            <a:r>
              <a:rPr lang="en-US" dirty="0" smtClean="0"/>
              <a:t>to events/jobs</a:t>
            </a:r>
            <a:endParaRPr lang="en-US" dirty="0"/>
          </a:p>
          <a:p>
            <a:pPr>
              <a:buNone/>
            </a:pPr>
            <a:r>
              <a:rPr lang="en-US" dirty="0"/>
              <a:t>• In </a:t>
            </a:r>
            <a:r>
              <a:rPr lang="en-US" dirty="0" smtClean="0"/>
              <a:t>Operating </a:t>
            </a:r>
            <a:r>
              <a:rPr lang="en-US" dirty="0"/>
              <a:t>Systems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Scheduling jobs</a:t>
            </a:r>
          </a:p>
          <a:p>
            <a:pPr>
              <a:buNone/>
            </a:pPr>
            <a:r>
              <a:rPr lang="en-US" dirty="0"/>
              <a:t>• In Simulators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smtClean="0"/>
              <a:t>Scheduling next </a:t>
            </a:r>
            <a:r>
              <a:rPr lang="en-US" dirty="0"/>
              <a:t>event </a:t>
            </a:r>
            <a:endParaRPr lang="en-US" dirty="0" smtClean="0"/>
          </a:p>
          <a:p>
            <a:pPr lvl="2"/>
            <a:r>
              <a:rPr lang="en-US" dirty="0" smtClean="0"/>
              <a:t>smallest event time</a:t>
            </a:r>
            <a:endParaRPr lang="en-US" dirty="0"/>
          </a:p>
          <a:p>
            <a:pPr>
              <a:buNone/>
            </a:pPr>
            <a:r>
              <a:rPr lang="en-US" dirty="0"/>
              <a:t>• 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Thank you </a:t>
            </a:r>
          </a:p>
          <a:p>
            <a:pPr lvl="1"/>
            <a:r>
              <a:rPr lang="en-US" dirty="0" smtClean="0"/>
              <a:t>For your patience</a:t>
            </a:r>
          </a:p>
          <a:p>
            <a:pPr lvl="1"/>
            <a:r>
              <a:rPr lang="en-US" dirty="0" smtClean="0"/>
              <a:t>Gave us time to figure out equitable solution</a:t>
            </a:r>
          </a:p>
          <a:p>
            <a:r>
              <a:rPr lang="en-US" dirty="0" smtClean="0"/>
              <a:t>Exam “make-ups”</a:t>
            </a:r>
          </a:p>
          <a:p>
            <a:pPr lvl="1"/>
            <a:r>
              <a:rPr lang="en-US" dirty="0" smtClean="0"/>
              <a:t>Interview grading</a:t>
            </a:r>
          </a:p>
          <a:p>
            <a:pPr lvl="1"/>
            <a:r>
              <a:rPr lang="en-US" dirty="0" smtClean="0"/>
              <a:t>Corrected start-up code on </a:t>
            </a:r>
            <a:r>
              <a:rPr lang="en-US" dirty="0" err="1" smtClean="0"/>
              <a:t>Moodle</a:t>
            </a:r>
            <a:endParaRPr lang="en-US" dirty="0" smtClean="0"/>
          </a:p>
          <a:p>
            <a:pPr lvl="2"/>
            <a:r>
              <a:rPr lang="en-US" dirty="0" smtClean="0"/>
              <a:t>March 6-12</a:t>
            </a:r>
          </a:p>
          <a:p>
            <a:pPr lvl="2"/>
            <a:r>
              <a:rPr lang="en-US" dirty="0" smtClean="0"/>
              <a:t>Midterm2 - Starter code</a:t>
            </a:r>
          </a:p>
          <a:p>
            <a:pPr lvl="1"/>
            <a:r>
              <a:rPr lang="en-US" dirty="0" smtClean="0"/>
              <a:t>Directions for </a:t>
            </a:r>
            <a:r>
              <a:rPr lang="en-US" dirty="0" err="1" smtClean="0"/>
              <a:t>addNode</a:t>
            </a:r>
            <a:r>
              <a:rPr lang="en-US" dirty="0" smtClean="0"/>
              <a:t> in midterm.cpp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usage patterns</a:t>
            </a:r>
            <a:endParaRPr lang="en-US" dirty="0"/>
          </a:p>
          <a:p>
            <a:r>
              <a:rPr lang="en-US" dirty="0" smtClean="0"/>
              <a:t> e.g., an array</a:t>
            </a:r>
          </a:p>
          <a:p>
            <a:r>
              <a:rPr lang="en-US" dirty="0" smtClean="0"/>
              <a:t>If loaded once</a:t>
            </a:r>
          </a:p>
          <a:p>
            <a:pPr lvl="1"/>
            <a:r>
              <a:rPr lang="en-US" dirty="0" smtClean="0"/>
              <a:t>but do thousands of </a:t>
            </a:r>
            <a:r>
              <a:rPr lang="en-US" dirty="0"/>
              <a:t>searches on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Searching should be fast:  sort array</a:t>
            </a:r>
            <a:endParaRPr lang="en-US" dirty="0"/>
          </a:p>
          <a:p>
            <a:r>
              <a:rPr lang="en-US" dirty="0" smtClean="0"/>
              <a:t>If array is huge</a:t>
            </a:r>
          </a:p>
          <a:p>
            <a:pPr lvl="1"/>
            <a:r>
              <a:rPr lang="en-US" dirty="0" smtClean="0"/>
              <a:t>but rarely searched</a:t>
            </a:r>
            <a:endParaRPr lang="en-US" dirty="0"/>
          </a:p>
          <a:p>
            <a:pPr lvl="1"/>
            <a:r>
              <a:rPr lang="en-US" i="1" dirty="0" smtClean="0"/>
              <a:t>Don't </a:t>
            </a:r>
            <a:r>
              <a:rPr lang="en-US" i="1" dirty="0"/>
              <a:t>want to spend </a:t>
            </a:r>
            <a:r>
              <a:rPr lang="en-US" i="1" dirty="0" smtClean="0"/>
              <a:t>time sorting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Queue:  Evaluating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 Applications </a:t>
            </a:r>
          </a:p>
          <a:p>
            <a:pPr lvl="1"/>
            <a:r>
              <a:rPr lang="en-US" dirty="0" smtClean="0"/>
              <a:t>Everything added – eventually removed</a:t>
            </a:r>
          </a:p>
          <a:p>
            <a:pPr lvl="1"/>
            <a:r>
              <a:rPr lang="en-US" i="1" dirty="0" smtClean="0"/>
              <a:t>This includes </a:t>
            </a:r>
            <a:r>
              <a:rPr lang="en-US" i="1" dirty="0"/>
              <a:t>a priority </a:t>
            </a:r>
            <a:r>
              <a:rPr lang="en-US" i="1" dirty="0" smtClean="0"/>
              <a:t>queues</a:t>
            </a:r>
            <a:endParaRPr lang="en-US" i="1" dirty="0"/>
          </a:p>
          <a:p>
            <a:r>
              <a:rPr lang="en-US" dirty="0" smtClean="0"/>
              <a:t>With </a:t>
            </a:r>
            <a:r>
              <a:rPr lang="en-US" dirty="0"/>
              <a:t>a priority </a:t>
            </a:r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smtClean="0"/>
              <a:t>add” and </a:t>
            </a:r>
            <a:r>
              <a:rPr lang="en-US" dirty="0"/>
              <a:t>“remove” </a:t>
            </a:r>
            <a:r>
              <a:rPr lang="en-US" dirty="0" smtClean="0"/>
              <a:t> equally important</a:t>
            </a:r>
            <a:endParaRPr lang="en-US" dirty="0"/>
          </a:p>
          <a:p>
            <a:r>
              <a:rPr lang="en-US" dirty="0" smtClean="0"/>
              <a:t>Consider timing </a:t>
            </a:r>
            <a:r>
              <a:rPr lang="en-US" dirty="0"/>
              <a:t>for “add </a:t>
            </a:r>
            <a:r>
              <a:rPr lang="en-US" b="1" dirty="0"/>
              <a:t>+ remove”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Queue:  Array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</a:t>
            </a:r>
            <a:r>
              <a:rPr lang="en-US" b="1" i="1" dirty="0"/>
              <a:t>Unsorted array (</a:t>
            </a:r>
            <a:r>
              <a:rPr lang="en-US" b="1" i="1" dirty="0" smtClean="0"/>
              <a:t>w/ count </a:t>
            </a:r>
            <a:r>
              <a:rPr lang="en-US" b="1" i="1" dirty="0"/>
              <a:t>of elements)</a:t>
            </a:r>
          </a:p>
          <a:p>
            <a:r>
              <a:rPr lang="en-US" dirty="0" smtClean="0"/>
              <a:t>Adding </a:t>
            </a:r>
            <a:r>
              <a:rPr lang="en-US" dirty="0"/>
              <a:t>an element would take O(1) </a:t>
            </a:r>
            <a:r>
              <a:rPr lang="en-US" dirty="0" smtClean="0"/>
              <a:t>time 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  <a:p>
            <a:r>
              <a:rPr lang="en-US" dirty="0" smtClean="0"/>
              <a:t>Removing </a:t>
            </a:r>
            <a:r>
              <a:rPr lang="en-US" dirty="0"/>
              <a:t>an element would take O(n) </a:t>
            </a:r>
            <a:r>
              <a:rPr lang="en-US" dirty="0" smtClean="0"/>
              <a:t>time 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  <a:p>
            <a:r>
              <a:rPr lang="en-US" dirty="0" smtClean="0"/>
              <a:t> SO Adding </a:t>
            </a:r>
            <a:r>
              <a:rPr lang="en-US" i="1" dirty="0"/>
              <a:t>and </a:t>
            </a:r>
            <a:r>
              <a:rPr lang="en-US" i="1" dirty="0" smtClean="0"/>
              <a:t>Removing </a:t>
            </a:r>
            <a:r>
              <a:rPr lang="en-US" i="1" dirty="0"/>
              <a:t>an element takes </a:t>
            </a:r>
            <a:endParaRPr lang="en-US" i="1" dirty="0" smtClean="0"/>
          </a:p>
          <a:p>
            <a:pPr lvl="1"/>
            <a:r>
              <a:rPr lang="en-US" i="1" dirty="0" smtClean="0"/>
              <a:t>O(n</a:t>
            </a:r>
            <a:r>
              <a:rPr lang="en-US" i="1" dirty="0"/>
              <a:t>) </a:t>
            </a:r>
            <a:r>
              <a:rPr lang="en-US" i="1" dirty="0" smtClean="0"/>
              <a:t>time</a:t>
            </a:r>
            <a:endParaRPr lang="en-US" i="1" dirty="0"/>
          </a:p>
          <a:p>
            <a:r>
              <a:rPr lang="en-US" dirty="0" smtClean="0"/>
              <a:t>i.e., not efficient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Queue:  Array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Sorted array </a:t>
            </a:r>
            <a:r>
              <a:rPr lang="en-US" b="1" i="1" dirty="0" smtClean="0"/>
              <a:t>(w/  </a:t>
            </a:r>
            <a:r>
              <a:rPr lang="en-US" b="1" i="1" dirty="0"/>
              <a:t>count of elements)</a:t>
            </a:r>
          </a:p>
          <a:p>
            <a:r>
              <a:rPr lang="en-US" dirty="0" smtClean="0"/>
              <a:t>Adding </a:t>
            </a:r>
            <a:r>
              <a:rPr lang="en-US" dirty="0"/>
              <a:t>an element would take O(n) </a:t>
            </a:r>
            <a:r>
              <a:rPr lang="en-US" dirty="0" smtClean="0"/>
              <a:t>time 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  <a:p>
            <a:r>
              <a:rPr lang="en-US" dirty="0" smtClean="0"/>
              <a:t>Removing </a:t>
            </a:r>
            <a:r>
              <a:rPr lang="en-US" dirty="0"/>
              <a:t>an element would take O(1) </a:t>
            </a:r>
            <a:r>
              <a:rPr lang="en-US" dirty="0" smtClean="0"/>
              <a:t>time 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  <a:p>
            <a:r>
              <a:rPr lang="en-US" dirty="0" smtClean="0"/>
              <a:t>Adding +</a:t>
            </a:r>
            <a:r>
              <a:rPr lang="en-US" i="1" dirty="0" smtClean="0"/>
              <a:t> </a:t>
            </a:r>
            <a:r>
              <a:rPr lang="en-US" i="1" dirty="0"/>
              <a:t>removing an </a:t>
            </a:r>
            <a:r>
              <a:rPr lang="en-US" i="1" dirty="0" smtClean="0"/>
              <a:t>element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/>
              <a:t>O(n) </a:t>
            </a:r>
            <a:r>
              <a:rPr lang="en-US" i="1" dirty="0" smtClean="0"/>
              <a:t>time</a:t>
            </a:r>
            <a:endParaRPr lang="en-US" i="1" dirty="0"/>
          </a:p>
          <a:p>
            <a:r>
              <a:rPr lang="en-US" dirty="0" smtClean="0"/>
              <a:t>Same inefficiency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Queue:  Linked List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Unsorted </a:t>
            </a:r>
            <a:r>
              <a:rPr lang="en-US" b="1" i="1" dirty="0"/>
              <a:t>linked list</a:t>
            </a:r>
          </a:p>
          <a:p>
            <a:pPr lvl="1"/>
            <a:r>
              <a:rPr lang="en-US" dirty="0" smtClean="0"/>
              <a:t>Adding </a:t>
            </a:r>
            <a:r>
              <a:rPr lang="en-US" dirty="0"/>
              <a:t>an </a:t>
            </a:r>
            <a:r>
              <a:rPr lang="en-US" dirty="0" smtClean="0"/>
              <a:t>element - O(1</a:t>
            </a:r>
            <a:r>
              <a:rPr lang="en-US" dirty="0"/>
              <a:t>) </a:t>
            </a:r>
            <a:r>
              <a:rPr lang="en-US" dirty="0" smtClean="0"/>
              <a:t> :  why?</a:t>
            </a:r>
            <a:endParaRPr lang="en-US" dirty="0"/>
          </a:p>
          <a:p>
            <a:pPr lvl="1"/>
            <a:r>
              <a:rPr lang="en-US" dirty="0" smtClean="0"/>
              <a:t>Removing </a:t>
            </a:r>
            <a:r>
              <a:rPr lang="en-US" dirty="0"/>
              <a:t>an element </a:t>
            </a:r>
            <a:r>
              <a:rPr lang="en-US" dirty="0" smtClean="0"/>
              <a:t>- O(n</a:t>
            </a:r>
            <a:r>
              <a:rPr lang="en-US" dirty="0"/>
              <a:t>) </a:t>
            </a:r>
            <a:r>
              <a:rPr lang="en-US" dirty="0" smtClean="0"/>
              <a:t> : why?</a:t>
            </a:r>
          </a:p>
          <a:p>
            <a:r>
              <a:rPr lang="en-US" b="1" i="1" dirty="0"/>
              <a:t>Sorted linked list</a:t>
            </a:r>
          </a:p>
          <a:p>
            <a:pPr lvl="1"/>
            <a:r>
              <a:rPr lang="en-US" dirty="0" smtClean="0"/>
              <a:t>Adding </a:t>
            </a:r>
            <a:r>
              <a:rPr lang="en-US" dirty="0"/>
              <a:t>an element </a:t>
            </a:r>
            <a:r>
              <a:rPr lang="en-US" dirty="0" smtClean="0"/>
              <a:t>- </a:t>
            </a:r>
            <a:r>
              <a:rPr lang="en-US" dirty="0"/>
              <a:t>O(n) </a:t>
            </a:r>
            <a:r>
              <a:rPr lang="en-US" dirty="0" smtClean="0"/>
              <a:t>:  Why?</a:t>
            </a:r>
            <a:endParaRPr lang="en-US" dirty="0"/>
          </a:p>
          <a:p>
            <a:pPr lvl="1"/>
            <a:r>
              <a:rPr lang="en-US" dirty="0" smtClean="0"/>
              <a:t>Removing </a:t>
            </a:r>
            <a:r>
              <a:rPr lang="en-US" dirty="0"/>
              <a:t>an element would take </a:t>
            </a:r>
            <a:r>
              <a:rPr lang="en-US" dirty="0" smtClean="0"/>
              <a:t>O(1):  Why?</a:t>
            </a:r>
          </a:p>
          <a:p>
            <a:r>
              <a:rPr lang="en-US" dirty="0"/>
              <a:t>A</a:t>
            </a:r>
            <a:r>
              <a:rPr lang="en-US" dirty="0" smtClean="0"/>
              <a:t>dding </a:t>
            </a:r>
            <a:r>
              <a:rPr lang="en-US" i="1" dirty="0"/>
              <a:t>and </a:t>
            </a:r>
            <a:r>
              <a:rPr lang="en-US" i="1" dirty="0" smtClean="0"/>
              <a:t>removing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- </a:t>
            </a:r>
            <a:r>
              <a:rPr lang="en-US" dirty="0"/>
              <a:t>O(n) </a:t>
            </a:r>
          </a:p>
          <a:p>
            <a:r>
              <a:rPr lang="en-US" dirty="0" smtClean="0"/>
              <a:t>Same inefficiency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Queue: Binary Tree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search tree </a:t>
            </a:r>
            <a:endParaRPr lang="en-US" b="1" dirty="0" smtClean="0"/>
          </a:p>
          <a:p>
            <a:pPr lvl="1"/>
            <a:r>
              <a:rPr lang="en-US" b="1" i="1" dirty="0" smtClean="0"/>
              <a:t>(</a:t>
            </a:r>
            <a:r>
              <a:rPr lang="en-US" b="1" i="1" dirty="0"/>
              <a:t>not necessarily balanced)</a:t>
            </a:r>
          </a:p>
          <a:p>
            <a:r>
              <a:rPr lang="en-US" dirty="0" smtClean="0"/>
              <a:t>Insertion </a:t>
            </a:r>
          </a:p>
          <a:p>
            <a:pPr lvl="1"/>
            <a:r>
              <a:rPr lang="en-US" dirty="0" smtClean="0"/>
              <a:t>Range </a:t>
            </a:r>
            <a:r>
              <a:rPr lang="en-US" dirty="0"/>
              <a:t>from O(log n) </a:t>
            </a:r>
            <a:r>
              <a:rPr lang="en-US" dirty="0" smtClean="0"/>
              <a:t>- </a:t>
            </a:r>
            <a:r>
              <a:rPr lang="en-US" dirty="0"/>
              <a:t>O(n) </a:t>
            </a:r>
          </a:p>
          <a:p>
            <a:r>
              <a:rPr lang="en-US" dirty="0" smtClean="0"/>
              <a:t>Removal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range from O(log n) </a:t>
            </a:r>
            <a:r>
              <a:rPr lang="en-US" dirty="0" smtClean="0"/>
              <a:t>- </a:t>
            </a:r>
            <a:r>
              <a:rPr lang="en-US" dirty="0"/>
              <a:t>O(n)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Queue: Binary Tree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Balanced binary search tree</a:t>
            </a:r>
          </a:p>
          <a:p>
            <a:pPr lvl="1"/>
            <a:r>
              <a:rPr lang="en-US" dirty="0" smtClean="0"/>
              <a:t>Insertion </a:t>
            </a:r>
            <a:r>
              <a:rPr lang="en-US" dirty="0"/>
              <a:t>and removal could destroy the balance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an algorithm to </a:t>
            </a:r>
            <a:r>
              <a:rPr lang="en-US" i="1" dirty="0"/>
              <a:t>rebalance the binary tree</a:t>
            </a:r>
          </a:p>
          <a:p>
            <a:r>
              <a:rPr lang="en-US" dirty="0" smtClean="0"/>
              <a:t>Good </a:t>
            </a:r>
            <a:r>
              <a:rPr lang="en-US" dirty="0"/>
              <a:t>rebalancing algorithms </a:t>
            </a:r>
            <a:r>
              <a:rPr lang="en-US" dirty="0" smtClean="0"/>
              <a:t>- </a:t>
            </a:r>
            <a:r>
              <a:rPr lang="en-US" dirty="0"/>
              <a:t>O(log </a:t>
            </a:r>
            <a:r>
              <a:rPr lang="en-US" dirty="0" smtClean="0"/>
              <a:t>n)</a:t>
            </a:r>
          </a:p>
          <a:p>
            <a:pPr lvl="1"/>
            <a:r>
              <a:rPr lang="en-US" dirty="0" smtClean="0"/>
              <a:t> but complicated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Going into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PriorityQueueNode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void *</a:t>
            </a:r>
            <a:r>
              <a:rPr lang="en-US" dirty="0" err="1" smtClean="0"/>
              <a:t>dataptr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priority;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PriorityQueueNode</a:t>
            </a:r>
            <a:r>
              <a:rPr lang="en-US" dirty="0" smtClean="0"/>
              <a:t> *</a:t>
            </a:r>
            <a:r>
              <a:rPr lang="en-US" dirty="0" err="1" smtClean="0"/>
              <a:t>leftChild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PriorityQueueNode</a:t>
            </a:r>
            <a:r>
              <a:rPr lang="en-US" dirty="0" smtClean="0"/>
              <a:t> *</a:t>
            </a:r>
            <a:r>
              <a:rPr lang="en-US" dirty="0" err="1" smtClean="0"/>
              <a:t>rightChild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PriorityQueueNode</a:t>
            </a:r>
            <a:r>
              <a:rPr lang="en-US" dirty="0" smtClean="0"/>
              <a:t> *parent;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meanings</a:t>
            </a:r>
          </a:p>
          <a:p>
            <a:r>
              <a:rPr lang="en-US" dirty="0" smtClean="0"/>
              <a:t>Depends </a:t>
            </a:r>
            <a:r>
              <a:rPr lang="en-US" smtClean="0"/>
              <a:t>on context</a:t>
            </a:r>
            <a:endParaRPr lang="en-US" dirty="0" smtClean="0"/>
          </a:p>
          <a:p>
            <a:r>
              <a:rPr lang="en-US" dirty="0" smtClean="0"/>
              <a:t>In compilers heap refers to a </a:t>
            </a:r>
          </a:p>
          <a:p>
            <a:pPr lvl="1"/>
            <a:r>
              <a:rPr lang="en-US" dirty="0" smtClean="0"/>
              <a:t>Large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Storage area</a:t>
            </a:r>
          </a:p>
          <a:p>
            <a:pPr lvl="1"/>
            <a:r>
              <a:rPr lang="en-US" dirty="0" smtClean="0"/>
              <a:t>Used for new and delete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data structures</a:t>
            </a:r>
          </a:p>
          <a:p>
            <a:pPr lvl="1"/>
            <a:r>
              <a:rPr lang="en-US" dirty="0" smtClean="0"/>
              <a:t>a specialized binary tree</a:t>
            </a:r>
          </a:p>
          <a:p>
            <a:r>
              <a:rPr lang="en-US" dirty="0" smtClean="0"/>
              <a:t>Formally:  A </a:t>
            </a:r>
            <a:r>
              <a:rPr lang="en-US" b="1" dirty="0"/>
              <a:t>binary heap </a:t>
            </a:r>
            <a:endParaRPr lang="en-US" b="1" dirty="0" smtClean="0"/>
          </a:p>
          <a:p>
            <a:pPr lvl="1"/>
            <a:r>
              <a:rPr lang="en-US" b="1" dirty="0" smtClean="0"/>
              <a:t>Partially </a:t>
            </a:r>
            <a:r>
              <a:rPr lang="en-US" b="1" dirty="0"/>
              <a:t>ordered complete binary </a:t>
            </a:r>
            <a:r>
              <a:rPr lang="en-US" b="1" dirty="0" smtClean="0"/>
              <a:t>tree</a:t>
            </a:r>
          </a:p>
          <a:p>
            <a:r>
              <a:rPr lang="en-US" b="1" dirty="0" smtClean="0"/>
              <a:t>Complete Binary Tree</a:t>
            </a:r>
            <a:endParaRPr lang="en-US" b="1" dirty="0"/>
          </a:p>
          <a:p>
            <a:pPr lvl="1"/>
            <a:r>
              <a:rPr lang="en-US" dirty="0" smtClean="0"/>
              <a:t>Tree </a:t>
            </a:r>
            <a:r>
              <a:rPr lang="en-US" dirty="0"/>
              <a:t>is completely </a:t>
            </a:r>
            <a:r>
              <a:rPr lang="en-US" dirty="0" smtClean="0"/>
              <a:t>filled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all levels </a:t>
            </a:r>
            <a:r>
              <a:rPr lang="en-US" dirty="0" smtClean="0"/>
              <a:t>except possibly the </a:t>
            </a:r>
            <a:r>
              <a:rPr lang="en-US" dirty="0"/>
              <a:t>lowest.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at the last level do not have children.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are inserted at the last level from </a:t>
            </a:r>
            <a:r>
              <a:rPr lang="en-US" dirty="0" smtClean="0"/>
              <a:t>left to </a:t>
            </a:r>
            <a:r>
              <a:rPr lang="en-US" dirty="0"/>
              <a:t>right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details (</a:t>
            </a:r>
            <a:r>
              <a:rPr lang="en-US" dirty="0" err="1" smtClean="0"/>
              <a:t>results,etc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The short answer – not good</a:t>
            </a:r>
          </a:p>
          <a:p>
            <a:r>
              <a:rPr lang="en-US" dirty="0" smtClean="0"/>
              <a:t>Exam Prep</a:t>
            </a:r>
          </a:p>
          <a:p>
            <a:pPr lvl="1"/>
            <a:r>
              <a:rPr lang="en-US" dirty="0" smtClean="0"/>
              <a:t>Multiple choice </a:t>
            </a:r>
          </a:p>
          <a:p>
            <a:pPr lvl="2"/>
            <a:r>
              <a:rPr lang="en-US" dirty="0" smtClean="0"/>
              <a:t>Straight from review question</a:t>
            </a:r>
          </a:p>
          <a:p>
            <a:pPr lvl="1"/>
            <a:r>
              <a:rPr lang="en-US" dirty="0" smtClean="0"/>
              <a:t>Work on them, next time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PLEASE be on time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we know about this tree?</a:t>
            </a:r>
          </a:p>
          <a:p>
            <a:pPr lvl="1"/>
            <a:r>
              <a:rPr lang="en-US" dirty="0" smtClean="0"/>
              <a:t>Nodes flow to left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2860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29718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30480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3733800"/>
            <a:ext cx="990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3200400" y="2579132"/>
            <a:ext cx="379443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86200" y="2667000"/>
            <a:ext cx="762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6600" y="3352800"/>
            <a:ext cx="533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09800" y="3429000"/>
            <a:ext cx="533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 about this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It’s not a binary search tree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It’s a complete tree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It’s a binary search tree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and B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 and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2098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29718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0480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3733800"/>
            <a:ext cx="990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2057400" y="2579132"/>
            <a:ext cx="379443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33600" y="3352800"/>
            <a:ext cx="533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66800" y="3429000"/>
            <a:ext cx="533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8000" y="2743200"/>
            <a:ext cx="762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62200" y="3886200"/>
            <a:ext cx="838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67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property:</a:t>
            </a:r>
          </a:p>
          <a:p>
            <a:pPr lvl="1"/>
            <a:r>
              <a:rPr lang="en-US" dirty="0" smtClean="0"/>
              <a:t>Each node has higher priority than child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3276600"/>
            <a:ext cx="762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5181600"/>
            <a:ext cx="4572000" cy="8279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90" dirty="0"/>
              <a:t>Priority queue: Blue node</a:t>
            </a:r>
          </a:p>
          <a:p>
            <a:r>
              <a:rPr lang="en-US" sz="2390" dirty="0"/>
              <a:t>has the heap property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41148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Priority queue: Blue node</a:t>
            </a:r>
          </a:p>
          <a:p>
            <a:r>
              <a:rPr lang="en-US" dirty="0"/>
              <a:t>has the heap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41148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Priority queue: Blue node</a:t>
            </a:r>
          </a:p>
          <a:p>
            <a:r>
              <a:rPr lang="en-US" dirty="0"/>
              <a:t>has the heap property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4038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7"/>
          </p:cNvCxnSpPr>
          <p:nvPr/>
        </p:nvCxnSpPr>
        <p:spPr>
          <a:xfrm flipH="1">
            <a:off x="3142689" y="4038600"/>
            <a:ext cx="743511" cy="210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94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tree is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Left tree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Right tree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4678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we’ve seen so far</a:t>
            </a:r>
          </a:p>
          <a:p>
            <a:pPr lvl="1"/>
            <a:r>
              <a:rPr lang="en-US" dirty="0" smtClean="0"/>
              <a:t>min heap</a:t>
            </a:r>
          </a:p>
          <a:p>
            <a:pPr lvl="1"/>
            <a:r>
              <a:rPr lang="en-US" dirty="0" smtClean="0"/>
              <a:t>lowest value at root</a:t>
            </a:r>
          </a:p>
          <a:p>
            <a:pPr lvl="1"/>
            <a:r>
              <a:rPr lang="en-US" dirty="0" smtClean="0"/>
              <a:t>Every node has a smaller value</a:t>
            </a:r>
          </a:p>
          <a:p>
            <a:pPr lvl="2"/>
            <a:r>
              <a:rPr lang="en-US" dirty="0" smtClean="0"/>
              <a:t>than either of its children</a:t>
            </a:r>
          </a:p>
          <a:p>
            <a:r>
              <a:rPr lang="en-US" dirty="0" smtClean="0"/>
              <a:t>Also could have a max heap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-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057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200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26670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743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4343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4343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08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53340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5410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0200" y="2743200"/>
            <a:ext cx="4572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62000" y="3886200"/>
            <a:ext cx="4572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2057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38401" y="4953000"/>
            <a:ext cx="533399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9600" y="4876800"/>
            <a:ext cx="4572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2133600" y="2667000"/>
            <a:ext cx="2743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05000" y="3733800"/>
            <a:ext cx="53340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95400" y="5486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556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38400" y="5486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90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4200" y="4953000"/>
            <a:ext cx="53340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66800" y="4876800"/>
            <a:ext cx="53340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05200" y="5486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57600" y="556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7200" y="3962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19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72200" y="3962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495800" y="3505200"/>
            <a:ext cx="4572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38800" y="3352800"/>
            <a:ext cx="53340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91000" y="49530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43400" y="5029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248401" y="4572000"/>
            <a:ext cx="533399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419600" y="4495800"/>
            <a:ext cx="45720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105400" y="5105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2578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48400" y="5105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4008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34200" y="4572000"/>
            <a:ext cx="53340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876800" y="4495800"/>
            <a:ext cx="53340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315200" y="51054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676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Implementation of 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Storing elements in array in </a:t>
            </a:r>
            <a:r>
              <a:rPr lang="en-US" dirty="0" smtClean="0"/>
              <a:t>level-order</a:t>
            </a:r>
          </a:p>
          <a:p>
            <a:r>
              <a:rPr lang="en-US" dirty="0" smtClean="0"/>
              <a:t>Parent of v[k] = v[k/2]</a:t>
            </a:r>
          </a:p>
          <a:p>
            <a:pPr lvl="1"/>
            <a:r>
              <a:rPr lang="en-US" dirty="0" smtClean="0"/>
              <a:t>Left child </a:t>
            </a:r>
            <a:r>
              <a:rPr lang="en-US" dirty="0"/>
              <a:t>of v[k] = v[2*k]</a:t>
            </a:r>
          </a:p>
          <a:p>
            <a:pPr lvl="1"/>
            <a:r>
              <a:rPr lang="en-US" dirty="0" smtClean="0"/>
              <a:t>Right </a:t>
            </a:r>
            <a:r>
              <a:rPr lang="en-US" dirty="0"/>
              <a:t>child of v[k] = v[2*k + 1]</a:t>
            </a:r>
          </a:p>
          <a:p>
            <a:endParaRPr lang="en-US" b="1" dirty="0" smtClean="0"/>
          </a:p>
          <a:p>
            <a:endParaRPr lang="en-US" b="1" dirty="0"/>
          </a:p>
          <a:p>
            <a:pPr>
              <a:buNone/>
            </a:pPr>
            <a:r>
              <a:rPr lang="en-US" b="1" dirty="0" smtClean="0"/>
              <a:t>0  1      2     3    4    5    6    7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One Option:  root </a:t>
            </a:r>
            <a:r>
              <a:rPr lang="en-US" b="1" smtClean="0"/>
              <a:t>at index </a:t>
            </a:r>
            <a:r>
              <a:rPr lang="en-US" b="1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2133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2286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39000" y="25908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172200" y="2514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38800" y="3276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3600" y="3505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20000" y="34290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24800" y="35814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34000" y="39624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29200" y="4800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0" y="4953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8400" y="40386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96000" y="4800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162800" y="4038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58000" y="48768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15200" y="5029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077200" y="41148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924800" y="48768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29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38200" y="48006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14400" y="4876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4478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24000" y="4953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336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49530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67000" y="48006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43200" y="4876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ll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2004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00400" y="4953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286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733800" y="4953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10000" y="5029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67200" y="50292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67200" y="510540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</a:t>
            </a:r>
            <a:r>
              <a:rPr lang="en-US" dirty="0" smtClean="0"/>
              <a:t>implementation </a:t>
            </a:r>
            <a:r>
              <a:rPr lang="en-US" dirty="0"/>
              <a:t>of a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3" y="1600200"/>
            <a:ext cx="5172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 of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</a:t>
            </a:r>
            <a:r>
              <a:rPr lang="en-US" dirty="0"/>
              <a:t>child of node </a:t>
            </a:r>
            <a:r>
              <a:rPr lang="en-US" b="1" dirty="0" err="1"/>
              <a:t>i</a:t>
            </a:r>
            <a:r>
              <a:rPr lang="en-US" b="1" dirty="0"/>
              <a:t> is 2*</a:t>
            </a:r>
            <a:r>
              <a:rPr lang="en-US" b="1" dirty="0" err="1"/>
              <a:t>i</a:t>
            </a:r>
            <a:r>
              <a:rPr lang="en-US" b="1" dirty="0"/>
              <a:t>, right child is 2*</a:t>
            </a:r>
            <a:r>
              <a:rPr lang="en-US" b="1" dirty="0" err="1"/>
              <a:t>i</a:t>
            </a:r>
            <a:r>
              <a:rPr lang="en-US" b="1" dirty="0"/>
              <a:t> + 1</a:t>
            </a:r>
          </a:p>
          <a:p>
            <a:pPr lvl="1"/>
            <a:r>
              <a:rPr lang="en-US" dirty="0" smtClean="0"/>
              <a:t>If computation yields</a:t>
            </a:r>
          </a:p>
          <a:p>
            <a:pPr lvl="1"/>
            <a:r>
              <a:rPr lang="en-US" dirty="0" smtClean="0"/>
              <a:t> value </a:t>
            </a:r>
            <a:r>
              <a:rPr lang="en-US" smtClean="0"/>
              <a:t>&gt; lastIndex</a:t>
            </a:r>
            <a:endParaRPr lang="en-US" dirty="0"/>
          </a:p>
          <a:p>
            <a:pPr lvl="1"/>
            <a:r>
              <a:rPr lang="en-US" dirty="0" smtClean="0"/>
              <a:t>=&gt;  </a:t>
            </a:r>
            <a:r>
              <a:rPr lang="en-US" dirty="0"/>
              <a:t>no such </a:t>
            </a:r>
            <a:r>
              <a:rPr lang="en-US" dirty="0" smtClean="0"/>
              <a:t>child</a:t>
            </a:r>
          </a:p>
          <a:p>
            <a:r>
              <a:rPr lang="en-US" dirty="0" smtClean="0"/>
              <a:t>Parent of node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/2</a:t>
            </a:r>
          </a:p>
          <a:p>
            <a:pPr lvl="1"/>
            <a:r>
              <a:rPr lang="en-US" dirty="0" smtClean="0"/>
              <a:t>unless </a:t>
            </a:r>
            <a:r>
              <a:rPr lang="en-US" dirty="0" err="1" smtClean="0"/>
              <a:t>i</a:t>
            </a:r>
            <a:r>
              <a:rPr lang="en-US" dirty="0" smtClean="0"/>
              <a:t>==0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 smtClean="0"/>
              <a:t>0   1    2     3     4   5   </a:t>
            </a:r>
            <a:r>
              <a:rPr lang="en-US" smtClean="0"/>
              <a:t>6    lastIndex </a:t>
            </a:r>
            <a:r>
              <a:rPr lang="en-US" dirty="0" smtClean="0"/>
              <a:t>= 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2133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2286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39000" y="25908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172200" y="2514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38800" y="3276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0" y="34290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248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34000" y="39624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4800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0" y="495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48400" y="40386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96000" y="4800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8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848600" y="40386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9000" y="4800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962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8200" y="48006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876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4478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0" y="495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098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7000" y="48006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43200" y="487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004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00400" y="495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6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733800" y="4953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0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67200" y="50292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Pruning Search Space</a:t>
            </a:r>
          </a:p>
          <a:p>
            <a:pPr lvl="1"/>
            <a:r>
              <a:rPr lang="en-US" dirty="0" smtClean="0"/>
              <a:t>BSTs</a:t>
            </a:r>
          </a:p>
          <a:p>
            <a:r>
              <a:rPr lang="en-US" dirty="0" smtClean="0"/>
              <a:t>Priority Queues (which can use BSTs)</a:t>
            </a:r>
          </a:p>
          <a:p>
            <a:r>
              <a:rPr lang="en-US" dirty="0" smtClean="0"/>
              <a:t>Heaps</a:t>
            </a:r>
          </a:p>
          <a:p>
            <a:r>
              <a:rPr lang="en-US" dirty="0" smtClean="0"/>
              <a:t>Later this week</a:t>
            </a:r>
          </a:p>
          <a:p>
            <a:pPr lvl="1"/>
            <a:r>
              <a:rPr lang="en-US" dirty="0" smtClean="0"/>
              <a:t>More on heaps</a:t>
            </a:r>
          </a:p>
          <a:p>
            <a:pPr lvl="1"/>
            <a:r>
              <a:rPr lang="en-US" dirty="0" smtClean="0"/>
              <a:t>Recursive sorting algorithms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Search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limit </a:t>
            </a:r>
          </a:p>
          <a:p>
            <a:pPr lvl="1"/>
            <a:r>
              <a:rPr lang="en-US" dirty="0" smtClean="0"/>
              <a:t>What gets searched</a:t>
            </a:r>
          </a:p>
          <a:p>
            <a:r>
              <a:rPr lang="en-US" dirty="0" smtClean="0"/>
              <a:t>NOT changing tree structure</a:t>
            </a:r>
          </a:p>
          <a:p>
            <a:r>
              <a:rPr lang="en-US" dirty="0" smtClean="0"/>
              <a:t>Consider searching for nodes</a:t>
            </a:r>
          </a:p>
          <a:p>
            <a:pPr lvl="1"/>
            <a:r>
              <a:rPr lang="en-US" dirty="0" smtClean="0"/>
              <a:t> Whose values fall within a range </a:t>
            </a:r>
          </a:p>
          <a:p>
            <a:pPr lvl="1"/>
            <a:r>
              <a:rPr lang="en-US" dirty="0" smtClean="0"/>
              <a:t>x &lt; </a:t>
            </a:r>
            <a:r>
              <a:rPr lang="en-US" dirty="0" err="1" smtClean="0"/>
              <a:t>nodeval</a:t>
            </a:r>
            <a:r>
              <a:rPr lang="en-US" dirty="0" smtClean="0"/>
              <a:t> &lt; y</a:t>
            </a:r>
          </a:p>
          <a:p>
            <a:r>
              <a:rPr lang="en-US" dirty="0" smtClean="0"/>
              <a:t>Could visit every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 want to output</a:t>
            </a:r>
          </a:p>
          <a:p>
            <a:pPr lvl="1"/>
            <a:r>
              <a:rPr lang="en-US" dirty="0" smtClean="0"/>
              <a:t>All #s such that</a:t>
            </a:r>
          </a:p>
          <a:p>
            <a:pPr lvl="1"/>
            <a:r>
              <a:rPr lang="en-US" dirty="0" smtClean="0"/>
              <a:t> 1 &lt;= n &lt;= 15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29000" y="3581400"/>
            <a:ext cx="609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43400" y="3429000"/>
            <a:ext cx="7620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9000" y="3581400"/>
            <a:ext cx="6858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7800" y="3733800"/>
            <a:ext cx="3048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8194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31242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0800" y="36576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600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3048004" y="3188732"/>
            <a:ext cx="379439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4800600" y="2514600"/>
            <a:ext cx="762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05400" y="4255532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57800" y="4331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20574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67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4038606" y="2426732"/>
            <a:ext cx="379437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5181600" y="36576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91000" y="45720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958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48200" y="38100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05200" y="3733800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7600" y="32004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14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checkNode</a:t>
            </a:r>
            <a:r>
              <a:rPr lang="en-US" dirty="0" smtClean="0"/>
              <a:t>(Node *n, 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low,  </a:t>
            </a:r>
            <a:r>
              <a:rPr lang="en-US" dirty="0" err="1" smtClean="0"/>
              <a:t>int</a:t>
            </a:r>
            <a:r>
              <a:rPr lang="en-US" dirty="0" smtClean="0"/>
              <a:t> high) {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if(n != NULL){</a:t>
            </a:r>
          </a:p>
          <a:p>
            <a:pPr>
              <a:buNone/>
            </a:pPr>
            <a:r>
              <a:rPr lang="en-US" dirty="0" smtClean="0"/>
              <a:t>		if(n-&gt;key &gt;= low and n-&gt;key &lt;= high){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&lt;&lt;n-&gt;key&lt;&lt;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(n-&gt;left, low, high);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(n-&gt;right, low, high);</a:t>
            </a:r>
          </a:p>
          <a:p>
            <a:pPr>
              <a:buNone/>
            </a:pPr>
            <a:r>
              <a:rPr lang="en-US" dirty="0" smtClean="0"/>
              <a:t>		} else if(n-&gt;key &lt; low)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(n-&gt;right, low, high);</a:t>
            </a:r>
          </a:p>
          <a:p>
            <a:pPr>
              <a:buNone/>
            </a:pPr>
            <a:r>
              <a:rPr lang="en-US" dirty="0" smtClean="0"/>
              <a:t>		} else if(n-&gt;key &gt; high)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(n-&gt;left, low, high);</a:t>
            </a:r>
          </a:p>
          <a:p>
            <a:pPr>
              <a:buNone/>
            </a:pPr>
            <a:r>
              <a:rPr lang="en-US" dirty="0" smtClean="0"/>
              <a:t>		} 		</a:t>
            </a:r>
          </a:p>
          <a:p>
            <a:pPr>
              <a:buNone/>
            </a:pPr>
            <a:r>
              <a:rPr lang="en-US" dirty="0" smtClean="0"/>
              <a:t>	}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What traversal method am </a:t>
            </a:r>
            <a:r>
              <a:rPr lang="en-US" smtClean="0"/>
              <a:t>I using?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</a:p>
          <a:p>
            <a:pPr lvl="1"/>
            <a:r>
              <a:rPr lang="en-US" dirty="0" smtClean="0"/>
              <a:t>MUST have a terminating condition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if(n != NULL){  …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Checknode</a:t>
            </a:r>
            <a:r>
              <a:rPr lang="en-US" dirty="0" smtClean="0"/>
              <a:t> :  Break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if(n-&gt;key &gt;= low and n-&gt;key &lt;= high){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&lt;&lt;n-&gt;key&lt;&lt;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(n-&gt;left, low, high);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checkNode</a:t>
            </a:r>
            <a:r>
              <a:rPr lang="en-US" dirty="0" smtClean="0"/>
              <a:t>(n-&gt;right, low, high);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38200" y="4267200"/>
            <a:ext cx="609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52600" y="4114800"/>
            <a:ext cx="7620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38200" y="4267200"/>
            <a:ext cx="6858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67000" y="4419600"/>
            <a:ext cx="3048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35052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38100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3434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457204" y="3874532"/>
            <a:ext cx="379439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2209800" y="3200400"/>
            <a:ext cx="762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4600" y="4941332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7000" y="5017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2743200"/>
            <a:ext cx="9144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447806" y="3112532"/>
            <a:ext cx="379437" cy="39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2590800" y="43434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00200" y="5257800"/>
            <a:ext cx="914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05000" y="541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57400" y="44958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4400" y="4419600"/>
            <a:ext cx="838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3886200"/>
            <a:ext cx="342900" cy="5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1144</Words>
  <Application>Microsoft Office PowerPoint</Application>
  <PresentationFormat>On-screen Show (4:3)</PresentationFormat>
  <Paragraphs>381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Lecture 20</vt:lpstr>
      <vt:lpstr>Announcements</vt:lpstr>
      <vt:lpstr>Announcements</vt:lpstr>
      <vt:lpstr>What We’ll Cover</vt:lpstr>
      <vt:lpstr>Pruning Search Space</vt:lpstr>
      <vt:lpstr>Consider This Tree</vt:lpstr>
      <vt:lpstr> void checkNode(Node *n,      int low,  int high) { </vt:lpstr>
      <vt:lpstr>Remember</vt:lpstr>
      <vt:lpstr>Checknode :  Break it down</vt:lpstr>
      <vt:lpstr>What if low = 10; high = 15</vt:lpstr>
      <vt:lpstr>What if low = 10; high = 15</vt:lpstr>
      <vt:lpstr>What if low = 10; high = 15</vt:lpstr>
      <vt:lpstr>What if low = 10; high = 15</vt:lpstr>
      <vt:lpstr>OR What if low = 1; high = 4?</vt:lpstr>
      <vt:lpstr>Does this version of CheckNode use</vt:lpstr>
      <vt:lpstr>Priority Queues</vt:lpstr>
      <vt:lpstr>Priority Queue</vt:lpstr>
      <vt:lpstr>Priority Queue</vt:lpstr>
      <vt:lpstr>Priority Queue Applications</vt:lpstr>
      <vt:lpstr>Evaluating Implementations</vt:lpstr>
      <vt:lpstr>Priority Queue:  Evaluating Implementations</vt:lpstr>
      <vt:lpstr>Priority Queue:  Array Implementations</vt:lpstr>
      <vt:lpstr>Priority Queue:  Array Implementations</vt:lpstr>
      <vt:lpstr>Priority Queue:  Linked List Implementations</vt:lpstr>
      <vt:lpstr>Priority Queue: Binary Tree Implementation</vt:lpstr>
      <vt:lpstr>Priority Queue: Binary Tree Implementation</vt:lpstr>
      <vt:lpstr>Without Going into the Algorithm</vt:lpstr>
      <vt:lpstr>Heaps</vt:lpstr>
      <vt:lpstr>Heap</vt:lpstr>
      <vt:lpstr>Complete Binary Tree</vt:lpstr>
      <vt:lpstr>What do we know about this tree?</vt:lpstr>
      <vt:lpstr>Heap Implementation</vt:lpstr>
      <vt:lpstr>Which tree is a heap</vt:lpstr>
      <vt:lpstr>Types of heaps</vt:lpstr>
      <vt:lpstr>min - heap</vt:lpstr>
      <vt:lpstr>Array Implementation of Complete Binary Tree</vt:lpstr>
      <vt:lpstr>Array implementation of a Complete Binary Tree</vt:lpstr>
      <vt:lpstr>Array Representation of a Heap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linda</dc:creator>
  <cp:lastModifiedBy>linda</cp:lastModifiedBy>
  <cp:revision>45</cp:revision>
  <dcterms:created xsi:type="dcterms:W3CDTF">2017-03-09T19:05:11Z</dcterms:created>
  <dcterms:modified xsi:type="dcterms:W3CDTF">2017-03-14T22:39:57Z</dcterms:modified>
</cp:coreProperties>
</file>