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2A42-F997-9EBE-87CE-6E2FE7BF0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FA83D-6F0F-D2CF-678E-0D603A311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FFBB8-412E-37EA-378F-9A7A9686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1E80-5C1B-42A1-8674-93616902A7A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F7957-4A97-999E-1596-004F661A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A2019-28BE-0D16-48CF-308E171F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9E8F-88CB-4CA5-98B5-EA06426B6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9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62B6-CA98-78FF-438C-369D20AE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7A92-E8F6-9727-4544-AC36C76E0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8CE18-F133-8B89-EA4C-BDF6F064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1E80-5C1B-42A1-8674-93616902A7A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3F5B5-3A73-87E1-98AE-5436192C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2FB91-3AB8-A5A3-0CE8-3A01BFEE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9E8F-88CB-4CA5-98B5-EA06426B6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5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42E80C-EB1B-D7CC-E0B0-EFB683C57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50389-1E27-C5F0-70B9-83E755BCF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C73C7-4764-C2D2-012A-EEF5D3283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1E80-5C1B-42A1-8674-93616902A7A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E3D03-9743-EF24-4070-634097CE1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15D3D-D239-2EED-BDF8-A407DAF7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9E8F-88CB-4CA5-98B5-EA06426B6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0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B452-30AC-1C91-CBAB-F180785D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7EBE4-57CE-019C-A1EC-B94B170FE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9326D-D25A-922A-A344-B51C692BF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1E80-5C1B-42A1-8674-93616902A7A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5C7B4-0D4A-7151-1418-3E1BB149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DD7AE-6ADC-8516-3C93-B1E9C3C4D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9E8F-88CB-4CA5-98B5-EA06426B6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9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5F1B-98F9-3D4F-CC6F-55E5326A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D435A-D19F-CC6E-D887-95C68E180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31023-AA0C-F94F-5CE8-8BB73D7E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1E80-5C1B-42A1-8674-93616902A7A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D98D4-73BA-1E12-8594-9FEBDFCF2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06587-4242-DF32-B2BD-FC77EFB6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9E8F-88CB-4CA5-98B5-EA06426B6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2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1353-CC7E-170E-D275-D14D4220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0DFB2-A68A-E183-1204-D31B1BD69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EAA2C-F5D1-1887-2A99-65FCAB267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64CB-3952-FC57-17E0-9B2485F4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1E80-5C1B-42A1-8674-93616902A7A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EB8A6-8A9E-1290-9EFD-76FCFC82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2D6F7-BE11-20EE-6F8B-91C1F7BB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9E8F-88CB-4CA5-98B5-EA06426B6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3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DB74-04E8-74FA-9B71-167EB2B3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BB8EF-11B1-2FB9-86AB-31FF5C3B2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93892-E913-221E-908E-C17B620BA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96D99-B2AB-E001-6D31-C3D1CC556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363D4E-2376-87B4-39D8-76CE53362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C87A0-439F-92E8-0BD2-1C019007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1E80-5C1B-42A1-8674-93616902A7A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B9EAFD-C1D8-C1D0-A4C2-E1A8907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5512EA-8A2A-EEF5-2219-912C295C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9E8F-88CB-4CA5-98B5-EA06426B6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5325-F928-9403-BEE1-2D80E688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B68E5-744A-6691-1CAB-F5E191C5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1E80-5C1B-42A1-8674-93616902A7A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40F5E-59E0-2F9A-E94E-DA5D7467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1E086-0093-31BC-11F6-E0324041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9E8F-88CB-4CA5-98B5-EA06426B6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9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58640-78EE-98B6-A32A-7E15E0E7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1E80-5C1B-42A1-8674-93616902A7A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D573B-206A-6F7B-888C-F93AA837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A628D-AF0B-E0BF-14E6-B0E0FBCA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9E8F-88CB-4CA5-98B5-EA06426B6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6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4231-2E32-553C-4E7B-9F5BCF9C9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A0AF1-805F-FA35-CB83-69E97773E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318C0-8560-FE6D-5B0C-BB818AA1E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7B4E4-AB01-1347-D2DD-8491AD3AB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1E80-5C1B-42A1-8674-93616902A7A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59C2D-A277-534B-2620-CB4A1FD4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35024-2CA6-E47A-A1F9-878F586C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9E8F-88CB-4CA5-98B5-EA06426B6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0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D8E9-D7C7-84D8-9064-3B2B858C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2A4165-1216-D706-FA8D-A68398ADE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292F6-77EB-C1D8-F424-F8F62CEF0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133FC-DC60-2162-34B2-AB8A8A3FD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1E80-5C1B-42A1-8674-93616902A7A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04F22-C559-5D20-9081-A4875E3D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F3444-074D-28D1-03F5-DC1E8AE5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9E8F-88CB-4CA5-98B5-EA06426B6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2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9ED05E-18E4-A86B-4DA1-5815F831C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80EF1-B4A0-4F81-A830-D67B90AD1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CAC4F-79D6-46DC-23F8-A3266194B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A01E80-5C1B-42A1-8674-93616902A7A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9DFCB-486C-3B22-69EF-37A0A65FB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3F297-FAC2-925D-FDC7-D68CE7610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E79E8F-88CB-4CA5-98B5-EA06426B6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3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7F4C79-8EFE-2142-D232-610C9C260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611079"/>
              </p:ext>
            </p:extLst>
          </p:nvPr>
        </p:nvGraphicFramePr>
        <p:xfrm>
          <a:off x="142240" y="325120"/>
          <a:ext cx="11897361" cy="629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40016">
                  <a:extLst>
                    <a:ext uri="{9D8B030D-6E8A-4147-A177-3AD203B41FA5}">
                      <a16:colId xmlns:a16="http://schemas.microsoft.com/office/drawing/2014/main" val="142555544"/>
                    </a:ext>
                  </a:extLst>
                </a:gridCol>
                <a:gridCol w="1471469">
                  <a:extLst>
                    <a:ext uri="{9D8B030D-6E8A-4147-A177-3AD203B41FA5}">
                      <a16:colId xmlns:a16="http://schemas.microsoft.com/office/drawing/2014/main" val="2833798509"/>
                    </a:ext>
                  </a:extLst>
                </a:gridCol>
                <a:gridCol w="1471469">
                  <a:extLst>
                    <a:ext uri="{9D8B030D-6E8A-4147-A177-3AD203B41FA5}">
                      <a16:colId xmlns:a16="http://schemas.microsoft.com/office/drawing/2014/main" val="113019527"/>
                    </a:ext>
                  </a:extLst>
                </a:gridCol>
                <a:gridCol w="1471469">
                  <a:extLst>
                    <a:ext uri="{9D8B030D-6E8A-4147-A177-3AD203B41FA5}">
                      <a16:colId xmlns:a16="http://schemas.microsoft.com/office/drawing/2014/main" val="671895266"/>
                    </a:ext>
                  </a:extLst>
                </a:gridCol>
                <a:gridCol w="1471469">
                  <a:extLst>
                    <a:ext uri="{9D8B030D-6E8A-4147-A177-3AD203B41FA5}">
                      <a16:colId xmlns:a16="http://schemas.microsoft.com/office/drawing/2014/main" val="4129246648"/>
                    </a:ext>
                  </a:extLst>
                </a:gridCol>
                <a:gridCol w="1471469">
                  <a:extLst>
                    <a:ext uri="{9D8B030D-6E8A-4147-A177-3AD203B41FA5}">
                      <a16:colId xmlns:a16="http://schemas.microsoft.com/office/drawing/2014/main" val="4016620315"/>
                    </a:ext>
                  </a:extLst>
                </a:gridCol>
              </a:tblGrid>
              <a:tr h="2197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0070C0"/>
                          </a:highlight>
                        </a:rPr>
                        <a:t>CÔNG TY CỔ PHẦN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007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0070C0"/>
                          </a:highlight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7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0070C0"/>
                          </a:highlight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7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0070C0"/>
                          </a:highlight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7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0070C0"/>
                          </a:highlight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7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0070C0"/>
                          </a:highlight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7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1558582786"/>
                  </a:ext>
                </a:extLst>
              </a:tr>
              <a:tr h="19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highlight>
                            <a:srgbClr val="0070C0"/>
                          </a:highlight>
                        </a:rPr>
                        <a:t>BÁO CÁO PROFIT AND LOSS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007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0070C0"/>
                          </a:highlight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7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0070C0"/>
                          </a:highlight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7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0070C0"/>
                          </a:highlight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7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0070C0"/>
                          </a:highlight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7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0070C0"/>
                          </a:highlight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7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209317608"/>
                  </a:ext>
                </a:extLst>
              </a:tr>
              <a:tr h="19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highlight>
                            <a:srgbClr val="0070C0"/>
                          </a:highlight>
                        </a:rPr>
                        <a:t>Triệu VNĐ</a:t>
                      </a:r>
                      <a:endParaRPr lang="en-US" sz="800" b="0" i="1" u="none" strike="noStrike">
                        <a:solidFill>
                          <a:srgbClr val="FFFFFF"/>
                        </a:solidFill>
                        <a:effectLst/>
                        <a:highlight>
                          <a:srgbClr val="007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0070C0"/>
                          </a:highlight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7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0070C0"/>
                          </a:highlight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7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0070C0"/>
                          </a:highlight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7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0070C0"/>
                          </a:highlight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7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0070C0"/>
                          </a:highlight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7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1313079870"/>
                  </a:ext>
                </a:extLst>
              </a:tr>
              <a:tr h="19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0070C0"/>
                          </a:highlight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7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highlight>
                            <a:srgbClr val="0070C0"/>
                          </a:highlight>
                        </a:rPr>
                        <a:t>2016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007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highlight>
                            <a:srgbClr val="0070C0"/>
                          </a:highlight>
                        </a:rPr>
                        <a:t>2017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007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highlight>
                            <a:srgbClr val="0070C0"/>
                          </a:highlight>
                        </a:rPr>
                        <a:t>2018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007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highlight>
                            <a:srgbClr val="0070C0"/>
                          </a:highlight>
                        </a:rPr>
                        <a:t>2019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007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highlight>
                            <a:srgbClr val="0070C0"/>
                          </a:highlight>
                        </a:rPr>
                        <a:t>2020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007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2442905090"/>
                  </a:ext>
                </a:extLst>
              </a:tr>
              <a:tr h="19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Dòng doanh thu 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7,692.6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7,814.6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7,938.7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8,064.6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8,192.6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839939865"/>
                  </a:ext>
                </a:extLst>
              </a:tr>
              <a:tr h="19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Dòng doanh thu 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1,907.8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1,938.0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1,968.8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2,000.0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2,031.8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1724243605"/>
                  </a:ext>
                </a:extLst>
              </a:tr>
              <a:tr h="1977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Trả hàng, hoàn tiền, giảm giá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(275.3)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(279.7)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(284.1)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(288.6)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(293.2)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476154437"/>
                  </a:ext>
                </a:extLst>
              </a:tr>
              <a:tr h="19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Tổng doanh thu ròng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9,325.0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9,473.0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9,623.3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9,776.0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9,931.2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2854246967"/>
                  </a:ext>
                </a:extLst>
              </a:tr>
              <a:tr h="17579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2537697838"/>
                  </a:ext>
                </a:extLst>
              </a:tr>
              <a:tr h="1977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Giá vốn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3,533.2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3,589.3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3,646.3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3,704.1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3,762.9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3791738859"/>
                  </a:ext>
                </a:extLst>
              </a:tr>
              <a:tr h="19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Lợi nhuận gộp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5,791.8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5,883.7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5,977.0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6,071.9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6,168.3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2378505483"/>
                  </a:ext>
                </a:extLst>
              </a:tr>
              <a:tr h="19044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2656610623"/>
                  </a:ext>
                </a:extLst>
              </a:tr>
              <a:tr h="17579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Chi phí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4261671811"/>
                  </a:ext>
                </a:extLst>
              </a:tr>
              <a:tr h="19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Quảng cáo, Khuyến mãi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250.6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255.6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260.7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265.9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271.1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570221612"/>
                  </a:ext>
                </a:extLst>
              </a:tr>
              <a:tr h="19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Khấu hao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1,456.8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1,485.8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1,515.3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1,545.4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1,576.1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1149105620"/>
                  </a:ext>
                </a:extLst>
              </a:tr>
              <a:tr h="19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Bảo hiểm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14.7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15.0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15.3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15.6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15.9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2806962489"/>
                  </a:ext>
                </a:extLst>
              </a:tr>
              <a:tr h="190441">
                <a:tc>
                  <a:txBody>
                    <a:bodyPr/>
                    <a:lstStyle/>
                    <a:p>
                      <a:pPr algn="l" fontAlgn="b"/>
                      <a:r>
                        <a:rPr lang="vi-VN" sz="800" u="none" strike="noStrike">
                          <a:effectLst/>
                        </a:rPr>
                        <a:t>Bảo dưỡng</a:t>
                      </a:r>
                      <a:endParaRPr lang="vi-V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76.4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77.9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79.5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81.0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82.6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1574227997"/>
                  </a:ext>
                </a:extLst>
              </a:tr>
              <a:tr h="19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Văn phòng phẩm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37.5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38.3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39.0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39.8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40.6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309556592"/>
                  </a:ext>
                </a:extLst>
              </a:tr>
              <a:tr h="19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Tiền thuê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77.7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79.3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80.9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82.5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84.1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2426589611"/>
                  </a:ext>
                </a:extLst>
              </a:tr>
              <a:tr h="190441">
                <a:tc>
                  <a:txBody>
                    <a:bodyPr/>
                    <a:lstStyle/>
                    <a:p>
                      <a:pPr algn="l" fontAlgn="b"/>
                      <a:r>
                        <a:rPr lang="vi-VN" sz="800" u="none" strike="noStrike">
                          <a:effectLst/>
                        </a:rPr>
                        <a:t>Tiền lương, phúc lợi</a:t>
                      </a:r>
                      <a:endParaRPr lang="vi-V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3,366.7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3,433.6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3,501.8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3,571.4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3,642.3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175265397"/>
                  </a:ext>
                </a:extLst>
              </a:tr>
              <a:tr h="19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Viễn thông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20.1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20.5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20.9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21.3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21.7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3051562282"/>
                  </a:ext>
                </a:extLst>
              </a:tr>
              <a:tr h="19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Du lịch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30.8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31.4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32.1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32.7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33.3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3418385699"/>
                  </a:ext>
                </a:extLst>
              </a:tr>
              <a:tr h="190441">
                <a:tc>
                  <a:txBody>
                    <a:bodyPr/>
                    <a:lstStyle/>
                    <a:p>
                      <a:pPr algn="l" fontAlgn="b"/>
                      <a:r>
                        <a:rPr lang="vi-VN" sz="800" u="none" strike="noStrike">
                          <a:effectLst/>
                        </a:rPr>
                        <a:t>Dịch vụ điện, nước, vệ sinh,..</a:t>
                      </a:r>
                      <a:endParaRPr lang="vi-V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18.8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19.1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19.5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19.9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20.3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3648612176"/>
                  </a:ext>
                </a:extLst>
              </a:tr>
              <a:tr h="19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Chi phí khác 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50.9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51.9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53.0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54.0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55.1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342371134"/>
                  </a:ext>
                </a:extLst>
              </a:tr>
              <a:tr h="1977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Chi phí khác 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4085396236"/>
                  </a:ext>
                </a:extLst>
              </a:tr>
              <a:tr h="1977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Tổng chi phí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5,401.1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5,508.4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5,617.9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5,729.5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5,843.4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1310039598"/>
                  </a:ext>
                </a:extLst>
              </a:tr>
              <a:tr h="190441">
                <a:tc>
                  <a:txBody>
                    <a:bodyPr/>
                    <a:lstStyle/>
                    <a:p>
                      <a:pPr algn="l" fontAlgn="b"/>
                      <a:r>
                        <a:rPr lang="vi-VN" sz="800" u="none" strike="noStrike">
                          <a:effectLst/>
                        </a:rPr>
                        <a:t>Thu nhập trước lãi suất &amp; thuế</a:t>
                      </a:r>
                      <a:endParaRPr lang="vi-V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390.6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375.2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359.1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342.4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324.9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2268759905"/>
                  </a:ext>
                </a:extLst>
              </a:tr>
              <a:tr h="17579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2028645875"/>
                  </a:ext>
                </a:extLst>
              </a:tr>
              <a:tr h="1977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Chi phí lãi vay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30.0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2.5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2.5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2.5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2.5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269998703"/>
                  </a:ext>
                </a:extLst>
              </a:tr>
              <a:tr h="190441">
                <a:tc>
                  <a:txBody>
                    <a:bodyPr/>
                    <a:lstStyle/>
                    <a:p>
                      <a:pPr algn="l" fontAlgn="b"/>
                      <a:r>
                        <a:rPr lang="vi-VN" sz="800" u="none" strike="noStrike">
                          <a:effectLst/>
                        </a:rPr>
                        <a:t>Thu nhập trước thuế</a:t>
                      </a:r>
                      <a:endParaRPr lang="vi-V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360.6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372.7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356.6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339.9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322.4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2483374294"/>
                  </a:ext>
                </a:extLst>
              </a:tr>
              <a:tr h="17579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3488074981"/>
                  </a:ext>
                </a:extLst>
              </a:tr>
              <a:tr h="1977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Thuế thu nhập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108.2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111.8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107.0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102.0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96.7</a:t>
                      </a:r>
                      <a:endParaRPr lang="en-US" sz="800" b="0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3402894809"/>
                  </a:ext>
                </a:extLst>
              </a:tr>
              <a:tr h="19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Thu nhập ròng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252.4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260.9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249.7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237.9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225.7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960791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14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8F15EF4-9D7C-D050-2886-371ECED12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16872"/>
              </p:ext>
            </p:extLst>
          </p:nvPr>
        </p:nvGraphicFramePr>
        <p:xfrm>
          <a:off x="213360" y="162560"/>
          <a:ext cx="11897354" cy="72333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9811">
                  <a:extLst>
                    <a:ext uri="{9D8B030D-6E8A-4147-A177-3AD203B41FA5}">
                      <a16:colId xmlns:a16="http://schemas.microsoft.com/office/drawing/2014/main" val="774062583"/>
                    </a:ext>
                  </a:extLst>
                </a:gridCol>
                <a:gridCol w="849811">
                  <a:extLst>
                    <a:ext uri="{9D8B030D-6E8A-4147-A177-3AD203B41FA5}">
                      <a16:colId xmlns:a16="http://schemas.microsoft.com/office/drawing/2014/main" val="3758093808"/>
                    </a:ext>
                  </a:extLst>
                </a:gridCol>
                <a:gridCol w="849811">
                  <a:extLst>
                    <a:ext uri="{9D8B030D-6E8A-4147-A177-3AD203B41FA5}">
                      <a16:colId xmlns:a16="http://schemas.microsoft.com/office/drawing/2014/main" val="1831560644"/>
                    </a:ext>
                  </a:extLst>
                </a:gridCol>
                <a:gridCol w="849811">
                  <a:extLst>
                    <a:ext uri="{9D8B030D-6E8A-4147-A177-3AD203B41FA5}">
                      <a16:colId xmlns:a16="http://schemas.microsoft.com/office/drawing/2014/main" val="2399763395"/>
                    </a:ext>
                  </a:extLst>
                </a:gridCol>
                <a:gridCol w="849811">
                  <a:extLst>
                    <a:ext uri="{9D8B030D-6E8A-4147-A177-3AD203B41FA5}">
                      <a16:colId xmlns:a16="http://schemas.microsoft.com/office/drawing/2014/main" val="1425066644"/>
                    </a:ext>
                  </a:extLst>
                </a:gridCol>
                <a:gridCol w="849811">
                  <a:extLst>
                    <a:ext uri="{9D8B030D-6E8A-4147-A177-3AD203B41FA5}">
                      <a16:colId xmlns:a16="http://schemas.microsoft.com/office/drawing/2014/main" val="1898994718"/>
                    </a:ext>
                  </a:extLst>
                </a:gridCol>
                <a:gridCol w="849811">
                  <a:extLst>
                    <a:ext uri="{9D8B030D-6E8A-4147-A177-3AD203B41FA5}">
                      <a16:colId xmlns:a16="http://schemas.microsoft.com/office/drawing/2014/main" val="487524034"/>
                    </a:ext>
                  </a:extLst>
                </a:gridCol>
                <a:gridCol w="849811">
                  <a:extLst>
                    <a:ext uri="{9D8B030D-6E8A-4147-A177-3AD203B41FA5}">
                      <a16:colId xmlns:a16="http://schemas.microsoft.com/office/drawing/2014/main" val="2843512710"/>
                    </a:ext>
                  </a:extLst>
                </a:gridCol>
                <a:gridCol w="849811">
                  <a:extLst>
                    <a:ext uri="{9D8B030D-6E8A-4147-A177-3AD203B41FA5}">
                      <a16:colId xmlns:a16="http://schemas.microsoft.com/office/drawing/2014/main" val="1890643066"/>
                    </a:ext>
                  </a:extLst>
                </a:gridCol>
                <a:gridCol w="849811">
                  <a:extLst>
                    <a:ext uri="{9D8B030D-6E8A-4147-A177-3AD203B41FA5}">
                      <a16:colId xmlns:a16="http://schemas.microsoft.com/office/drawing/2014/main" val="380407820"/>
                    </a:ext>
                  </a:extLst>
                </a:gridCol>
                <a:gridCol w="849811">
                  <a:extLst>
                    <a:ext uri="{9D8B030D-6E8A-4147-A177-3AD203B41FA5}">
                      <a16:colId xmlns:a16="http://schemas.microsoft.com/office/drawing/2014/main" val="1791840150"/>
                    </a:ext>
                  </a:extLst>
                </a:gridCol>
                <a:gridCol w="849811">
                  <a:extLst>
                    <a:ext uri="{9D8B030D-6E8A-4147-A177-3AD203B41FA5}">
                      <a16:colId xmlns:a16="http://schemas.microsoft.com/office/drawing/2014/main" val="2680832319"/>
                    </a:ext>
                  </a:extLst>
                </a:gridCol>
                <a:gridCol w="849811">
                  <a:extLst>
                    <a:ext uri="{9D8B030D-6E8A-4147-A177-3AD203B41FA5}">
                      <a16:colId xmlns:a16="http://schemas.microsoft.com/office/drawing/2014/main" val="271994900"/>
                    </a:ext>
                  </a:extLst>
                </a:gridCol>
                <a:gridCol w="849811">
                  <a:extLst>
                    <a:ext uri="{9D8B030D-6E8A-4147-A177-3AD203B41FA5}">
                      <a16:colId xmlns:a16="http://schemas.microsoft.com/office/drawing/2014/main" val="3425327375"/>
                    </a:ext>
                  </a:extLst>
                </a:gridCol>
              </a:tblGrid>
              <a:tr h="97153">
                <a:tc gridSpan="14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highlight>
                            <a:srgbClr val="0070C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 TY CỔ PHẦN 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0070C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696452"/>
                  </a:ext>
                </a:extLst>
              </a:tr>
              <a:tr h="84198">
                <a:tc gridSpan="14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highlight>
                            <a:srgbClr val="0070C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 cáo PROFIT AND LOSS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0070C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522545"/>
                  </a:ext>
                </a:extLst>
              </a:tr>
              <a:tr h="1716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0070C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Triệu VNĐ</a:t>
                      </a:r>
                      <a:endParaRPr lang="en-US" sz="900" b="0" i="1" u="none" strike="noStrike">
                        <a:solidFill>
                          <a:srgbClr val="FFFFFF"/>
                        </a:solidFill>
                        <a:effectLst/>
                        <a:highlight>
                          <a:srgbClr val="0070C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highlight>
                            <a:srgbClr val="0070C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2020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0070C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719334"/>
                  </a:ext>
                </a:extLst>
              </a:tr>
              <a:tr h="8419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0070C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70C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highlight>
                            <a:srgbClr val="0070C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JAN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0070C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highlight>
                            <a:srgbClr val="0070C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0070C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highlight>
                            <a:srgbClr val="0070C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0070C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highlight>
                            <a:srgbClr val="0070C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0070C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highlight>
                            <a:srgbClr val="0070C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0070C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highlight>
                            <a:srgbClr val="0070C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0070C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highlight>
                            <a:srgbClr val="0070C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JUL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0070C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highlight>
                            <a:srgbClr val="0070C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AUG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0070C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highlight>
                            <a:srgbClr val="0070C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0070C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highlight>
                            <a:srgbClr val="0070C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0070C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highlight>
                            <a:srgbClr val="0070C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NOV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0070C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highlight>
                            <a:srgbClr val="0070C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0070C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highlight>
                            <a:srgbClr val="0070C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 NĂM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0070C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extLst>
                  <a:ext uri="{0D108BD9-81ED-4DB2-BD59-A6C34878D82A}">
                    <a16:rowId xmlns:a16="http://schemas.microsoft.com/office/drawing/2014/main" val="3947213115"/>
                  </a:ext>
                </a:extLst>
              </a:tr>
              <a:tr h="25259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Dòng doanh thu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587.0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596.3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605.8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615.4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625.2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635.1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645.2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655.4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665.8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676.4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687.1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698.0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7,692.6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extLst>
                  <a:ext uri="{0D108BD9-81ED-4DB2-BD59-A6C34878D82A}">
                    <a16:rowId xmlns:a16="http://schemas.microsoft.com/office/drawing/2014/main" val="3217909082"/>
                  </a:ext>
                </a:extLst>
              </a:tr>
              <a:tr h="25259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Dòng doanh thu 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145.6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147.9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150.2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152.6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155.0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157.5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160.0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162.5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165.1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167.7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170.4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173.1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1,907.8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extLst>
                  <a:ext uri="{0D108BD9-81ED-4DB2-BD59-A6C34878D82A}">
                    <a16:rowId xmlns:a16="http://schemas.microsoft.com/office/drawing/2014/main" val="2029305050"/>
                  </a:ext>
                </a:extLst>
              </a:tr>
              <a:tr h="4242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 hàng, hoàn tiền, giảm giá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(21.0)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(21.3)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(21.7)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(22.0)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(22.4)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(22.7)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(23.1)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(23.5)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(23.8)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(24.2)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(24.6)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(25.0)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(275.3)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extLst>
                  <a:ext uri="{0D108BD9-81ED-4DB2-BD59-A6C34878D82A}">
                    <a16:rowId xmlns:a16="http://schemas.microsoft.com/office/drawing/2014/main" val="2700848829"/>
                  </a:ext>
                </a:extLst>
              </a:tr>
              <a:tr h="33679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 doanh thu ròng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711.6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722.9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734.3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746.0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757.8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769.9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782.1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794.5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807.1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819.9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832.9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846.1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9,325.0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extLst>
                  <a:ext uri="{0D108BD9-81ED-4DB2-BD59-A6C34878D82A}">
                    <a16:rowId xmlns:a16="http://schemas.microsoft.com/office/drawing/2014/main" val="3570828463"/>
                  </a:ext>
                </a:extLst>
              </a:tr>
              <a:tr h="84198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extLst>
                  <a:ext uri="{0D108BD9-81ED-4DB2-BD59-A6C34878D82A}">
                    <a16:rowId xmlns:a16="http://schemas.microsoft.com/office/drawing/2014/main" val="226072193"/>
                  </a:ext>
                </a:extLst>
              </a:tr>
              <a:tr h="8743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 vốn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269.6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273.9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278.2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282.7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287.1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291.7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296.3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301.0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305.8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310.7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315.6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320.6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3,533.2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extLst>
                  <a:ext uri="{0D108BD9-81ED-4DB2-BD59-A6C34878D82A}">
                    <a16:rowId xmlns:a16="http://schemas.microsoft.com/office/drawing/2014/main" val="547076802"/>
                  </a:ext>
                </a:extLst>
              </a:tr>
              <a:tr h="25259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Lợi nhuận gộp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442.0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449.0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456.1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463.3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470.7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478.2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485.7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493.5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501.3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509.2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517.3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525.5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5,791.8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extLst>
                  <a:ext uri="{0D108BD9-81ED-4DB2-BD59-A6C34878D82A}">
                    <a16:rowId xmlns:a16="http://schemas.microsoft.com/office/drawing/2014/main" val="2046830443"/>
                  </a:ext>
                </a:extLst>
              </a:tr>
              <a:tr h="84198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extLst>
                  <a:ext uri="{0D108BD9-81ED-4DB2-BD59-A6C34878D82A}">
                    <a16:rowId xmlns:a16="http://schemas.microsoft.com/office/drawing/2014/main" val="3984513832"/>
                  </a:ext>
                </a:extLst>
              </a:tr>
              <a:tr h="7772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 phí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extLst>
                  <a:ext uri="{0D108BD9-81ED-4DB2-BD59-A6C34878D82A}">
                    <a16:rowId xmlns:a16="http://schemas.microsoft.com/office/drawing/2014/main" val="2201322504"/>
                  </a:ext>
                </a:extLst>
              </a:tr>
              <a:tr h="33679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Quảng cáo, Khuyến mãi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18.7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19.1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19.5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19.8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20.2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20.6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21.0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21.5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21.9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22.3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22.8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23.2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250.6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extLst>
                  <a:ext uri="{0D108BD9-81ED-4DB2-BD59-A6C34878D82A}">
                    <a16:rowId xmlns:a16="http://schemas.microsoft.com/office/drawing/2014/main" val="1167771684"/>
                  </a:ext>
                </a:extLst>
              </a:tr>
              <a:tr h="1683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Khấu hao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108.7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110.9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113.1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115.3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117.6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119.9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122.3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124.8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127.2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129.8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132.3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135.0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1,456.8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extLst>
                  <a:ext uri="{0D108BD9-81ED-4DB2-BD59-A6C34878D82A}">
                    <a16:rowId xmlns:a16="http://schemas.microsoft.com/office/drawing/2014/main" val="1874309802"/>
                  </a:ext>
                </a:extLst>
              </a:tr>
              <a:tr h="1683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Bảo hiểm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extLst>
                  <a:ext uri="{0D108BD9-81ED-4DB2-BD59-A6C34878D82A}">
                    <a16:rowId xmlns:a16="http://schemas.microsoft.com/office/drawing/2014/main" val="3194653953"/>
                  </a:ext>
                </a:extLst>
              </a:tr>
              <a:tr h="168397">
                <a:tc>
                  <a:txBody>
                    <a:bodyPr/>
                    <a:lstStyle/>
                    <a:p>
                      <a:pPr algn="l" fontAlgn="b"/>
                      <a:r>
                        <a:rPr lang="vi-V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Bảo dưỡng</a:t>
                      </a:r>
                      <a:endParaRPr lang="vi-V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5.7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5.8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5.9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6.0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6.3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6.4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6.5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6.7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6.9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7.1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extLst>
                  <a:ext uri="{0D108BD9-81ED-4DB2-BD59-A6C34878D82A}">
                    <a16:rowId xmlns:a16="http://schemas.microsoft.com/office/drawing/2014/main" val="766406130"/>
                  </a:ext>
                </a:extLst>
              </a:tr>
              <a:tr h="25259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Văn phòng phẩm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extLst>
                  <a:ext uri="{0D108BD9-81ED-4DB2-BD59-A6C34878D82A}">
                    <a16:rowId xmlns:a16="http://schemas.microsoft.com/office/drawing/2014/main" val="3482863100"/>
                  </a:ext>
                </a:extLst>
              </a:tr>
              <a:tr h="1683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Tiền thuê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5.8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5.9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6.0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6.3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6.4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6.5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6.7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6.9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7.1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7.2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extLst>
                  <a:ext uri="{0D108BD9-81ED-4DB2-BD59-A6C34878D82A}">
                    <a16:rowId xmlns:a16="http://schemas.microsoft.com/office/drawing/2014/main" val="291548688"/>
                  </a:ext>
                </a:extLst>
              </a:tr>
              <a:tr h="252596">
                <a:tc>
                  <a:txBody>
                    <a:bodyPr/>
                    <a:lstStyle/>
                    <a:p>
                      <a:pPr algn="l" fontAlgn="b"/>
                      <a:r>
                        <a:rPr lang="vi-V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Tiền lương, phúc lợi</a:t>
                      </a:r>
                      <a:endParaRPr lang="vi-V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251.2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256.2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261.3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266.5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271.8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277.2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282.7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288.3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294.0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299.9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305.8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311.9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3,366.7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extLst>
                  <a:ext uri="{0D108BD9-81ED-4DB2-BD59-A6C34878D82A}">
                    <a16:rowId xmlns:a16="http://schemas.microsoft.com/office/drawing/2014/main" val="4245049299"/>
                  </a:ext>
                </a:extLst>
              </a:tr>
              <a:tr h="1683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Viễn thông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extLst>
                  <a:ext uri="{0D108BD9-81ED-4DB2-BD59-A6C34878D82A}">
                    <a16:rowId xmlns:a16="http://schemas.microsoft.com/office/drawing/2014/main" val="295999201"/>
                  </a:ext>
                </a:extLst>
              </a:tr>
              <a:tr h="8419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 lịch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extLst>
                  <a:ext uri="{0D108BD9-81ED-4DB2-BD59-A6C34878D82A}">
                    <a16:rowId xmlns:a16="http://schemas.microsoft.com/office/drawing/2014/main" val="1930890840"/>
                  </a:ext>
                </a:extLst>
              </a:tr>
              <a:tr h="420993">
                <a:tc>
                  <a:txBody>
                    <a:bodyPr/>
                    <a:lstStyle/>
                    <a:p>
                      <a:pPr algn="l" fontAlgn="b"/>
                      <a:r>
                        <a:rPr lang="vi-V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Dịch vụ điện, nước, vệ sinh,…</a:t>
                      </a:r>
                      <a:endParaRPr lang="vi-V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extLst>
                  <a:ext uri="{0D108BD9-81ED-4DB2-BD59-A6C34878D82A}">
                    <a16:rowId xmlns:a16="http://schemas.microsoft.com/office/drawing/2014/main" val="1697819611"/>
                  </a:ext>
                </a:extLst>
              </a:tr>
              <a:tr h="1683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 phí khác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3.9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4.3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4.4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4.4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4.6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4.7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extLst>
                  <a:ext uri="{0D108BD9-81ED-4DB2-BD59-A6C34878D82A}">
                    <a16:rowId xmlns:a16="http://schemas.microsoft.com/office/drawing/2014/main" val="613550440"/>
                  </a:ext>
                </a:extLst>
              </a:tr>
              <a:tr h="1716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 phí khác 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extLst>
                  <a:ext uri="{0D108BD9-81ED-4DB2-BD59-A6C34878D82A}">
                    <a16:rowId xmlns:a16="http://schemas.microsoft.com/office/drawing/2014/main" val="2002817957"/>
                  </a:ext>
                </a:extLst>
              </a:tr>
              <a:tr h="1716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 chi phí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403.0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411.0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419.2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427.5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436.0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444.7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453.5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462.5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471.7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481.1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5,401.1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extLst>
                  <a:ext uri="{0D108BD9-81ED-4DB2-BD59-A6C34878D82A}">
                    <a16:rowId xmlns:a16="http://schemas.microsoft.com/office/drawing/2014/main" val="25994873"/>
                  </a:ext>
                </a:extLst>
              </a:tr>
              <a:tr h="420993">
                <a:tc>
                  <a:txBody>
                    <a:bodyPr/>
                    <a:lstStyle/>
                    <a:p>
                      <a:pPr algn="l" fontAlgn="b"/>
                      <a:r>
                        <a:rPr lang="vi-V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 nhập trước lãi suất &amp; thuế</a:t>
                      </a:r>
                      <a:endParaRPr lang="vi-VN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38.0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36.9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35.8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34.7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33.5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32.2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29.6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390.6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extLst>
                  <a:ext uri="{0D108BD9-81ED-4DB2-BD59-A6C34878D82A}">
                    <a16:rowId xmlns:a16="http://schemas.microsoft.com/office/drawing/2014/main" val="3231829744"/>
                  </a:ext>
                </a:extLst>
              </a:tr>
              <a:tr h="7772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extLst>
                  <a:ext uri="{0D108BD9-81ED-4DB2-BD59-A6C34878D82A}">
                    <a16:rowId xmlns:a16="http://schemas.microsoft.com/office/drawing/2014/main" val="1239616049"/>
                  </a:ext>
                </a:extLst>
              </a:tr>
              <a:tr h="1716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 phí lãi vay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extLst>
                  <a:ext uri="{0D108BD9-81ED-4DB2-BD59-A6C34878D82A}">
                    <a16:rowId xmlns:a16="http://schemas.microsoft.com/office/drawing/2014/main" val="114117714"/>
                  </a:ext>
                </a:extLst>
              </a:tr>
              <a:tr h="336794">
                <a:tc>
                  <a:txBody>
                    <a:bodyPr/>
                    <a:lstStyle/>
                    <a:p>
                      <a:pPr algn="l" fontAlgn="b"/>
                      <a:r>
                        <a:rPr lang="vi-V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 nhập trước thuế</a:t>
                      </a:r>
                      <a:endParaRPr lang="vi-VN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36.5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35.5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34.4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33.3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32.2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29.7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360.6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extLst>
                  <a:ext uri="{0D108BD9-81ED-4DB2-BD59-A6C34878D82A}">
                    <a16:rowId xmlns:a16="http://schemas.microsoft.com/office/drawing/2014/main" val="2069674218"/>
                  </a:ext>
                </a:extLst>
              </a:tr>
              <a:tr h="7772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extLst>
                  <a:ext uri="{0D108BD9-81ED-4DB2-BD59-A6C34878D82A}">
                    <a16:rowId xmlns:a16="http://schemas.microsoft.com/office/drawing/2014/main" val="2952397348"/>
                  </a:ext>
                </a:extLst>
              </a:tr>
              <a:tr h="25583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Thuế thu nhập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10.9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10.6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10.3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9.7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9.3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8.9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8.5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8.1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7.7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7.3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</a:t>
                      </a:r>
                      <a:endParaRPr lang="en-US" sz="900" b="0" i="0" u="none" strike="noStrike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108.2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extLst>
                  <a:ext uri="{0D108BD9-81ED-4DB2-BD59-A6C34878D82A}">
                    <a16:rowId xmlns:a16="http://schemas.microsoft.com/office/drawing/2014/main" val="985585443"/>
                  </a:ext>
                </a:extLst>
              </a:tr>
              <a:tr h="25259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 nhập ròng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252.4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40" marR="2140" marT="2140" marB="0" anchor="b"/>
                </a:tc>
                <a:extLst>
                  <a:ext uri="{0D108BD9-81ED-4DB2-BD59-A6C34878D82A}">
                    <a16:rowId xmlns:a16="http://schemas.microsoft.com/office/drawing/2014/main" val="2020132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42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713</Words>
  <Application>Microsoft Office PowerPoint</Application>
  <PresentationFormat>Widescreen</PresentationFormat>
  <Paragraphs>524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Anh Pham</dc:creator>
  <cp:lastModifiedBy>Anh Pham</cp:lastModifiedBy>
  <cp:revision>1</cp:revision>
  <dcterms:created xsi:type="dcterms:W3CDTF">2024-06-26T08:21:40Z</dcterms:created>
  <dcterms:modified xsi:type="dcterms:W3CDTF">2024-06-26T08:23:09Z</dcterms:modified>
</cp:coreProperties>
</file>