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1" autoAdjust="0"/>
  </p:normalViewPr>
  <p:slideViewPr>
    <p:cSldViewPr snapToGrid="0" snapToObjects="1">
      <p:cViewPr varScale="1">
        <p:scale>
          <a:sx n="86" d="100"/>
          <a:sy n="86" d="100"/>
        </p:scale>
        <p:origin x="28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Econometric Research: GDP, Educational Expenditures, and Military Expenditures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Liam Lindy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5/15/2019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 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The fixed difference model should be used 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t> is closest to one</a:t>
                </a:r>
              </a:p>
              <a:p>
                <a:pPr lvl="1"/>
                <a:r>
                  <a:t>First Differences produces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value (0.38)</a:t>
                </a:r>
              </a:p>
              <a:p>
                <a:pPr lvl="1"/>
                <a:r>
                  <a:t>Naturally, GDP growth rate is heavily dependent on real GDP</a:t>
                </a:r>
              </a:p>
              <a:p>
                <a:pPr lvl="1"/>
                <a:r>
                  <a:t>Tax revenue not significant under First Difference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Main Question: Does increasing educational expenditures and decreasing military expenditures?</a:t>
            </a:r>
          </a:p>
          <a:p>
            <a:pPr lvl="1"/>
            <a:r>
              <a:t>This all was a percent of GDP</a:t>
            </a:r>
          </a:p>
          <a:p>
            <a:pPr lvl="1"/>
            <a:r>
              <a:t>More variables are needed to fully explore this question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GDP growth rate related to eduational expenses and military expenditures</a:t>
            </a:r>
          </a:p>
          <a:p>
            <a:pPr lvl="1"/>
            <a:r>
              <a:t>Tax revenues, central government debt, and changes in population affect this</a:t>
            </a:r>
          </a:p>
          <a:p>
            <a:pPr lvl="1"/>
            <a:r>
              <a:t>Real GDP is important</a:t>
            </a:r>
          </a:p>
          <a:p>
            <a:pPr lvl="1"/>
            <a:r>
              <a:t>Analyzing over time is critical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Source: World Development Indicators</a:t>
            </a:r>
          </a:p>
          <a:p>
            <a:pPr lvl="1"/>
            <a:r>
              <a:t>Scale: All variables are stored as percentages where it makes sense</a:t>
            </a:r>
          </a:p>
          <a:p>
            <a:pPr lvl="2"/>
            <a:r>
              <a:t>Not decimals</a:t>
            </a:r>
          </a:p>
          <a:p>
            <a:pPr lvl="2"/>
            <a:r>
              <a:t>ex: 10% not 0.1</a:t>
            </a:r>
          </a:p>
          <a:p>
            <a:pPr lvl="2"/>
            <a:r>
              <a:t>Important, because makes a large difference when it comes 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Dependent Variables</a:t>
            </a:r>
          </a:p>
          <a:p>
            <a:pPr lvl="2"/>
            <a:r>
              <a:t>GDP growth rate</a:t>
            </a:r>
          </a:p>
          <a:p>
            <a:pPr lvl="1"/>
            <a:r>
              <a:t>Independent Variables Variables</a:t>
            </a:r>
          </a:p>
          <a:p>
            <a:pPr lvl="2"/>
            <a:r>
              <a:t>Log of real GDP</a:t>
            </a:r>
          </a:p>
          <a:p>
            <a:pPr lvl="2"/>
            <a:r>
              <a:t>Military Expenditures as a percentage of GDP</a:t>
            </a:r>
          </a:p>
          <a:p>
            <a:pPr lvl="2"/>
            <a:r>
              <a:t>Educational Expenditures as a percentage of GDP</a:t>
            </a:r>
          </a:p>
          <a:p>
            <a:pPr lvl="2"/>
            <a:r>
              <a:t>Population Growth</a:t>
            </a:r>
          </a:p>
          <a:p>
            <a:pPr lvl="2"/>
            <a:r>
              <a:t>Year</a:t>
            </a:r>
          </a:p>
          <a:p>
            <a:pPr lvl="2"/>
            <a:r>
              <a:t>Total Central Government Debt as a percentage of GDP</a:t>
            </a:r>
          </a:p>
          <a:p>
            <a:pPr lvl="2"/>
            <a:r>
              <a:t>Tax Revenues as a percentage of GDP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Econometric Issues &amp; Solutions - Inefficiencies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1"/>
                <a:r>
                  <a:rPr lang="en-US" sz="2000" b="1" dirty="0"/>
                  <a:t>Auto Correlation – Not Present</a:t>
                </a:r>
              </a:p>
              <a:p>
                <a:pPr lvl="2"/>
                <a:r>
                  <a:rPr lang="en-US" sz="2000" dirty="0"/>
                  <a:t>Evidence: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is closer to 1 (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0.912)</a:t>
                </a:r>
              </a:p>
              <a:p>
                <a:pPr lvl="2"/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close to 1 indicates bias</a:t>
                </a:r>
              </a:p>
              <a:p>
                <a:pPr lvl="1"/>
                <a:r>
                  <a:rPr lang="en-US" sz="2000" b="1" dirty="0"/>
                  <a:t>Heteroscedasticity – Not Present</a:t>
                </a:r>
              </a:p>
              <a:p>
                <a:pPr lvl="2"/>
                <a:r>
                  <a:rPr lang="en-US" sz="2000" dirty="0"/>
                  <a:t>Evidence: Low p-value in Breusch-Pagan test result (Chi-squared: 52.21, p-Value: 5.299180710^{-9})</a:t>
                </a:r>
              </a:p>
              <a:p>
                <a:pPr lvl="1"/>
                <a:r>
                  <a:rPr lang="en-US" sz="2000" b="1" dirty="0"/>
                  <a:t>Measurement Error – Unlikely</a:t>
                </a:r>
              </a:p>
              <a:p>
                <a:pPr lvl="2"/>
                <a:r>
                  <a:rPr lang="en-US" sz="2000" dirty="0"/>
                  <a:t>Evidence: GDP growth rate, the dependent variable, is a classic number to study</a:t>
                </a:r>
              </a:p>
              <a:p>
                <a:pPr lvl="2"/>
                <a:r>
                  <a:rPr lang="en-US" sz="2000" dirty="0"/>
                  <a:t>Model is inefficient when dependent variable has measurement error</a:t>
                </a:r>
              </a:p>
              <a:p>
                <a:pPr lvl="1"/>
                <a:r>
                  <a:rPr lang="en-US" sz="2000" b="1" dirty="0"/>
                  <a:t>Multicollinearity – Not Present</a:t>
                </a:r>
              </a:p>
              <a:p>
                <a:pPr lvl="2"/>
                <a:r>
                  <a:rPr lang="en-US" sz="2000" dirty="0"/>
                  <a:t>Evidence: Mean VIF less than 5 (mean VIF: 1.15)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Econometric Issues &amp; Solutions -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1"/>
                <a:r>
                  <a:rPr sz="2000" b="1" dirty="0"/>
                  <a:t>Autocorrelation – Present</a:t>
                </a:r>
              </a:p>
              <a:p>
                <a:pPr lvl="2"/>
                <a:r>
                  <a:rPr sz="2000" dirty="0"/>
                  <a:t>Evidence: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sz="2000" dirty="0"/>
                  <a:t> is closer to 1 (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sz="2000" dirty="0"/>
                  <a:t> : 0.912)</a:t>
                </a:r>
              </a:p>
              <a:p>
                <a:pPr lvl="2"/>
                <a:r>
                  <a:rPr sz="2000" dirty="0"/>
                  <a:t>A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sz="2000" dirty="0"/>
                  <a:t> close to 1 indicates bias</a:t>
                </a:r>
              </a:p>
              <a:p>
                <a:pPr lvl="1"/>
                <a:r>
                  <a:rPr sz="2000" b="1" dirty="0"/>
                  <a:t>Incorrect Functional Form – Present</a:t>
                </a:r>
              </a:p>
              <a:p>
                <a:pPr lvl="2"/>
                <a:r>
                  <a:rPr sz="2000" dirty="0"/>
                  <a:t>Evidence: Real GDP always needs to be logged</a:t>
                </a:r>
              </a:p>
              <a:p>
                <a:pPr lvl="2"/>
                <a:r>
                  <a:rPr sz="2000" dirty="0"/>
                  <a:t>Remedy: Logged Real GDP</a:t>
                </a:r>
              </a:p>
              <a:p>
                <a:pPr lvl="1"/>
                <a:r>
                  <a:rPr sz="2000" b="1" dirty="0"/>
                  <a:t>Measurement Error – Likely</a:t>
                </a:r>
              </a:p>
              <a:p>
                <a:pPr lvl="2"/>
                <a:r>
                  <a:rPr sz="2000" dirty="0"/>
                  <a:t>Evidence: a lot of the countries may not properly or completely report their figures</a:t>
                </a:r>
              </a:p>
              <a:p>
                <a:pPr lvl="2"/>
                <a:r>
                  <a:rPr sz="2000" dirty="0"/>
                  <a:t>Biases model when independent variables are contain this error</a:t>
                </a:r>
              </a:p>
              <a:p>
                <a:pPr lvl="1"/>
                <a:r>
                  <a:rPr sz="2000" b="1" dirty="0"/>
                  <a:t>Omitted Variables – Not Obviously</a:t>
                </a:r>
              </a:p>
              <a:p>
                <a:pPr lvl="2"/>
                <a:r>
                  <a:rPr sz="2000" dirty="0"/>
                  <a:t>Always the possibility they exist</a:t>
                </a:r>
              </a:p>
              <a:p>
                <a:pPr lvl="1"/>
                <a:r>
                  <a:rPr sz="2000" b="1" dirty="0"/>
                  <a:t>Simultaneity – Highly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64429" cy="498316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400" dirty="0"/>
                  <a:t>Table Reading Guide: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1 = as a percentage of GDP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* = significant at the 0.1 level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** = Significant at the 0.05 level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*** = Significant at the 0.01 level</a:t>
                </a:r>
              </a:p>
              <a:p>
                <a:pPr marL="0" lvl="0" indent="0">
                  <a:buNone/>
                </a:pPr>
                <a:r>
                  <a:rPr sz="2400" dirty="0"/>
                  <a:t>Key Highlights: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-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sz="2400" dirty="0"/>
                  <a:t> is close to 1 so first difference model will be used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- Most values are significant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sz="2400" dirty="0"/>
                  <a:t>- No intercept on First Difference Model because the model corrects for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64429" cy="4983162"/>
              </a:xfrm>
              <a:blipFill>
                <a:blip r:embed="rId2"/>
                <a:stretch>
                  <a:fillRect l="-2143" t="-1714" r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Baseline Ordinary Least Squares:</a:t>
            </a:r>
          </a:p>
          <a:p>
            <a:pPr marL="0" lvl="0" indent="0">
              <a:buNone/>
            </a:pPr>
            <a:r>
              <a:t>$$GDP_{growth rate} = -11.18  -0.17 lnGDP_{2010 USD} \\ -0.02 MilitaryExpenditures_{GDP} -0.63  Education Expenditures_{GDP} \\  + 0.4 PopulationGrowth_{annualpercent}+ 0.01 Time \\ -0.02 TotalDebt+ 0.05 TaxRevenue$$</a:t>
            </a:r>
          </a:p>
          <a:p>
            <a:pPr marL="0" lvl="0" indent="0">
              <a:buNone/>
            </a:pPr>
            <a:r>
              <a:t>First Differences Model:</a:t>
            </a:r>
          </a:p>
          <a:p>
            <a:pPr marL="0" lvl="0" indent="0">
              <a:buNone/>
            </a:pPr>
            <a:r>
              <a:t>$$GDP_{growth rate} =  68.337 lnGDP_{2010 USD} \\ - 0.18 MilitaryExpenditures_{GDP}
 - 0.973 Education Expenditures_{GDP} \\ - 0.964 PopulationGrowth_{annualpercent}  - 2.323 Time \\ + 0.008 TotalDebt - 0.122 TaxRevenue$$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537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Econometric Research: GDP, Educational Expenditures, and Military Expenditures</vt:lpstr>
      <vt:lpstr>Question</vt:lpstr>
      <vt:lpstr>Theory</vt:lpstr>
      <vt:lpstr>Data Source</vt:lpstr>
      <vt:lpstr>Variables</vt:lpstr>
      <vt:lpstr>Econometric Issues &amp; Solutions - Inefficiencies</vt:lpstr>
      <vt:lpstr>Econometric Issues &amp; Solutions - Biases</vt:lpstr>
      <vt:lpstr>Final Results</vt:lpstr>
      <vt:lpstr>Models</vt:lpstr>
      <vt:lpstr>Main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 Research: GDP, Educational Expenditures, and Military Expenditures</dc:title>
  <dc:creator>Liam Lindy</dc:creator>
  <cp:keywords/>
  <cp:lastModifiedBy>Liam Lindy</cp:lastModifiedBy>
  <cp:revision>4</cp:revision>
  <dcterms:created xsi:type="dcterms:W3CDTF">2019-05-16T04:41:38Z</dcterms:created>
  <dcterms:modified xsi:type="dcterms:W3CDTF">2019-05-20T19:15:14Z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5/15/2019</vt:lpwstr>
  </property>
  <property fmtid="{D5CDD505-2E9C-101B-9397-08002B2CF9AE}" pid="3" name="output">
    <vt:lpwstr>powerpoint_presentation</vt:lpwstr>
  </property>
</Properties>
</file>