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Kubernetes</a:t>
            </a:r>
            <a:r>
              <a:rPr lang="zh-CN" altLang="en-US"/>
              <a:t>训练营毕业测试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18460" y="3850005"/>
            <a:ext cx="635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试卷内容遵循课程轨迹，答题过程中建议不要查找相关资料，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独立完成作答，以检验对课程和相关知识的理解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4680585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9.  </a:t>
            </a:r>
            <a:r>
              <a:rPr lang="zh-CN" altLang="en-US"/>
              <a:t>我们通过什么命令使用</a:t>
            </a:r>
            <a:r>
              <a:rPr lang="en-US" altLang="zh-CN"/>
              <a:t>image</a:t>
            </a:r>
            <a:r>
              <a:rPr lang="zh-CN" altLang="en-US"/>
              <a:t>运行一个容器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790" y="1033780"/>
            <a:ext cx="10140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docker</a:t>
            </a:r>
            <a:r>
              <a:rPr lang="en-US" altLang="zh-CN">
                <a:solidFill>
                  <a:srgbClr val="FF0000"/>
                </a:solidFill>
              </a:rPr>
              <a:t> _____ </a:t>
            </a:r>
            <a:r>
              <a:rPr lang="en-US" altLang="zh-CN"/>
              <a:t>......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容器运行执行了一个应用程序，可以通过</a:t>
            </a:r>
            <a:r>
              <a:rPr lang="en-US" altLang="zh-CN"/>
              <a:t>ENTRYPOINTS</a:t>
            </a:r>
            <a:r>
              <a:rPr lang="zh-CN" altLang="en-US"/>
              <a:t>或者</a:t>
            </a:r>
            <a:r>
              <a:rPr lang="en-US" altLang="zh-CN"/>
              <a:t>CMD</a:t>
            </a:r>
            <a:r>
              <a:rPr lang="zh-CN" altLang="en-US"/>
              <a:t>指定命令，那么</a:t>
            </a:r>
            <a:r>
              <a:rPr lang="zh-CN" altLang="en-US">
                <a:solidFill>
                  <a:srgbClr val="FF0000"/>
                </a:solidFill>
              </a:rPr>
              <a:t>二者有什么差异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8650" y="3990975"/>
            <a:ext cx="1610360" cy="30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ENTRYPOINT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9640" y="4939030"/>
            <a:ext cx="1610360" cy="30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CMD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曲线连接符 5"/>
          <p:cNvCxnSpPr>
            <a:stCxn id="38" idx="1"/>
            <a:endCxn id="4" idx="3"/>
          </p:cNvCxnSpPr>
          <p:nvPr/>
        </p:nvCxnSpPr>
        <p:spPr>
          <a:xfrm rot="10800000">
            <a:off x="7319010" y="4144645"/>
            <a:ext cx="732790" cy="62738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38" idx="1"/>
            <a:endCxn id="5" idx="3"/>
          </p:cNvCxnSpPr>
          <p:nvPr/>
        </p:nvCxnSpPr>
        <p:spPr>
          <a:xfrm rot="10800000" flipV="1">
            <a:off x="7620000" y="4772025"/>
            <a:ext cx="431800" cy="320675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07860" y="2995295"/>
            <a:ext cx="1355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docker run ...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0437495" y="3535045"/>
            <a:ext cx="594360" cy="83375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registry</a:t>
            </a:r>
            <a:endParaRPr lang="en-US" altLang="zh-CN" sz="1000"/>
          </a:p>
        </p:txBody>
      </p:sp>
      <p:sp>
        <p:nvSpPr>
          <p:cNvPr id="11" name="圆角矩形 10"/>
          <p:cNvSpPr/>
          <p:nvPr/>
        </p:nvSpPr>
        <p:spPr>
          <a:xfrm>
            <a:off x="8051800" y="4939030"/>
            <a:ext cx="222313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image layer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曲线连接符 11"/>
          <p:cNvCxnSpPr>
            <a:stCxn id="9" idx="3"/>
            <a:endCxn id="10" idx="1"/>
          </p:cNvCxnSpPr>
          <p:nvPr/>
        </p:nvCxnSpPr>
        <p:spPr>
          <a:xfrm>
            <a:off x="8362950" y="3148965"/>
            <a:ext cx="2371725" cy="3860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0" idx="3"/>
            <a:endCxn id="11" idx="3"/>
          </p:cNvCxnSpPr>
          <p:nvPr/>
        </p:nvCxnSpPr>
        <p:spPr>
          <a:xfrm rot="5400000">
            <a:off x="10142855" y="4500880"/>
            <a:ext cx="723900" cy="45974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734675" y="4604385"/>
            <a:ext cx="11830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docker pull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051800" y="4604385"/>
            <a:ext cx="2222500" cy="334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36000" y="3535045"/>
            <a:ext cx="908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dockerd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曲线连接符 39"/>
          <p:cNvCxnSpPr>
            <a:stCxn id="39" idx="2"/>
            <a:endCxn id="38" idx="0"/>
          </p:cNvCxnSpPr>
          <p:nvPr/>
        </p:nvCxnSpPr>
        <p:spPr>
          <a:xfrm rot="5400000" flipV="1">
            <a:off x="8745538" y="4186873"/>
            <a:ext cx="762635" cy="7239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091295" y="3971925"/>
            <a:ext cx="1269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add writable layer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4790" y="4073525"/>
            <a:ext cx="434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什么情况下容器的生命周期就结束了呢？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4170" y="1842770"/>
            <a:ext cx="1045654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run --name cA --cpuset-cpus 0 -it -c 1024 progrium/stress --cpu 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run --name 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--cpuset-cpus 0 -it -c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progrium/stress --cpu 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run --name 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--cpuset-cpus 0 -it -c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progrium/stress --cpu 1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-27305" y="389890"/>
            <a:ext cx="1103630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10.  </a:t>
            </a:r>
            <a:r>
              <a:rPr lang="zh-CN" altLang="en-US"/>
              <a:t>使用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progrium/stress测试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限额，启动三个容器，同时使用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，此时每个容器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使用率分别为：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（假设只有这三个容器在使用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4170" y="4136390"/>
            <a:ext cx="2552700" cy="11703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 Usage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____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 Usage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____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 Usage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____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10363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11.  Dockerfile</a:t>
            </a:r>
            <a:r>
              <a:rPr lang="zh-CN" altLang="en-US"/>
              <a:t>指令判断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220" y="2479040"/>
            <a:ext cx="11974195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en-US" altLang="zh-CN" sz="1400"/>
              <a:t>RUN</a:t>
            </a:r>
            <a:r>
              <a:rPr lang="zh-CN" altLang="en-US" sz="1400"/>
              <a:t>指令在新建layer上执行指定命令，将结构构建为新层，作为下一步骤的基础层，一个</a:t>
            </a:r>
            <a:r>
              <a:rPr lang="en-US" altLang="zh-CN" sz="1400"/>
              <a:t>RUN</a:t>
            </a:r>
            <a:r>
              <a:rPr lang="zh-CN" altLang="en-US" sz="1400"/>
              <a:t>命令下的所有指令都在相同的</a:t>
            </a:r>
            <a:r>
              <a:rPr lang="en-US" altLang="zh-CN" sz="1400"/>
              <a:t>layer	</a:t>
            </a:r>
            <a:r>
              <a:rPr lang="zh-CN" altLang="en-US" sz="1400"/>
              <a:t>（      ）</a:t>
            </a:r>
            <a:endParaRPr lang="zh-CN" altLang="en-US" sz="1400"/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en-US" altLang="zh-CN" sz="1400"/>
              <a:t>CMD</a:t>
            </a:r>
            <a:r>
              <a:rPr lang="zh-CN" altLang="en-US" sz="1400"/>
              <a:t>除了定义容器要执行的程序，也可作为</a:t>
            </a:r>
            <a:r>
              <a:rPr lang="en-US" altLang="zh-CN" sz="1400"/>
              <a:t>ENTRYPOINT</a:t>
            </a:r>
            <a:r>
              <a:rPr lang="zh-CN" altLang="en-US" sz="1400"/>
              <a:t>的参数</a:t>
            </a:r>
            <a:r>
              <a:rPr lang="en-US" altLang="zh-CN" sz="1400"/>
              <a:t>							</a:t>
            </a:r>
            <a:r>
              <a:rPr lang="zh-CN" altLang="en-US" sz="1400"/>
              <a:t>（      ）</a:t>
            </a:r>
            <a:endParaRPr lang="zh-CN" altLang="en-US" sz="1400"/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zh-CN" altLang="en-US" sz="1400"/>
              <a:t>EXPOSE指令指定的</a:t>
            </a:r>
            <a:r>
              <a:rPr lang="en-US" altLang="zh-CN" sz="1400"/>
              <a:t>port</a:t>
            </a:r>
            <a:r>
              <a:rPr lang="zh-CN" altLang="en-US" sz="1400"/>
              <a:t>在容器启动后会自动处于监听状态</a:t>
            </a:r>
            <a:r>
              <a:rPr lang="en-US" altLang="zh-CN" sz="1400"/>
              <a:t>							</a:t>
            </a:r>
            <a:r>
              <a:rPr lang="zh-CN" altLang="en-US" sz="1400"/>
              <a:t>（      ）</a:t>
            </a:r>
            <a:endParaRPr lang="zh-CN" altLang="en-US" sz="1400"/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en-US" altLang="zh-CN" sz="1400"/>
              <a:t>COPY</a:t>
            </a:r>
            <a:r>
              <a:rPr lang="zh-CN" altLang="en-US" sz="1400"/>
              <a:t>和</a:t>
            </a:r>
            <a:r>
              <a:rPr lang="en-US" altLang="zh-CN" sz="1400"/>
              <a:t>ADD</a:t>
            </a:r>
            <a:r>
              <a:rPr lang="zh-CN" altLang="en-US" sz="1400"/>
              <a:t>指令会将作为源的压缩包，直接解压到镜像目录内</a:t>
            </a:r>
            <a:r>
              <a:rPr lang="en-US" altLang="zh-CN" sz="1400"/>
              <a:t>							</a:t>
            </a:r>
            <a:r>
              <a:rPr lang="zh-CN" altLang="en-US" sz="1400"/>
              <a:t>（      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10363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12. Kubernetes</a:t>
            </a:r>
            <a:r>
              <a:rPr lang="zh-CN" altLang="en-US"/>
              <a:t>当前已经成为了容器编排的实质标准，如下</a:t>
            </a:r>
            <a:r>
              <a:rPr lang="en-US" altLang="zh-CN"/>
              <a:t>kubernetes</a:t>
            </a:r>
            <a:r>
              <a:rPr lang="zh-CN" altLang="en-US"/>
              <a:t>的优势那个是不对的</a:t>
            </a:r>
            <a:r>
              <a:rPr lang="en-US" altLang="zh-CN">
                <a:solidFill>
                  <a:srgbClr val="FF0000"/>
                </a:solidFill>
              </a:rPr>
              <a:t>__________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074420" y="1497965"/>
            <a:ext cx="8688070" cy="35667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高效的</a:t>
            </a:r>
            <a:r>
              <a:rPr altLang="zh-CN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IaaS</a:t>
            </a: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</a:t>
            </a:r>
            <a:r>
              <a:rPr altLang="zh-CN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基础设施即服务</a:t>
            </a:r>
            <a:r>
              <a:rPr altLang="zh-CN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altLang="zh-CN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lphaUcPeriod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10363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13. Kubernetes</a:t>
            </a:r>
            <a:r>
              <a:rPr lang="zh-CN" altLang="en-US"/>
              <a:t>集群中节点分为</a:t>
            </a:r>
            <a:r>
              <a:rPr lang="en-US" altLang="zh-CN"/>
              <a:t>controller</a:t>
            </a:r>
            <a:r>
              <a:rPr lang="zh-CN" altLang="en-US"/>
              <a:t>和</a:t>
            </a:r>
            <a:r>
              <a:rPr lang="en-US" altLang="zh-CN"/>
              <a:t>worker</a:t>
            </a:r>
            <a:r>
              <a:rPr lang="zh-CN" altLang="en-US"/>
              <a:t>，请将如下组件</a:t>
            </a:r>
            <a:r>
              <a:rPr lang="zh-CN" altLang="en-US">
                <a:solidFill>
                  <a:srgbClr val="FF0000"/>
                </a:solidFill>
              </a:rPr>
              <a:t>按角色归类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495" y="1050925"/>
            <a:ext cx="152400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915285" y="1050925"/>
            <a:ext cx="219456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78170" y="1050925"/>
            <a:ext cx="105473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85495" y="1753235"/>
            <a:ext cx="152400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915285" y="1753235"/>
            <a:ext cx="134239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815840" y="1753235"/>
            <a:ext cx="134239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97180" y="2700020"/>
            <a:ext cx="3326130" cy="3786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controller plane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912235" y="2700020"/>
            <a:ext cx="3326130" cy="3786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worker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045450" y="1582420"/>
            <a:ext cx="34544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一句话简述各组件的功能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35413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14.</a:t>
            </a:r>
            <a:r>
              <a:rPr lang="zh-CN" altLang="en-US"/>
              <a:t>如下图所示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40335" y="1003300"/>
            <a:ext cx="8030845" cy="5474335"/>
            <a:chOff x="3466" y="1671"/>
            <a:chExt cx="12647" cy="8621"/>
          </a:xfrm>
        </p:grpSpPr>
        <p:sp>
          <p:nvSpPr>
            <p:cNvPr id="3" name="矩形 2"/>
            <p:cNvSpPr/>
            <p:nvPr/>
          </p:nvSpPr>
          <p:spPr>
            <a:xfrm>
              <a:off x="3466" y="3618"/>
              <a:ext cx="5552" cy="6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365" y="3618"/>
              <a:ext cx="5748" cy="66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66" y="3618"/>
              <a:ext cx="11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node01</a:t>
              </a:r>
              <a:endParaRPr lang="en-US" altLang="zh-CN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365" y="3618"/>
              <a:ext cx="11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node02</a:t>
              </a:r>
              <a:endParaRPr lang="en-US" altLang="zh-CN" sz="1400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221" y="7808"/>
              <a:ext cx="1600" cy="13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Pod-xx1</a:t>
              </a:r>
              <a:endParaRPr lang="zh-CN" altLang="en-US" sz="1000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0727" y="7808"/>
              <a:ext cx="1600" cy="13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Pod-xx</a:t>
              </a:r>
              <a:r>
                <a:rPr lang="en-US" sz="1000"/>
                <a:t>2</a:t>
              </a:r>
              <a:endParaRPr lang="en-US" sz="1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6" y="7143"/>
              <a:ext cx="7094" cy="264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6" y="7143"/>
              <a:ext cx="165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deployment</a:t>
              </a:r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45" y="3618"/>
              <a:ext cx="1992" cy="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kube-proxy</a:t>
              </a:r>
              <a:endParaRPr lang="en-US" altLang="zh-CN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951" y="3618"/>
              <a:ext cx="1992" cy="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ym typeface="+mn-ea"/>
                </a:rPr>
                <a:t>kube-proxy</a:t>
              </a:r>
              <a:endParaRPr lang="en-US" altLang="zh-CN" sz="1400"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26" y="6104"/>
              <a:ext cx="7093" cy="819"/>
            </a:xfrm>
            <a:prstGeom prst="rect">
              <a:avLst/>
            </a:prstGeom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service</a:t>
              </a:r>
              <a:endParaRPr lang="en-US" altLang="zh-CN"/>
            </a:p>
            <a:p>
              <a:pPr algn="ctr"/>
              <a:r>
                <a:rPr lang="en-US" altLang="zh-CN"/>
                <a:t>endpoint</a:t>
              </a:r>
              <a:endParaRPr lang="en-US" altLang="zh-CN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8019" y="6863"/>
              <a:ext cx="15" cy="9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1553" y="6893"/>
              <a:ext cx="0" cy="9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026" y="3618"/>
              <a:ext cx="1992" cy="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ingress</a:t>
              </a:r>
              <a:endParaRPr lang="en-US" altLang="zh-CN" sz="1400"/>
            </a:p>
            <a:p>
              <a:pPr algn="ctr"/>
              <a:r>
                <a:rPr lang="en-US" altLang="zh-CN" sz="1400"/>
                <a:t>controller</a:t>
              </a:r>
              <a:endParaRPr lang="en-US" altLang="zh-CN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2" y="3618"/>
              <a:ext cx="1992" cy="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ingress</a:t>
              </a:r>
              <a:endParaRPr lang="en-US" altLang="zh-CN" sz="1400"/>
            </a:p>
            <a:p>
              <a:pPr algn="ctr"/>
              <a:r>
                <a:rPr lang="en-US" altLang="zh-CN" sz="1400"/>
                <a:t>controller</a:t>
              </a:r>
              <a:endParaRPr lang="en-US" altLang="zh-CN" sz="14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227" y="5170"/>
              <a:ext cx="7093" cy="819"/>
            </a:xfrm>
            <a:prstGeom prst="rect">
              <a:avLst/>
            </a:prstGeom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ingress</a:t>
              </a:r>
              <a:endParaRPr lang="en-US" altLang="zh-CN"/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>
            <a:xfrm flipH="1">
              <a:off x="8019" y="4237"/>
              <a:ext cx="3" cy="9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12663" y="4236"/>
              <a:ext cx="9" cy="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笑脸 29"/>
            <p:cNvSpPr/>
            <p:nvPr/>
          </p:nvSpPr>
          <p:spPr>
            <a:xfrm>
              <a:off x="5841" y="1671"/>
              <a:ext cx="740" cy="754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30" idx="5"/>
              <a:endCxn id="25" idx="0"/>
            </p:cNvCxnSpPr>
            <p:nvPr/>
          </p:nvCxnSpPr>
          <p:spPr>
            <a:xfrm>
              <a:off x="6473" y="2315"/>
              <a:ext cx="1549" cy="13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271" y="2622"/>
              <a:ext cx="751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4-7</a:t>
              </a:r>
              <a:r>
                <a:rPr lang="zh-CN" altLang="en-US" sz="1000"/>
                <a:t>层</a:t>
              </a:r>
              <a:endParaRPr lang="zh-CN" altLang="en-US" sz="1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66" y="6224"/>
              <a:ext cx="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/>
                <a:t>CNI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310" y="6224"/>
              <a:ext cx="8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/>
                <a:t>CNI</a:t>
              </a:r>
              <a:endParaRPr lang="en-US" altLang="zh-CN"/>
            </a:p>
          </p:txBody>
        </p:sp>
        <p:cxnSp>
          <p:nvCxnSpPr>
            <p:cNvPr id="35" name="曲线连接符 34"/>
            <p:cNvCxnSpPr>
              <a:stCxn id="21" idx="2"/>
              <a:endCxn id="22" idx="3"/>
            </p:cNvCxnSpPr>
            <p:nvPr/>
          </p:nvCxnSpPr>
          <p:spPr>
            <a:xfrm rot="5400000">
              <a:off x="12995" y="4561"/>
              <a:ext cx="2277" cy="1628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20" idx="2"/>
              <a:endCxn id="22" idx="1"/>
            </p:cNvCxnSpPr>
            <p:nvPr/>
          </p:nvCxnSpPr>
          <p:spPr>
            <a:xfrm rot="5400000" flipV="1">
              <a:off x="4895" y="5182"/>
              <a:ext cx="2277" cy="38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780" y="8271"/>
              <a:ext cx="1480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/>
                <a:t>Pod Network</a:t>
              </a:r>
              <a:endParaRPr lang="en-US" altLang="zh-CN" sz="1000" b="1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727" y="6128"/>
              <a:ext cx="1149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/>
                <a:t>Cluster IP</a:t>
              </a:r>
              <a:endParaRPr lang="en-US" altLang="zh-CN" sz="1000" b="1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62" y="1818"/>
              <a:ext cx="418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kubectl apply -f  ***.yaml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431530" y="2239645"/>
            <a:ext cx="3503295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sz="1400">
                <a:solidFill>
                  <a:srgbClr val="FF0000"/>
                </a:solidFill>
              </a:rPr>
              <a:t>__________</a:t>
            </a:r>
            <a:r>
              <a:rPr lang="zh-CN" altLang="en-US" sz="1400">
                <a:solidFill>
                  <a:schemeClr val="tx1"/>
                </a:solidFill>
              </a:rPr>
              <a:t>是最小的部署单元，</a:t>
            </a:r>
            <a:r>
              <a:rPr lang="en-US" altLang="zh-CN" sz="1400">
                <a:solidFill>
                  <a:srgbClr val="FF0000"/>
                </a:solidFill>
              </a:rPr>
              <a:t>__________</a:t>
            </a:r>
            <a:r>
              <a:rPr lang="zh-CN" altLang="en-US" sz="1400">
                <a:solidFill>
                  <a:schemeClr val="tx1"/>
                </a:solidFill>
              </a:rPr>
              <a:t>提供了服务发现和负载均衡</a:t>
            </a:r>
            <a:r>
              <a:rPr lang="en-US" altLang="zh-CN" sz="1400">
                <a:solidFill>
                  <a:srgbClr val="FF0000"/>
                </a:solidFill>
              </a:rPr>
              <a:t>__________</a:t>
            </a:r>
            <a:r>
              <a:rPr lang="zh-CN" altLang="en-US" sz="1400">
                <a:solidFill>
                  <a:schemeClr val="tx1"/>
                </a:solidFill>
              </a:rPr>
              <a:t>提供了副本集管理机制</a:t>
            </a:r>
            <a:endParaRPr lang="zh-CN" altLang="en-US" sz="1400">
              <a:solidFill>
                <a:schemeClr val="tx1"/>
              </a:solidFill>
            </a:endParaRPr>
          </a:p>
          <a:p>
            <a:pPr algn="l">
              <a:lnSpc>
                <a:spcPct val="180000"/>
              </a:lnSpc>
            </a:pPr>
            <a:endParaRPr lang="zh-CN" altLang="en-US" sz="1400">
              <a:solidFill>
                <a:schemeClr val="tx1"/>
              </a:solidFill>
            </a:endParaRPr>
          </a:p>
          <a:p>
            <a:pPr algn="l">
              <a:lnSpc>
                <a:spcPct val="18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__________</a:t>
            </a:r>
            <a:r>
              <a:rPr lang="zh-CN" altLang="en-US" sz="1400" b="1">
                <a:solidFill>
                  <a:schemeClr val="tx1"/>
                </a:solidFill>
              </a:rPr>
              <a:t>实现了</a:t>
            </a:r>
            <a:r>
              <a:rPr lang="en-US" altLang="zh-CN" sz="1400">
                <a:solidFill>
                  <a:schemeClr val="tx1"/>
                </a:solidFill>
              </a:rPr>
              <a:t>ingress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en-US" altLang="zh-CN" sz="1400">
                <a:solidFill>
                  <a:schemeClr val="tx1"/>
                </a:solidFill>
              </a:rPr>
              <a:t>7</a:t>
            </a:r>
            <a:r>
              <a:rPr lang="zh-CN" altLang="en-US" sz="1400">
                <a:solidFill>
                  <a:schemeClr val="tx1"/>
                </a:solidFill>
              </a:rPr>
              <a:t>层负载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35413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15.</a:t>
            </a:r>
            <a:r>
              <a:rPr lang="zh-CN" altLang="en-US"/>
              <a:t>如下网络策略</a:t>
            </a:r>
            <a:r>
              <a:rPr lang="zh-CN" altLang="en-US">
                <a:solidFill>
                  <a:srgbClr val="FF0000"/>
                </a:solidFill>
              </a:rPr>
              <a:t>实现了什么？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5625" y="3342005"/>
            <a:ext cx="350329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sz="1400">
                <a:solidFill>
                  <a:srgbClr val="FF0000"/>
                </a:solidFill>
              </a:rPr>
              <a:t>_______________________________________________________________________________________________________________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965" y="884555"/>
            <a:ext cx="28886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apiVersion: networking.k8s.io/v1</a:t>
            </a:r>
            <a:endParaRPr lang="en-US" altLang="zh-CN" sz="1600"/>
          </a:p>
          <a:p>
            <a:r>
              <a:rPr lang="en-US" altLang="zh-CN" sz="1600"/>
              <a:t>kind: NetworkPolicy</a:t>
            </a:r>
            <a:endParaRPr lang="en-US" altLang="zh-CN" sz="1600"/>
          </a:p>
          <a:p>
            <a:r>
              <a:rPr lang="en-US" altLang="zh-CN" sz="1600"/>
              <a:t>metadata:</a:t>
            </a:r>
            <a:endParaRPr lang="en-US" altLang="zh-CN" sz="1600"/>
          </a:p>
          <a:p>
            <a:r>
              <a:rPr lang="en-US" altLang="zh-CN" sz="1600"/>
              <a:t>      name: XXXXXXXXX</a:t>
            </a:r>
            <a:endParaRPr lang="en-US" altLang="zh-CN" sz="1600"/>
          </a:p>
          <a:p>
            <a:r>
              <a:rPr lang="en-US" altLang="zh-CN" sz="1600"/>
              <a:t>spec:</a:t>
            </a:r>
            <a:endParaRPr lang="en-US" altLang="zh-CN" sz="1600"/>
          </a:p>
          <a:p>
            <a:r>
              <a:rPr lang="en-US" altLang="zh-CN" sz="1600"/>
              <a:t>    podSelector: {}</a:t>
            </a:r>
            <a:endParaRPr lang="en-US" altLang="zh-CN" sz="1600"/>
          </a:p>
          <a:p>
            <a:r>
              <a:rPr lang="en-US" altLang="zh-CN" sz="1600"/>
              <a:t>    policyTypes:</a:t>
            </a:r>
            <a:endParaRPr lang="en-US" altLang="zh-CN" sz="1600"/>
          </a:p>
          <a:p>
            <a:r>
              <a:rPr lang="en-US" altLang="zh-CN" sz="1600"/>
              <a:t>    - Egress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5128260" y="884555"/>
            <a:ext cx="411480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apiVersion: networking.k8s.io/v1</a:t>
            </a:r>
            <a:endParaRPr lang="en-US" altLang="zh-CN" sz="1600"/>
          </a:p>
          <a:p>
            <a:pPr algn="l"/>
            <a:r>
              <a:rPr lang="en-US" altLang="zh-CN" sz="1600"/>
              <a:t>kind: NetworkPolicy</a:t>
            </a:r>
            <a:endParaRPr lang="en-US" altLang="zh-CN" sz="1600"/>
          </a:p>
          <a:p>
            <a:pPr algn="l"/>
            <a:r>
              <a:rPr lang="en-US" altLang="zh-CN" sz="1600"/>
              <a:t>metadata:</a:t>
            </a:r>
            <a:endParaRPr lang="en-US" altLang="zh-CN" sz="1600"/>
          </a:p>
          <a:p>
            <a:pPr algn="l"/>
            <a:r>
              <a:rPr lang="en-US" altLang="zh-CN" sz="1600"/>
              <a:t>  name: XXXXXXX</a:t>
            </a:r>
            <a:endParaRPr lang="en-US" altLang="zh-CN" sz="1600"/>
          </a:p>
          <a:p>
            <a:pPr algn="l"/>
            <a:r>
              <a:rPr lang="en-US" altLang="zh-CN" sz="1600"/>
              <a:t>spec:</a:t>
            </a:r>
            <a:endParaRPr lang="en-US" altLang="zh-CN" sz="1600"/>
          </a:p>
          <a:p>
            <a:pPr algn="l"/>
            <a:r>
              <a:rPr lang="en-US" altLang="zh-CN" sz="1600"/>
              <a:t>  podSelector:</a:t>
            </a:r>
            <a:endParaRPr lang="en-US" altLang="zh-CN" sz="1600"/>
          </a:p>
          <a:p>
            <a:pPr algn="l"/>
            <a:r>
              <a:rPr lang="en-US" altLang="zh-CN" sz="1600"/>
              <a:t>    matchLabels:</a:t>
            </a:r>
            <a:endParaRPr lang="en-US" altLang="zh-CN" sz="1600"/>
          </a:p>
          <a:p>
            <a:pPr algn="l"/>
            <a:r>
              <a:rPr lang="en-US" altLang="zh-CN" sz="1600"/>
              <a:t>      role: db</a:t>
            </a:r>
            <a:endParaRPr lang="en-US" altLang="zh-CN" sz="1600"/>
          </a:p>
          <a:p>
            <a:pPr algn="l"/>
            <a:r>
              <a:rPr lang="en-US" altLang="zh-CN" sz="1600"/>
              <a:t>  policyTypes:</a:t>
            </a:r>
            <a:endParaRPr lang="en-US" altLang="zh-CN" sz="1600"/>
          </a:p>
          <a:p>
            <a:pPr algn="l"/>
            <a:r>
              <a:rPr lang="en-US" altLang="zh-CN" sz="1600"/>
              <a:t>  - Ingress</a:t>
            </a:r>
            <a:endParaRPr lang="en-US" altLang="zh-CN" sz="1600"/>
          </a:p>
          <a:p>
            <a:pPr algn="l"/>
            <a:r>
              <a:rPr lang="en-US" altLang="zh-CN" sz="1600"/>
              <a:t>  ingress:</a:t>
            </a:r>
            <a:endParaRPr lang="en-US" altLang="zh-CN" sz="1600"/>
          </a:p>
          <a:p>
            <a:pPr algn="l"/>
            <a:r>
              <a:rPr lang="en-US" altLang="zh-CN" sz="1600"/>
              <a:t>  - from:</a:t>
            </a:r>
            <a:endParaRPr lang="en-US" altLang="zh-CN" sz="1600"/>
          </a:p>
          <a:p>
            <a:pPr algn="l"/>
            <a:r>
              <a:rPr lang="en-US" altLang="zh-CN" sz="1600"/>
              <a:t>    - ipBlock:</a:t>
            </a:r>
            <a:endParaRPr lang="en-US" altLang="zh-CN" sz="1600"/>
          </a:p>
          <a:p>
            <a:pPr algn="l"/>
            <a:r>
              <a:rPr lang="en-US" altLang="zh-CN" sz="1600"/>
              <a:t>        cidr: 172.17.0.0/16</a:t>
            </a:r>
            <a:endParaRPr lang="en-US" altLang="zh-CN" sz="1600"/>
          </a:p>
          <a:p>
            <a:pPr algn="l"/>
            <a:r>
              <a:rPr lang="en-US" altLang="zh-CN" sz="1600"/>
              <a:t>        except:</a:t>
            </a:r>
            <a:endParaRPr lang="en-US" altLang="zh-CN" sz="1600"/>
          </a:p>
          <a:p>
            <a:pPr algn="l"/>
            <a:r>
              <a:rPr lang="en-US" altLang="zh-CN" sz="1600"/>
              <a:t>        - 172.17.1.0/24</a:t>
            </a:r>
            <a:endParaRPr lang="en-US" altLang="zh-CN" sz="1600"/>
          </a:p>
          <a:p>
            <a:pPr algn="l"/>
            <a:r>
              <a:rPr lang="en-US" altLang="zh-CN" sz="1600"/>
              <a:t>    - podSelector:</a:t>
            </a:r>
            <a:endParaRPr lang="en-US" altLang="zh-CN" sz="1600"/>
          </a:p>
          <a:p>
            <a:pPr algn="l"/>
            <a:r>
              <a:rPr lang="en-US" altLang="zh-CN" sz="1600"/>
              <a:t>        matchLabels:</a:t>
            </a:r>
            <a:endParaRPr lang="en-US" altLang="zh-CN" sz="1600"/>
          </a:p>
          <a:p>
            <a:pPr algn="l"/>
            <a:r>
              <a:rPr lang="en-US" altLang="zh-CN" sz="1600"/>
              <a:t>          role: frontend</a:t>
            </a:r>
            <a:endParaRPr lang="en-US" altLang="zh-CN" sz="1600"/>
          </a:p>
          <a:p>
            <a:pPr algn="l"/>
            <a:r>
              <a:rPr lang="en-US" altLang="zh-CN" sz="1600"/>
              <a:t>    ports:</a:t>
            </a:r>
            <a:endParaRPr lang="en-US" altLang="zh-CN" sz="1600"/>
          </a:p>
          <a:p>
            <a:pPr algn="l"/>
            <a:r>
              <a:rPr lang="en-US" altLang="zh-CN" sz="1600"/>
              <a:t>    - protocol: TCP</a:t>
            </a:r>
            <a:endParaRPr lang="en-US" altLang="zh-CN" sz="1600"/>
          </a:p>
          <a:p>
            <a:pPr algn="l"/>
            <a:r>
              <a:rPr lang="en-US" altLang="zh-CN" sz="1600"/>
              <a:t>      port: 6379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8348345" y="1127760"/>
            <a:ext cx="3503295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sz="1400">
                <a:solidFill>
                  <a:srgbClr val="FF0000"/>
                </a:solidFill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354139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16. </a:t>
            </a:r>
            <a:r>
              <a:rPr lang="zh-CN" altLang="en-US"/>
              <a:t>回答如下问题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8955" y="1073150"/>
            <a:ext cx="10048875" cy="4829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en-US" altLang="zh-CN" sz="1400"/>
              <a:t>bar</a:t>
            </a:r>
            <a:r>
              <a:rPr lang="zh-CN" altLang="en-US" sz="1400"/>
              <a:t>名称空间下名字为</a:t>
            </a:r>
            <a:r>
              <a:rPr lang="en-US" altLang="zh-CN" sz="1400"/>
              <a:t>foo</a:t>
            </a:r>
            <a:r>
              <a:rPr lang="zh-CN" altLang="en-US" sz="1400"/>
              <a:t>的</a:t>
            </a:r>
            <a:r>
              <a:rPr lang="en-US" altLang="zh-CN" sz="1400"/>
              <a:t>service</a:t>
            </a:r>
            <a:r>
              <a:rPr lang="zh-CN" altLang="en-US" sz="1400"/>
              <a:t>，其在</a:t>
            </a:r>
            <a:r>
              <a:rPr lang="en-US" altLang="zh-CN" sz="1400"/>
              <a:t>k8s</a:t>
            </a:r>
            <a:r>
              <a:rPr lang="zh-CN" altLang="en-US" sz="1400"/>
              <a:t>集群内的域名为</a:t>
            </a:r>
            <a:r>
              <a:rPr lang="en-US" altLang="zh-CN" sz="1400">
                <a:solidFill>
                  <a:srgbClr val="FF0000"/>
                </a:solidFill>
              </a:rPr>
              <a:t>_____________</a:t>
            </a:r>
            <a:r>
              <a:rPr lang="en-US" altLang="zh-CN" sz="1400"/>
              <a:t>.cluster.local</a:t>
            </a:r>
            <a:endParaRPr lang="en-US" altLang="zh-CN" sz="1400"/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zh-CN" altLang="en-US" sz="1400"/>
              <a:t>当</a:t>
            </a:r>
            <a:r>
              <a:rPr lang="en-US" altLang="zh-CN" sz="1400"/>
              <a:t>Pod DNS</a:t>
            </a:r>
            <a:r>
              <a:rPr lang="zh-CN" altLang="en-US" sz="1400"/>
              <a:t>策略配置为</a:t>
            </a:r>
            <a:r>
              <a:rPr lang="en-US" altLang="zh-CN" sz="1400"/>
              <a:t>Default</a:t>
            </a:r>
            <a:r>
              <a:rPr lang="zh-CN" altLang="en-US" sz="1400"/>
              <a:t>，请求</a:t>
            </a:r>
            <a:r>
              <a:rPr lang="en-US" altLang="zh-CN" sz="1400"/>
              <a:t>www.baidu.com</a:t>
            </a:r>
            <a:r>
              <a:rPr lang="zh-CN" altLang="en-US" sz="1400"/>
              <a:t>的地址解析，解析顺序为先</a:t>
            </a:r>
            <a:r>
              <a:rPr lang="en-US" altLang="zh-CN" sz="1400">
                <a:solidFill>
                  <a:srgbClr val="FF0000"/>
                </a:solidFill>
              </a:rPr>
              <a:t>__________</a:t>
            </a:r>
            <a:r>
              <a:rPr lang="zh-CN" altLang="en-US" sz="1400"/>
              <a:t>（集群内</a:t>
            </a:r>
            <a:r>
              <a:rPr lang="en-US" altLang="zh-CN" sz="1400"/>
              <a:t>dns/</a:t>
            </a:r>
            <a:r>
              <a:rPr lang="zh-CN" altLang="en-US" sz="1400"/>
              <a:t>集群外</a:t>
            </a:r>
            <a:r>
              <a:rPr lang="en-US" altLang="zh-CN" sz="1400"/>
              <a:t>dns</a:t>
            </a:r>
            <a:r>
              <a:rPr lang="zh-CN" altLang="en-US" sz="1400"/>
              <a:t>）</a:t>
            </a:r>
            <a:endParaRPr lang="zh-CN" altLang="en-US" sz="1400"/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zh-CN" altLang="en-US" sz="1400"/>
              <a:t>当</a:t>
            </a:r>
            <a:r>
              <a:rPr lang="en-US" altLang="zh-CN" sz="1400"/>
              <a:t>Pod DNS</a:t>
            </a:r>
            <a:r>
              <a:rPr lang="zh-CN" altLang="en-US" sz="1400"/>
              <a:t>策略配置为</a:t>
            </a:r>
            <a:r>
              <a:rPr lang="en-US" altLang="zh-CN" sz="1400"/>
              <a:t>ClusterFirst</a:t>
            </a:r>
            <a:r>
              <a:rPr lang="zh-CN" altLang="en-US" sz="1400"/>
              <a:t>，请求</a:t>
            </a:r>
            <a:r>
              <a:rPr lang="en-US" altLang="zh-CN" sz="1400"/>
              <a:t>www.baidu.com</a:t>
            </a:r>
            <a:r>
              <a:rPr lang="zh-CN" altLang="en-US" sz="1400"/>
              <a:t>的地址解析，解析顺序为先</a:t>
            </a:r>
            <a:r>
              <a:rPr lang="en-US" altLang="zh-CN" sz="1400">
                <a:solidFill>
                  <a:srgbClr val="FF0000"/>
                </a:solidFill>
              </a:rPr>
              <a:t>__________</a:t>
            </a:r>
            <a:endParaRPr lang="en-US" altLang="zh-CN" sz="1400">
              <a:solidFill>
                <a:srgbClr val="FF0000"/>
              </a:solidFill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zh-CN" altLang="en-US" sz="1400">
                <a:sym typeface="+mn-ea"/>
              </a:rPr>
              <a:t>当</a:t>
            </a:r>
            <a:r>
              <a:rPr lang="en-US" altLang="zh-CN" sz="1400">
                <a:sym typeface="+mn-ea"/>
              </a:rPr>
              <a:t>Pod DNS</a:t>
            </a:r>
            <a:r>
              <a:rPr lang="zh-CN" altLang="en-US" sz="1400">
                <a:sym typeface="+mn-ea"/>
              </a:rPr>
              <a:t>策略配置为</a:t>
            </a:r>
            <a:r>
              <a:rPr lang="en-US" altLang="zh-CN" sz="1400">
                <a:sym typeface="+mn-ea"/>
              </a:rPr>
              <a:t>Default</a:t>
            </a:r>
            <a:r>
              <a:rPr lang="zh-CN" altLang="en-US" sz="1400">
                <a:sym typeface="+mn-ea"/>
              </a:rPr>
              <a:t>，请求</a:t>
            </a:r>
            <a:r>
              <a:rPr lang="en-US" altLang="zh-CN" sz="1400">
                <a:sym typeface="+mn-ea"/>
              </a:rPr>
              <a:t>tttt.xxxx.svc.cluster.local</a:t>
            </a:r>
            <a:r>
              <a:rPr lang="zh-CN" altLang="en-US" sz="1400">
                <a:sym typeface="+mn-ea"/>
              </a:rPr>
              <a:t>的地址解析，解析顺序为先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__________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Deployment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DaemonSet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StatefulSet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Job</a:t>
            </a:r>
            <a:r>
              <a:rPr lang="zh-CN" altLang="en-US" sz="1400">
                <a:sym typeface="+mn-ea"/>
              </a:rPr>
              <a:t>被成为</a:t>
            </a:r>
            <a:r>
              <a:rPr lang="en-US" altLang="zh-CN" sz="1400">
                <a:sym typeface="+mn-ea"/>
              </a:rPr>
              <a:t>workload</a:t>
            </a:r>
            <a:r>
              <a:rPr lang="zh-CN" altLang="en-US" sz="1400">
                <a:sym typeface="+mn-ea"/>
              </a:rPr>
              <a:t>，其中用以管理有状态服务的工作负载是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__________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Pod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内包含两个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container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containerA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curl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命令访问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containerB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9000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端口运行的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rest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服务，接口为：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/api/info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，请写出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的完整访问地址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______________________________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一个名为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app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副本的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statefulset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，它所管理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pod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标识符，有什么规律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______________________________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与其他工作负载一样</a:t>
            </a:r>
            <a:r>
              <a:rPr lang="en-US" altLang="zh-CN" sz="1400">
                <a:sym typeface="+mn-ea"/>
              </a:rPr>
              <a:t>StatefulSet</a:t>
            </a:r>
            <a:r>
              <a:rPr lang="zh-CN" altLang="en-US" sz="1400">
                <a:sym typeface="+mn-ea"/>
              </a:rPr>
              <a:t>在缩容过程中随机删除所管理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副本，这一说法是否正确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__________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lnSpc>
                <a:spcPct val="220000"/>
              </a:lnSpc>
              <a:buFont typeface="+mj-lt"/>
              <a:buAutoNum type="alphaLcPeriod"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DaemonSet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工作负载可以通过调度在指定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host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上运行多个副本，这一说法是否正确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__________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1141920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17. </a:t>
            </a:r>
            <a:r>
              <a:rPr lang="zh-CN" altLang="en-US"/>
              <a:t>如下图所示，</a:t>
            </a:r>
            <a:r>
              <a:rPr lang="en-US" altLang="zh-CN"/>
              <a:t>k8s</a:t>
            </a:r>
            <a:r>
              <a:rPr lang="zh-CN" altLang="en-US"/>
              <a:t>集群有一个</a:t>
            </a:r>
            <a:r>
              <a:rPr lang="en-US" altLang="zh-CN"/>
              <a:t>job</a:t>
            </a:r>
            <a:r>
              <a:rPr lang="zh-CN" altLang="en-US"/>
              <a:t>设置了如下参数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completions=6 and parallelism=2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，请简述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的执行过程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120" y="1794510"/>
            <a:ext cx="6347460" cy="4105275"/>
            <a:chOff x="1603" y="3701"/>
            <a:chExt cx="9996" cy="6465"/>
          </a:xfrm>
        </p:grpSpPr>
        <p:sp>
          <p:nvSpPr>
            <p:cNvPr id="2" name="矩形 1"/>
            <p:cNvSpPr/>
            <p:nvPr/>
          </p:nvSpPr>
          <p:spPr>
            <a:xfrm>
              <a:off x="4484" y="3701"/>
              <a:ext cx="2460" cy="5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queue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5255" y="4215"/>
              <a:ext cx="919" cy="52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" name="椭圆 25"/>
            <p:cNvSpPr/>
            <p:nvPr/>
          </p:nvSpPr>
          <p:spPr>
            <a:xfrm>
              <a:off x="5418" y="4356"/>
              <a:ext cx="592" cy="5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18" y="5152"/>
              <a:ext cx="592" cy="5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418" y="5948"/>
              <a:ext cx="592" cy="5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419" y="6744"/>
              <a:ext cx="592" cy="5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418" y="7540"/>
              <a:ext cx="592" cy="5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18" y="8336"/>
              <a:ext cx="592" cy="5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03" y="6261"/>
              <a:ext cx="16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producer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670" y="4215"/>
              <a:ext cx="2460" cy="5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Job</a:t>
              </a:r>
              <a:endParaRPr lang="en-US" altLang="zh-CN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659" y="4729"/>
              <a:ext cx="482" cy="107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283" y="5523"/>
              <a:ext cx="3317" cy="3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720" y="6456"/>
              <a:ext cx="2414" cy="8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worker pod</a:t>
              </a:r>
              <a:endParaRPr lang="en-US" altLang="zh-CN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8734" y="7871"/>
              <a:ext cx="2414" cy="8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worker pod</a:t>
              </a:r>
              <a:endParaRPr lang="zh-CN" altLang="en-US"/>
            </a:p>
          </p:txBody>
        </p:sp>
        <p:cxnSp>
          <p:nvCxnSpPr>
            <p:cNvPr id="48" name="直接箭头连接符 47"/>
            <p:cNvCxnSpPr>
              <a:stCxn id="41" idx="3"/>
              <a:endCxn id="2" idx="1"/>
            </p:cNvCxnSpPr>
            <p:nvPr/>
          </p:nvCxnSpPr>
          <p:spPr>
            <a:xfrm flipV="1">
              <a:off x="3288" y="3958"/>
              <a:ext cx="1196" cy="2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6" idx="1"/>
              <a:endCxn id="36" idx="6"/>
            </p:cNvCxnSpPr>
            <p:nvPr/>
          </p:nvCxnSpPr>
          <p:spPr>
            <a:xfrm flipH="1" flipV="1">
              <a:off x="6010" y="5448"/>
              <a:ext cx="2710" cy="1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7" idx="1"/>
              <a:endCxn id="37" idx="6"/>
            </p:cNvCxnSpPr>
            <p:nvPr/>
          </p:nvCxnSpPr>
          <p:spPr>
            <a:xfrm flipH="1" flipV="1">
              <a:off x="6010" y="6244"/>
              <a:ext cx="2724" cy="2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9057" y="9684"/>
              <a:ext cx="16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consumer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1141920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18. </a:t>
            </a:r>
            <a:r>
              <a:rPr lang="zh-CN" altLang="en-US"/>
              <a:t>如下图所示</a:t>
            </a:r>
            <a:r>
              <a:rPr lang="en-US" altLang="zh-CN"/>
              <a:t>service</a:t>
            </a:r>
            <a:r>
              <a:rPr lang="zh-CN" altLang="en-US"/>
              <a:t>对象，回答问题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1052830"/>
            <a:ext cx="2388870" cy="2849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8725" y="1052830"/>
            <a:ext cx="777748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zh-CN" altLang="en-US"/>
              <a:t>简述</a:t>
            </a:r>
            <a:r>
              <a:rPr lang="zh-CN" altLang="en-US"/>
              <a:t>什么是</a:t>
            </a:r>
            <a:r>
              <a:rPr lang="en-US" altLang="zh-CN"/>
              <a:t>POD IP</a:t>
            </a:r>
            <a:r>
              <a:rPr lang="zh-CN" altLang="en-US"/>
              <a:t>，什么是</a:t>
            </a:r>
            <a:r>
              <a:rPr lang="en-US" altLang="zh-CN"/>
              <a:t>ClusterIP</a:t>
            </a: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zh-CN" altLang="en-US"/>
              <a:t>如有图</a:t>
            </a:r>
            <a:r>
              <a:rPr lang="en-US" altLang="zh-CN"/>
              <a:t>service</a:t>
            </a:r>
            <a:r>
              <a:rPr lang="zh-CN" altLang="en-US"/>
              <a:t>获取的</a:t>
            </a:r>
            <a:r>
              <a:rPr lang="en-US" altLang="zh-CN"/>
              <a:t>cluster ip </a:t>
            </a:r>
            <a:r>
              <a:rPr lang="zh-CN" altLang="en-US"/>
              <a:t>为</a:t>
            </a:r>
            <a:r>
              <a:rPr lang="en-US" altLang="zh-CN"/>
              <a:t>10.96.0.186</a:t>
            </a:r>
            <a:r>
              <a:rPr lang="zh-CN" altLang="en-US"/>
              <a:t>，尝试</a:t>
            </a:r>
            <a:r>
              <a:rPr lang="en-US" altLang="zh-CN"/>
              <a:t>ping 10.96.0.186</a:t>
            </a:r>
            <a:r>
              <a:rPr lang="zh-CN" altLang="en-US"/>
              <a:t>无响应，是否表示后端</a:t>
            </a:r>
            <a:r>
              <a:rPr lang="en-US" altLang="zh-CN"/>
              <a:t>POD</a:t>
            </a:r>
            <a:r>
              <a:rPr lang="zh-CN" altLang="en-US"/>
              <a:t>异常？</a:t>
            </a: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en-US" altLang="zh-CN"/>
              <a:t>spec.selector</a:t>
            </a:r>
            <a:r>
              <a:rPr lang="zh-CN" altLang="en-US"/>
              <a:t>选定了什么？</a:t>
            </a: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en-US" altLang="zh-CN"/>
              <a:t>ports[0].port/targetPort</a:t>
            </a:r>
            <a:r>
              <a:rPr lang="zh-CN" altLang="en-US"/>
              <a:t>分别代表了什么？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0"/>
            <a:ext cx="3888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将正确的虚拟化分类使用直线连接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42945" y="227203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系统级虚拟化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42945" y="31210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用户空间虚拟化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71545" y="396748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库虚拟化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57245" y="481393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专用虚拟化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15530" y="3121025"/>
            <a:ext cx="573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kvm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297420" y="2272030"/>
            <a:ext cx="8102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docker</a:t>
            </a:r>
            <a:endParaRPr lang="en-US" altLang="zh-CN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85685" y="4813935"/>
            <a:ext cx="632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wine</a:t>
            </a:r>
            <a:endParaRPr lang="en-US" altLang="zh-CN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65060" y="3967480"/>
            <a:ext cx="523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jvm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1141920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19. </a:t>
            </a:r>
            <a:r>
              <a:rPr lang="zh-CN" altLang="en-US"/>
              <a:t>简答题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6395" y="928370"/>
            <a:ext cx="11198860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en-US" altLang="zh-CN"/>
              <a:t>kubernetes</a:t>
            </a:r>
            <a:r>
              <a:rPr lang="zh-CN" altLang="en-US"/>
              <a:t>中</a:t>
            </a:r>
            <a:r>
              <a:rPr lang="en-US" altLang="zh-CN"/>
              <a:t>S</a:t>
            </a:r>
            <a:r>
              <a:rPr lang="en-US" altLang="zh-CN"/>
              <a:t>erviceType</a:t>
            </a:r>
            <a:r>
              <a:rPr lang="zh-CN" altLang="en-US"/>
              <a:t>有几种类型？</a:t>
            </a: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en-US" altLang="zh-CN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zh-CN" altLang="en-US"/>
              <a:t>请简述</a:t>
            </a:r>
            <a:r>
              <a:rPr lang="en-US" altLang="zh-CN"/>
              <a:t>ClusterIP</a:t>
            </a:r>
            <a:r>
              <a:rPr lang="zh-CN" altLang="en-US"/>
              <a:t>和</a:t>
            </a:r>
            <a:r>
              <a:rPr lang="en-US" altLang="zh-CN"/>
              <a:t>NodePort</a:t>
            </a:r>
            <a:r>
              <a:rPr lang="zh-CN" altLang="en-US"/>
              <a:t>的区别？</a:t>
            </a: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zh-CN" altLang="en-US"/>
              <a:t>生产实践中对于</a:t>
            </a:r>
            <a:r>
              <a:rPr lang="en-US" altLang="zh-CN"/>
              <a:t>NodePort</a:t>
            </a:r>
            <a:r>
              <a:rPr lang="zh-CN" altLang="en-US"/>
              <a:t>的使用你有什么想法？</a:t>
            </a: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endParaRPr lang="zh-CN" altLang="en-US"/>
          </a:p>
          <a:p>
            <a:pPr marL="342900" indent="-342900" algn="l">
              <a:lnSpc>
                <a:spcPct val="130000"/>
              </a:lnSpc>
              <a:buFont typeface="+mj-lt"/>
              <a:buAutoNum type="alphaLcPeriod"/>
            </a:pPr>
            <a:r>
              <a:rPr lang="en-US" altLang="zh-CN"/>
              <a:t>ingress</a:t>
            </a:r>
            <a:r>
              <a:rPr lang="zh-CN" altLang="en-US"/>
              <a:t>的路由规则有哪几种类型，请举例说明？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0" y="169545"/>
            <a:ext cx="1141920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20. </a:t>
            </a:r>
            <a:r>
              <a:rPr lang="zh-CN" altLang="en-US"/>
              <a:t>回答如下问题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6395" y="928370"/>
            <a:ext cx="1119886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en-US" altLang="zh-CN" sz="1600">
                <a:latin typeface="+mn-ea"/>
                <a:cs typeface="+mn-ea"/>
                <a:sym typeface="+mn-ea"/>
              </a:rPr>
              <a:t>PersistentVolume</a:t>
            </a:r>
            <a:r>
              <a:rPr lang="zh-CN" altLang="en-US" sz="1600">
                <a:latin typeface="+mn-ea"/>
                <a:cs typeface="+mn-ea"/>
                <a:sym typeface="+mn-ea"/>
              </a:rPr>
              <a:t>，集群内的一块存储，可以由管理员预建或通过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__________</a:t>
            </a:r>
            <a:r>
              <a:rPr lang="zh-CN" altLang="en-US" sz="1600">
                <a:latin typeface="+mn-ea"/>
                <a:cs typeface="+mn-ea"/>
                <a:sym typeface="+mn-ea"/>
              </a:rPr>
              <a:t>动态供应，</a:t>
            </a:r>
            <a:r>
              <a:rPr lang="en-US" altLang="zh-CN" sz="1600">
                <a:latin typeface="+mn-ea"/>
                <a:cs typeface="+mn-ea"/>
                <a:sym typeface="+mn-ea"/>
              </a:rPr>
              <a:t>PVC</a:t>
            </a:r>
            <a:r>
              <a:rPr lang="zh-CN" altLang="en-US" sz="1600">
                <a:latin typeface="+mn-ea"/>
                <a:cs typeface="+mn-ea"/>
                <a:sym typeface="+mn-ea"/>
              </a:rPr>
              <a:t>消费者，消耗PV，作为volume挂载入工作负载中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当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回收策略为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Retain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删除之后，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是否被删除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__________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，外部存储设备是否被删除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__________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当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回收策略为Delete，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删除之后，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是否被删除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__________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，外部存储设备是否被删除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__________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en-US" altLang="zh-CN" sz="1600">
                <a:latin typeface="+mn-ea"/>
                <a:cs typeface="+mn-ea"/>
              </a:rPr>
              <a:t>kubernetes</a:t>
            </a:r>
            <a:r>
              <a:rPr lang="zh-CN" altLang="en-US" sz="1600">
                <a:latin typeface="+mn-ea"/>
                <a:cs typeface="+mn-ea"/>
              </a:rPr>
              <a:t>提供了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__________</a:t>
            </a:r>
            <a:r>
              <a:rPr lang="zh-CN" altLang="en-US" sz="1600">
                <a:latin typeface="+mn-ea"/>
                <a:cs typeface="+mn-ea"/>
              </a:rPr>
              <a:t>资源用以实现配置文件的管理</a:t>
            </a:r>
            <a:endParaRPr lang="zh-CN" altLang="en-US" sz="1600">
              <a:latin typeface="+mn-ea"/>
              <a:cs typeface="+mn-ea"/>
            </a:endParaRPr>
          </a:p>
          <a:p>
            <a:pPr marL="342900" indent="-342900" algn="l">
              <a:lnSpc>
                <a:spcPct val="210000"/>
              </a:lnSpc>
              <a:buFont typeface="+mj-lt"/>
              <a:buAutoNum type="alphaLcPeriod"/>
            </a:pPr>
            <a:r>
              <a:rPr lang="en-US" altLang="zh-CN" sz="1600">
                <a:latin typeface="+mn-ea"/>
                <a:cs typeface="+mn-ea"/>
              </a:rPr>
              <a:t>kubernetes</a:t>
            </a:r>
            <a:r>
              <a:rPr lang="zh-CN" altLang="en-US" sz="1600">
                <a:latin typeface="+mn-ea"/>
                <a:cs typeface="+mn-ea"/>
              </a:rPr>
              <a:t>资源调度过程中提供了</a:t>
            </a:r>
            <a:r>
              <a:rPr lang="en-US" altLang="zh-CN" sz="1600">
                <a:latin typeface="+mn-ea"/>
                <a:cs typeface="+mn-ea"/>
              </a:rPr>
              <a:t>__________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__________</a:t>
            </a:r>
            <a:r>
              <a:rPr lang="zh-CN" altLang="en-US" sz="1600">
                <a:latin typeface="+mn-ea"/>
                <a:cs typeface="+mn-ea"/>
              </a:rPr>
              <a:t>、</a:t>
            </a:r>
            <a:r>
              <a:rPr lang="en-US" altLang="zh-CN" sz="1600">
                <a:latin typeface="+mn-ea"/>
                <a:cs typeface="+mn-ea"/>
              </a:rPr>
              <a:t>__________3</a:t>
            </a:r>
            <a:r>
              <a:rPr lang="zh-CN" altLang="en-US" sz="1600">
                <a:latin typeface="+mn-ea"/>
                <a:cs typeface="+mn-ea"/>
              </a:rPr>
              <a:t>种亲和策略，</a:t>
            </a:r>
            <a:r>
              <a:rPr lang="zh-CN" altLang="en-US" sz="1600">
                <a:solidFill>
                  <a:srgbClr val="FF0000"/>
                </a:solidFill>
                <a:latin typeface="+mn-ea"/>
                <a:cs typeface="+mn-ea"/>
              </a:rPr>
              <a:t>请简述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+mn-ea"/>
                <a:cs typeface="+mn-ea"/>
              </a:rPr>
              <a:t>中策略的用法和异同</a:t>
            </a:r>
            <a:endParaRPr lang="zh-CN" altLang="en-US" sz="16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0254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 </a:t>
            </a:r>
            <a:r>
              <a:rPr lang="zh-CN" altLang="en-US"/>
              <a:t>系统级虚拟化是通过</a:t>
            </a:r>
            <a:r>
              <a:rPr lang="zh-CN" altLang="en-US" u="sng"/>
              <a:t>                          </a:t>
            </a:r>
            <a:r>
              <a:rPr lang="zh-CN" altLang="en-US"/>
              <a:t>实现了虚拟内核系统调用转换为物理内核系统调用这一过程的？ </a:t>
            </a:r>
            <a:r>
              <a:rPr lang="zh-CN" altLang="en-US" u="sng"/>
              <a:t> </a:t>
            </a:r>
            <a:endParaRPr lang="zh-CN" altLang="en-US" u="sng"/>
          </a:p>
        </p:txBody>
      </p:sp>
      <p:sp>
        <p:nvSpPr>
          <p:cNvPr id="2" name="矩形 1"/>
          <p:cNvSpPr/>
          <p:nvPr/>
        </p:nvSpPr>
        <p:spPr>
          <a:xfrm>
            <a:off x="2489200" y="4463415"/>
            <a:ext cx="4399280" cy="518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Hardware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89200" y="3535680"/>
            <a:ext cx="4399280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？？？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89200" y="3976370"/>
            <a:ext cx="4399280" cy="37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Kernel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2489200" y="1932305"/>
            <a:ext cx="1064895" cy="1438275"/>
            <a:chOff x="3033" y="2259"/>
            <a:chExt cx="1600" cy="2279"/>
          </a:xfrm>
        </p:grpSpPr>
        <p:sp>
          <p:nvSpPr>
            <p:cNvPr id="5" name="矩形 4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33" y="3995"/>
              <a:ext cx="16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Guest OS</a:t>
              </a:r>
              <a:endParaRPr lang="en-US" altLang="zh-CN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22" y="3995"/>
              <a:ext cx="102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kernel</a:t>
              </a:r>
              <a:endParaRPr lang="en-US" altLang="zh-CN" sz="1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81755" y="1932305"/>
            <a:ext cx="1064895" cy="1438275"/>
            <a:chOff x="3033" y="2259"/>
            <a:chExt cx="1600" cy="2279"/>
          </a:xfrm>
        </p:grpSpPr>
        <p:sp>
          <p:nvSpPr>
            <p:cNvPr id="11" name="矩形 10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033" y="3995"/>
              <a:ext cx="16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Guest OS</a:t>
              </a:r>
              <a:endParaRPr lang="en-US" altLang="zh-CN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22" y="3995"/>
              <a:ext cx="102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kernel</a:t>
              </a:r>
              <a:endParaRPr lang="en-US" altLang="zh-CN" sz="1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4785" y="1932305"/>
            <a:ext cx="1064895" cy="1438275"/>
            <a:chOff x="3033" y="2259"/>
            <a:chExt cx="1600" cy="2279"/>
          </a:xfrm>
        </p:grpSpPr>
        <p:sp>
          <p:nvSpPr>
            <p:cNvPr id="16" name="矩形 15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033" y="3995"/>
              <a:ext cx="16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Guest OS</a:t>
              </a:r>
              <a:endParaRPr lang="en-US" altLang="zh-CN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22" y="3995"/>
              <a:ext cx="102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kernel</a:t>
              </a:r>
              <a:endParaRPr lang="en-US" altLang="zh-CN" sz="1400"/>
            </a:p>
          </p:txBody>
        </p:sp>
      </p:grpSp>
      <p:cxnSp>
        <p:nvCxnSpPr>
          <p:cNvPr id="28" name="曲线连接符 27"/>
          <p:cNvCxnSpPr>
            <a:stCxn id="7" idx="1"/>
            <a:endCxn id="8" idx="1"/>
          </p:cNvCxnSpPr>
          <p:nvPr/>
        </p:nvCxnSpPr>
        <p:spPr>
          <a:xfrm rot="10800000" flipH="1" flipV="1">
            <a:off x="2552065" y="2503170"/>
            <a:ext cx="129540" cy="677545"/>
          </a:xfrm>
          <a:prstGeom prst="curvedConnector3">
            <a:avLst>
              <a:gd name="adj1" fmla="val -1838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04315" y="2720975"/>
            <a:ext cx="709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sys call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1590040" y="351917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转换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2" name="曲线连接符 31"/>
          <p:cNvCxnSpPr/>
          <p:nvPr/>
        </p:nvCxnSpPr>
        <p:spPr>
          <a:xfrm rot="10800000" flipV="1">
            <a:off x="2489200" y="3181350"/>
            <a:ext cx="192405" cy="982345"/>
          </a:xfrm>
          <a:prstGeom prst="curvedConnector3">
            <a:avLst>
              <a:gd name="adj1" fmla="val 22376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0614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 </a:t>
            </a:r>
            <a:r>
              <a:rPr lang="zh-CN" altLang="en-US"/>
              <a:t>与系统级虚拟化不同，容器是</a:t>
            </a:r>
            <a:r>
              <a:rPr lang="en-US" altLang="zh-CN">
                <a:solidFill>
                  <a:srgbClr val="FF0000"/>
                </a:solidFill>
              </a:rPr>
              <a:t>______________</a:t>
            </a:r>
            <a:r>
              <a:rPr lang="zh-CN" altLang="en-US"/>
              <a:t>空间虚拟化，同一宿主机内的容器共享了</a:t>
            </a:r>
            <a:r>
              <a:rPr lang="en-US" altLang="zh-CN">
                <a:solidFill>
                  <a:srgbClr val="FF0000"/>
                </a:solidFill>
              </a:rPr>
              <a:t>_____________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u="sng"/>
              <a:t> </a:t>
            </a:r>
            <a:endParaRPr lang="zh-CN" altLang="en-US" u="sng"/>
          </a:p>
        </p:txBody>
      </p:sp>
      <p:sp>
        <p:nvSpPr>
          <p:cNvPr id="21" name="矩形 20"/>
          <p:cNvSpPr/>
          <p:nvPr/>
        </p:nvSpPr>
        <p:spPr>
          <a:xfrm>
            <a:off x="2439670" y="4487545"/>
            <a:ext cx="4399280" cy="518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Hardware</a:t>
            </a:r>
            <a:endParaRPr lang="en-US" altLang="zh-CN" sz="1400" b="1"/>
          </a:p>
        </p:txBody>
      </p:sp>
      <p:sp>
        <p:nvSpPr>
          <p:cNvPr id="22" name="矩形 21"/>
          <p:cNvSpPr/>
          <p:nvPr/>
        </p:nvSpPr>
        <p:spPr>
          <a:xfrm>
            <a:off x="2439670" y="4000500"/>
            <a:ext cx="4399280" cy="37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？？？</a:t>
            </a:r>
            <a:endParaRPr lang="zh-CN" altLang="en-US" sz="1400" b="1"/>
          </a:p>
        </p:txBody>
      </p:sp>
      <p:grpSp>
        <p:nvGrpSpPr>
          <p:cNvPr id="23" name="组合 22"/>
          <p:cNvGrpSpPr/>
          <p:nvPr/>
        </p:nvGrpSpPr>
        <p:grpSpPr>
          <a:xfrm>
            <a:off x="2439670" y="2445385"/>
            <a:ext cx="1064895" cy="1438275"/>
            <a:chOff x="3033" y="2259"/>
            <a:chExt cx="1600" cy="2279"/>
          </a:xfrm>
        </p:grpSpPr>
        <p:sp>
          <p:nvSpPr>
            <p:cNvPr id="24" name="矩形 23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32225" y="2445385"/>
            <a:ext cx="1064895" cy="1438275"/>
            <a:chOff x="3033" y="2259"/>
            <a:chExt cx="1600" cy="2279"/>
          </a:xfrm>
        </p:grpSpPr>
        <p:sp>
          <p:nvSpPr>
            <p:cNvPr id="27" name="矩形 26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19700" y="2445385"/>
            <a:ext cx="1064895" cy="1438275"/>
            <a:chOff x="3033" y="2259"/>
            <a:chExt cx="1600" cy="2279"/>
          </a:xfrm>
        </p:grpSpPr>
        <p:sp>
          <p:nvSpPr>
            <p:cNvPr id="34" name="矩形 33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8789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  </a:t>
            </a:r>
            <a:r>
              <a:rPr lang="zh-CN" altLang="en-US"/>
              <a:t>容器是作为一种虚拟化技术实现，核心的资源隔离机制是</a:t>
            </a:r>
            <a:r>
              <a:rPr lang="en-US" altLang="zh-CN">
                <a:solidFill>
                  <a:srgbClr val="FF0000"/>
                </a:solidFill>
              </a:rPr>
              <a:t>___________</a:t>
            </a:r>
            <a:r>
              <a:rPr lang="zh-CN" altLang="en-US"/>
              <a:t>和</a:t>
            </a:r>
            <a:r>
              <a:rPr lang="en-US" altLang="zh-CN">
                <a:solidFill>
                  <a:srgbClr val="FF0000"/>
                </a:solidFill>
              </a:rPr>
              <a:t>__________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u="sng"/>
              <a:t> </a:t>
            </a:r>
            <a:endParaRPr lang="zh-CN" altLang="en-US" u="sng"/>
          </a:p>
        </p:txBody>
      </p:sp>
      <p:sp>
        <p:nvSpPr>
          <p:cNvPr id="21" name="矩形 20"/>
          <p:cNvSpPr/>
          <p:nvPr/>
        </p:nvSpPr>
        <p:spPr>
          <a:xfrm>
            <a:off x="1998980" y="4928235"/>
            <a:ext cx="4399280" cy="518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Hardware</a:t>
            </a:r>
            <a:endParaRPr lang="en-US" altLang="zh-CN" sz="1400" b="1"/>
          </a:p>
        </p:txBody>
      </p:sp>
      <p:sp>
        <p:nvSpPr>
          <p:cNvPr id="22" name="矩形 21"/>
          <p:cNvSpPr/>
          <p:nvPr/>
        </p:nvSpPr>
        <p:spPr>
          <a:xfrm>
            <a:off x="1998980" y="4441190"/>
            <a:ext cx="4399280" cy="37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？？？</a:t>
            </a:r>
            <a:endParaRPr lang="zh-CN" altLang="en-US" sz="1400" b="1"/>
          </a:p>
        </p:txBody>
      </p:sp>
      <p:grpSp>
        <p:nvGrpSpPr>
          <p:cNvPr id="23" name="组合 22"/>
          <p:cNvGrpSpPr/>
          <p:nvPr/>
        </p:nvGrpSpPr>
        <p:grpSpPr>
          <a:xfrm>
            <a:off x="1998980" y="2886075"/>
            <a:ext cx="1064895" cy="1438275"/>
            <a:chOff x="3033" y="2259"/>
            <a:chExt cx="1600" cy="2279"/>
          </a:xfrm>
        </p:grpSpPr>
        <p:sp>
          <p:nvSpPr>
            <p:cNvPr id="24" name="矩形 23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91535" y="2886075"/>
            <a:ext cx="1064895" cy="1438275"/>
            <a:chOff x="3033" y="2259"/>
            <a:chExt cx="1600" cy="2279"/>
          </a:xfrm>
        </p:grpSpPr>
        <p:sp>
          <p:nvSpPr>
            <p:cNvPr id="27" name="矩形 26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79010" y="2886075"/>
            <a:ext cx="1064895" cy="1438275"/>
            <a:chOff x="3033" y="2259"/>
            <a:chExt cx="1600" cy="2279"/>
          </a:xfrm>
        </p:grpSpPr>
        <p:sp>
          <p:nvSpPr>
            <p:cNvPr id="34" name="矩形 33"/>
            <p:cNvSpPr/>
            <p:nvPr/>
          </p:nvSpPr>
          <p:spPr>
            <a:xfrm>
              <a:off x="3033" y="2259"/>
              <a:ext cx="1600" cy="22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127" y="2922"/>
              <a:ext cx="141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sp>
        <p:nvSpPr>
          <p:cNvPr id="2" name="矩形 1"/>
          <p:cNvSpPr/>
          <p:nvPr/>
        </p:nvSpPr>
        <p:spPr>
          <a:xfrm>
            <a:off x="1998980" y="1635760"/>
            <a:ext cx="4398645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资源池（隔离机制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0765" y="325564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用户空间栈（隔离机制）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72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  UFS</a:t>
            </a:r>
            <a:r>
              <a:rPr lang="zh-CN" altLang="en-US"/>
              <a:t>，如下图</a:t>
            </a:r>
            <a:r>
              <a:rPr lang="zh-CN" altLang="en-US" u="sng"/>
              <a:t> </a:t>
            </a:r>
            <a:endParaRPr lang="zh-CN" altLang="en-US" u="sng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4355" y="1913255"/>
            <a:ext cx="5271135" cy="3662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9395" y="1424305"/>
            <a:ext cx="477075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当用户需要修改</a:t>
            </a:r>
            <a:r>
              <a:rPr lang="en-US" altLang="zh-CN"/>
              <a:t>c22013c84729</a:t>
            </a:r>
            <a:r>
              <a:rPr lang="zh-CN" altLang="en-US"/>
              <a:t>层的某一文件</a:t>
            </a:r>
            <a:r>
              <a:rPr lang="en-US" altLang="zh-CN"/>
              <a:t>XXXX.file</a:t>
            </a:r>
            <a:r>
              <a:rPr lang="zh-CN" altLang="en-US"/>
              <a:t>，是否可以直接修改</a:t>
            </a:r>
            <a:r>
              <a:rPr lang="en-US" altLang="zh-CN">
                <a:sym typeface="+mn-ea"/>
              </a:rPr>
              <a:t>c22013c84729</a:t>
            </a:r>
            <a:r>
              <a:rPr lang="zh-CN" altLang="en-US">
                <a:sym typeface="+mn-ea"/>
              </a:rPr>
              <a:t>层的内容？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_____________ </a:t>
            </a:r>
            <a:r>
              <a:rPr lang="zh-CN" altLang="en-US">
                <a:sym typeface="+mn-ea"/>
              </a:rPr>
              <a:t>（是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否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89395" y="2955290"/>
            <a:ext cx="477075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请概述修改过程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9395" y="5217795"/>
            <a:ext cx="477075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我们称这一修改过程为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__________</a:t>
            </a:r>
            <a:r>
              <a:rPr lang="zh-CN" altLang="en-US">
                <a:sym typeface="+mn-ea"/>
              </a:rPr>
              <a:t>机制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  </a:t>
            </a:r>
            <a:endParaRPr lang="zh-CN" altLang="en-US" u="sng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91640"/>
            <a:ext cx="4686300" cy="3667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8330" y="321945"/>
            <a:ext cx="1053084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如图所示，</a:t>
            </a:r>
            <a:r>
              <a:rPr lang="en-US" altLang="zh-CN"/>
              <a:t>docker</a:t>
            </a:r>
            <a:r>
              <a:rPr lang="zh-CN" altLang="en-US"/>
              <a:t>的核心概念包括</a:t>
            </a:r>
            <a:r>
              <a:rPr lang="en-US" altLang="zh-CN"/>
              <a:t>container</a:t>
            </a:r>
            <a:r>
              <a:rPr lang="zh-CN" altLang="en-US"/>
              <a:t>，</a:t>
            </a:r>
            <a:r>
              <a:rPr lang="en-US" altLang="zh-CN"/>
              <a:t>image</a:t>
            </a:r>
            <a:r>
              <a:rPr lang="zh-CN" altLang="en-US"/>
              <a:t>，</a:t>
            </a:r>
            <a:r>
              <a:rPr lang="en-US" altLang="zh-CN"/>
              <a:t>network</a:t>
            </a:r>
            <a:r>
              <a:rPr lang="zh-CN" altLang="en-US"/>
              <a:t>和</a:t>
            </a:r>
            <a:r>
              <a:rPr lang="en-US" altLang="zh-CN"/>
              <a:t>volumes</a:t>
            </a:r>
            <a:r>
              <a:rPr lang="zh-CN" altLang="en-US"/>
              <a:t>，其中</a:t>
            </a:r>
            <a:r>
              <a:rPr lang="en-US" altLang="zh-CN"/>
              <a:t>image</a:t>
            </a:r>
            <a:r>
              <a:rPr lang="zh-CN" altLang="en-US"/>
              <a:t>可以理解为一种封装，以一个应用程序为例，请概述一个容器</a:t>
            </a:r>
            <a:r>
              <a:rPr lang="en-US" altLang="zh-CN"/>
              <a:t>image</a:t>
            </a:r>
            <a:r>
              <a:rPr lang="zh-CN" altLang="en-US"/>
              <a:t>应该封装一些</a:t>
            </a:r>
            <a:r>
              <a:rPr lang="zh-CN" altLang="en-US">
                <a:solidFill>
                  <a:srgbClr val="FF0000"/>
                </a:solidFill>
              </a:rPr>
              <a:t>什么内容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11710670" cy="810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7.  </a:t>
            </a:r>
            <a:r>
              <a:rPr lang="zh-CN" altLang="en-US"/>
              <a:t>如图所示私有镜像仓库地址</a:t>
            </a:r>
            <a:r>
              <a:rPr lang="en-US" altLang="zh-CN"/>
              <a:t>https://registry.kube.com:8443</a:t>
            </a:r>
            <a:r>
              <a:rPr lang="zh-CN" altLang="en-US"/>
              <a:t>，认证用户</a:t>
            </a:r>
            <a:r>
              <a:rPr lang="en-US" altLang="zh-CN"/>
              <a:t>lzcy5151</a:t>
            </a:r>
            <a:r>
              <a:rPr lang="zh-CN" altLang="en-US"/>
              <a:t>，请为当前镜像名为</a:t>
            </a:r>
            <a:r>
              <a:rPr lang="en-US" altLang="zh-CN"/>
              <a:t>“myapp4”</a:t>
            </a:r>
            <a:r>
              <a:rPr lang="zh-CN" altLang="en-US"/>
              <a:t>的镜像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     </a:t>
            </a:r>
            <a:r>
              <a:rPr lang="zh-CN" altLang="en-US"/>
              <a:t>打</a:t>
            </a:r>
            <a:r>
              <a:rPr lang="en-US" altLang="zh-CN"/>
              <a:t>tag</a:t>
            </a:r>
            <a:r>
              <a:rPr lang="zh-CN" altLang="en-US"/>
              <a:t>推送至私有仓库中</a:t>
            </a:r>
            <a:r>
              <a:rPr lang="en-US" altLang="zh-CN"/>
              <a:t>  </a:t>
            </a:r>
            <a:endParaRPr lang="zh-CN" altLang="en-US" u="sng"/>
          </a:p>
        </p:txBody>
      </p:sp>
      <p:sp>
        <p:nvSpPr>
          <p:cNvPr id="46" name="文本框 45"/>
          <p:cNvSpPr txBox="1"/>
          <p:nvPr/>
        </p:nvSpPr>
        <p:spPr>
          <a:xfrm>
            <a:off x="324485" y="2846070"/>
            <a:ext cx="690880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lzcy5151/redis		sha9903up2903i423i</a:t>
            </a:r>
            <a:endParaRPr lang="en-US" altLang="zh-CN"/>
          </a:p>
          <a:p>
            <a:pPr algn="l"/>
            <a:r>
              <a:rPr lang="en-US" altLang="zh-CN"/>
              <a:t>lzcy5151/redis:v1.0		</a:t>
            </a:r>
            <a:r>
              <a:rPr lang="en-US" altLang="zh-CN">
                <a:sym typeface="+mn-ea"/>
              </a:rPr>
              <a:t>sha9903up2903i423i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lzcy5151/redis:v2.0		</a:t>
            </a:r>
            <a:r>
              <a:rPr lang="en-US" altLang="zh-CN">
                <a:sym typeface="+mn-ea"/>
              </a:rPr>
              <a:t>sha9903upsdfsfsfsdd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/>
              <a:t>有如上所示</a:t>
            </a:r>
            <a:r>
              <a:rPr lang="en-US" altLang="zh-CN"/>
              <a:t>3</a:t>
            </a:r>
            <a:r>
              <a:rPr lang="zh-CN" altLang="en-US"/>
              <a:t>个镜像，</a:t>
            </a:r>
            <a:r>
              <a:rPr lang="en-US" altLang="zh-CN"/>
              <a:t>lzcy5151/redis</a:t>
            </a:r>
            <a:r>
              <a:rPr lang="zh-CN" altLang="en-US"/>
              <a:t>的</a:t>
            </a:r>
            <a:r>
              <a:rPr lang="en-US" altLang="zh-CN"/>
              <a:t>tag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__________</a:t>
            </a:r>
            <a:endParaRPr lang="en-US" altLang="zh-CN"/>
          </a:p>
          <a:p>
            <a:pPr algn="l">
              <a:lnSpc>
                <a:spcPct val="130000"/>
              </a:lnSpc>
            </a:pP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lzcy5151/redis</a:t>
            </a:r>
            <a:r>
              <a:rPr lang="zh-CN" altLang="en-US"/>
              <a:t>和</a:t>
            </a:r>
            <a:r>
              <a:rPr lang="en-US" altLang="zh-CN"/>
              <a:t>lzcy5151/redis:v1.0</a:t>
            </a:r>
            <a:r>
              <a:rPr lang="zh-CN" altLang="en-US"/>
              <a:t>是否是相同的镜像</a:t>
            </a:r>
            <a:r>
              <a:rPr lang="en-US" altLang="zh-CN">
                <a:solidFill>
                  <a:srgbClr val="FF0000"/>
                </a:solidFill>
              </a:rPr>
              <a:t>___________</a:t>
            </a:r>
            <a:r>
              <a:rPr lang="zh-CN" altLang="en-US"/>
              <a:t>，判断的依据是</a:t>
            </a:r>
            <a:r>
              <a:rPr lang="en-US" altLang="zh-CN">
                <a:solidFill>
                  <a:srgbClr val="FF0000"/>
                </a:solidFill>
              </a:rPr>
              <a:t>__________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488555" y="2846070"/>
            <a:ext cx="3822700" cy="1896110"/>
            <a:chOff x="10872" y="6505"/>
            <a:chExt cx="6020" cy="2986"/>
          </a:xfrm>
        </p:grpSpPr>
        <p:sp>
          <p:nvSpPr>
            <p:cNvPr id="43" name="圆角矩形 42"/>
            <p:cNvSpPr/>
            <p:nvPr/>
          </p:nvSpPr>
          <p:spPr>
            <a:xfrm>
              <a:off x="10872" y="6505"/>
              <a:ext cx="6021" cy="2987"/>
            </a:xfrm>
            <a:prstGeom prst="roundRect">
              <a:avLst/>
            </a:prstGeom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72" y="6907"/>
              <a:ext cx="294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PRIVATE REGISTRY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1396" y="7662"/>
              <a:ext cx="2286" cy="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myApp1:v1.0.0</a:t>
              </a:r>
              <a:endParaRPr lang="en-US" altLang="zh-CN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1381" y="8536"/>
              <a:ext cx="2286" cy="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myApp1:v1.0.1</a:t>
              </a:r>
              <a:endParaRPr lang="en-US" altLang="zh-CN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4097" y="7662"/>
              <a:ext cx="2286" cy="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myApp2:v1.0.1</a:t>
              </a:r>
              <a:endParaRPr lang="en-US" altLang="zh-CN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097" y="8536"/>
              <a:ext cx="2286" cy="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myApp3:v1.0.1</a:t>
              </a:r>
              <a:endParaRPr lang="en-US" altLang="zh-CN" sz="14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3435" y="1369695"/>
            <a:ext cx="92690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[image name] = [repository]:[tag]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docker tag myapp4</a:t>
            </a:r>
            <a:r>
              <a:rPr lang="en-US" altLang="zh-CN">
                <a:solidFill>
                  <a:srgbClr val="FF0000"/>
                </a:solidFill>
              </a:rPr>
              <a:t> ____________________________________________________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-27305" y="389890"/>
            <a:ext cx="6476365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8.  </a:t>
            </a:r>
            <a:r>
              <a:rPr lang="zh-CN" altLang="en-US"/>
              <a:t>想要查看</a:t>
            </a:r>
            <a:r>
              <a:rPr lang="en-US" altLang="zh-CN"/>
              <a:t>centos-nettools</a:t>
            </a:r>
            <a:r>
              <a:rPr lang="zh-CN" altLang="en-US"/>
              <a:t>镜像的构建历史需要执行什么命令？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7335" y="1311910"/>
            <a:ext cx="9269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____________________________________________________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7335" y="2338070"/>
            <a:ext cx="10083800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构建镜像可以通过</a:t>
            </a:r>
            <a:r>
              <a:rPr lang="en-US" altLang="zh-CN"/>
              <a:t>docker commit</a:t>
            </a:r>
            <a:r>
              <a:rPr lang="zh-CN" altLang="en-US"/>
              <a:t>命令，将运行中的容器制作成镜像，也可以 通过</a:t>
            </a:r>
            <a:r>
              <a:rPr lang="en-US" altLang="zh-CN"/>
              <a:t>dockerfile</a:t>
            </a:r>
            <a:r>
              <a:rPr lang="zh-CN" altLang="en-US"/>
              <a:t>构建镜像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两种构建方式使用命令查看镜像历史</a:t>
            </a:r>
            <a:r>
              <a:rPr lang="zh-CN" altLang="en-US">
                <a:solidFill>
                  <a:srgbClr val="FF0000"/>
                </a:solidFill>
              </a:rPr>
              <a:t>有什么不同？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4984750"/>
            <a:ext cx="9839325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768,&quot;width&quot;:8301}"/>
</p:tagLst>
</file>

<file path=ppt/tags/tag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5030</Words>
  <Application>WPS 演示</Application>
  <PresentationFormat>宽屏</PresentationFormat>
  <Paragraphs>368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Arial Unicode MS</vt:lpstr>
      <vt:lpstr>Calibri</vt:lpstr>
      <vt:lpstr>微软雅黑</vt:lpstr>
      <vt:lpstr>Segoe UI</vt:lpstr>
      <vt:lpstr>Wingdings</vt:lpstr>
      <vt:lpstr>等线 Light</vt:lpstr>
      <vt:lpstr>微软雅黑 Light</vt:lpstr>
      <vt:lpstr>Bahnschrift Light Condensed</vt:lpstr>
      <vt:lpstr>Bahnschrift Light SemiCondensed</vt:lpstr>
      <vt:lpstr>BankGothic Md BT</vt:lpstr>
      <vt:lpstr>Bell MT</vt:lpstr>
      <vt:lpstr>Blackout</vt:lpstr>
      <vt:lpstr>Bookshelf Symbol 7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刘智</dc:creator>
  <cp:lastModifiedBy>刘智</cp:lastModifiedBy>
  <cp:revision>12</cp:revision>
  <dcterms:created xsi:type="dcterms:W3CDTF">2021-01-05T00:31:00Z</dcterms:created>
  <dcterms:modified xsi:type="dcterms:W3CDTF">2021-01-05T04:02:02Z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