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true"/>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true"/>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true"/>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日期占位符 2"/>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twocontainerpod.ya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true"/>
          <p:nvPr/>
        </p:nvSpPr>
        <p:spPr>
          <a:xfrm>
            <a:off x="1458595" y="2604135"/>
            <a:ext cx="6090920" cy="768350"/>
          </a:xfrm>
          <a:prstGeom prst="rect">
            <a:avLst/>
          </a:prstGeom>
          <a:noFill/>
        </p:spPr>
        <p:txBody>
          <a:bodyPr wrap="square" rtlCol="0">
            <a:spAutoFit/>
          </a:bodyPr>
          <a:p>
            <a:r>
              <a:rPr lang="en-US" altLang="zh-CN" sz="4400"/>
              <a:t>Kubernetes </a:t>
            </a:r>
            <a:r>
              <a:rPr lang="zh-CN" altLang="en-US" sz="4400"/>
              <a:t>网络专题</a:t>
            </a:r>
            <a:endParaRPr lang="en-US" altLang="zh-CN"/>
          </a:p>
        </p:txBody>
      </p:sp>
      <p:sp>
        <p:nvSpPr>
          <p:cNvPr id="5" name="文本框 4"/>
          <p:cNvSpPr txBox="true"/>
          <p:nvPr/>
        </p:nvSpPr>
        <p:spPr>
          <a:xfrm>
            <a:off x="7152005" y="4199890"/>
            <a:ext cx="2284095" cy="368300"/>
          </a:xfrm>
          <a:prstGeom prst="rect">
            <a:avLst/>
          </a:prstGeom>
          <a:noFill/>
        </p:spPr>
        <p:txBody>
          <a:bodyPr wrap="square" rtlCol="0">
            <a:spAutoFit/>
          </a:bodyPr>
          <a:p>
            <a:r>
              <a:rPr lang="zh-CN" altLang="en-US"/>
              <a:t>主讲人：刘智</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true"/>
          <p:nvPr/>
        </p:nvSpPr>
        <p:spPr>
          <a:xfrm>
            <a:off x="708660" y="1525905"/>
            <a:ext cx="1097280" cy="368300"/>
          </a:xfrm>
          <a:prstGeom prst="rect">
            <a:avLst/>
          </a:prstGeom>
          <a:noFill/>
        </p:spPr>
        <p:txBody>
          <a:bodyPr wrap="none" rtlCol="0">
            <a:spAutoFit/>
          </a:bodyPr>
          <a:p>
            <a:r>
              <a:rPr lang="zh-CN" altLang="en-US"/>
              <a:t>实验环境</a:t>
            </a:r>
            <a:endParaRPr lang="zh-CN" altLang="en-US"/>
          </a:p>
        </p:txBody>
      </p:sp>
      <p:graphicFrame>
        <p:nvGraphicFramePr>
          <p:cNvPr id="3" name="表格 2"/>
          <p:cNvGraphicFramePr/>
          <p:nvPr/>
        </p:nvGraphicFramePr>
        <p:xfrm>
          <a:off x="1738630" y="2747645"/>
          <a:ext cx="8534400" cy="1524000"/>
        </p:xfrm>
        <a:graphic>
          <a:graphicData uri="http://schemas.openxmlformats.org/drawingml/2006/table">
            <a:tbl>
              <a:tblPr firstRow="true" bandRow="true">
                <a:tableStyleId>{5C22544A-7EE6-4342-B048-85BDC9FD1C3A}</a:tableStyleId>
              </a:tblPr>
              <a:tblGrid>
                <a:gridCol w="2844800"/>
                <a:gridCol w="2844800"/>
                <a:gridCol w="2844800"/>
              </a:tblGrid>
              <a:tr h="381000">
                <a:tc>
                  <a:txBody>
                    <a:bodyPr/>
                    <a:p>
                      <a:pPr algn="ctr">
                        <a:buNone/>
                      </a:pPr>
                      <a:r>
                        <a:rPr lang="zh-CN" altLang="en-US"/>
                        <a:t>系统</a:t>
                      </a:r>
                      <a:endParaRPr lang="zh-CN" altLang="en-US"/>
                    </a:p>
                  </a:txBody>
                  <a:tcPr anchor="ctr" anchorCtr="false"/>
                </a:tc>
                <a:tc>
                  <a:txBody>
                    <a:bodyPr/>
                    <a:p>
                      <a:pPr algn="ctr">
                        <a:buNone/>
                      </a:pPr>
                      <a:r>
                        <a:rPr lang="zh-CN" altLang="en-US"/>
                        <a:t>角色</a:t>
                      </a:r>
                      <a:endParaRPr lang="zh-CN" altLang="en-US"/>
                    </a:p>
                  </a:txBody>
                  <a:tcPr anchor="ctr" anchorCtr="false"/>
                </a:tc>
                <a:tc>
                  <a:txBody>
                    <a:bodyPr/>
                    <a:p>
                      <a:pPr algn="ctr">
                        <a:buNone/>
                      </a:pPr>
                      <a:r>
                        <a:rPr lang="zh-CN" altLang="en-US"/>
                        <a:t>地址</a:t>
                      </a:r>
                      <a:endParaRPr lang="zh-CN" altLang="en-US"/>
                    </a:p>
                  </a:txBody>
                  <a:tcPr anchor="ctr" anchorCtr="false"/>
                </a:tc>
              </a:tr>
              <a:tr h="381000">
                <a:tc>
                  <a:txBody>
                    <a:bodyPr/>
                    <a:p>
                      <a:pPr algn="ctr">
                        <a:buNone/>
                      </a:pPr>
                      <a:r>
                        <a:rPr lang="en-US" altLang="zh-CN"/>
                        <a:t>CentOS7</a:t>
                      </a:r>
                      <a:endParaRPr lang="en-US" altLang="zh-CN"/>
                    </a:p>
                  </a:txBody>
                  <a:tcPr anchor="ctr" anchorCtr="false"/>
                </a:tc>
                <a:tc>
                  <a:txBody>
                    <a:bodyPr/>
                    <a:p>
                      <a:pPr algn="ctr">
                        <a:buNone/>
                      </a:pPr>
                      <a:r>
                        <a:rPr lang="en-US" altLang="zh-CN"/>
                        <a:t>controller</a:t>
                      </a:r>
                      <a:endParaRPr lang="en-US" altLang="zh-CN"/>
                    </a:p>
                  </a:txBody>
                  <a:tcPr anchor="ctr" anchorCtr="false"/>
                </a:tc>
                <a:tc>
                  <a:txBody>
                    <a:bodyPr/>
                    <a:p>
                      <a:pPr algn="ctr">
                        <a:buNone/>
                      </a:pPr>
                      <a:r>
                        <a:rPr lang="en-US" altLang="zh-CN"/>
                        <a:t>10.10.100.133/kube01</a:t>
                      </a:r>
                      <a:endParaRPr lang="en-US" altLang="zh-CN"/>
                    </a:p>
                  </a:txBody>
                  <a:tcPr anchor="ctr" anchorCtr="false"/>
                </a:tc>
              </a:tr>
              <a:tr h="381000">
                <a:tc>
                  <a:txBody>
                    <a:bodyPr/>
                    <a:p>
                      <a:pPr algn="ctr">
                        <a:buNone/>
                      </a:pPr>
                      <a:r>
                        <a:rPr lang="en-US" altLang="zh-CN" sz="1800">
                          <a:sym typeface="+mn-ea"/>
                        </a:rPr>
                        <a:t>CentOS7</a:t>
                      </a:r>
                      <a:endParaRPr lang="zh-CN" altLang="en-US"/>
                    </a:p>
                  </a:txBody>
                  <a:tcPr anchor="ctr" anchorCtr="false"/>
                </a:tc>
                <a:tc>
                  <a:txBody>
                    <a:bodyPr/>
                    <a:p>
                      <a:pPr algn="ctr">
                        <a:buNone/>
                      </a:pPr>
                      <a:r>
                        <a:rPr lang="en-US" altLang="zh-CN" sz="1800">
                          <a:sym typeface="+mn-ea"/>
                        </a:rPr>
                        <a:t>controller</a:t>
                      </a:r>
                      <a:endParaRPr lang="zh-CN" altLang="en-US"/>
                    </a:p>
                  </a:txBody>
                  <a:tcPr anchor="ctr" anchorCtr="false"/>
                </a:tc>
                <a:tc>
                  <a:txBody>
                    <a:bodyPr/>
                    <a:p>
                      <a:pPr algn="ctr">
                        <a:buNone/>
                      </a:pPr>
                      <a:r>
                        <a:rPr lang="en-US" altLang="zh-CN" sz="1800">
                          <a:sym typeface="+mn-ea"/>
                        </a:rPr>
                        <a:t>10.10.100.133/kube02</a:t>
                      </a:r>
                      <a:endParaRPr lang="zh-CN" altLang="en-US"/>
                    </a:p>
                  </a:txBody>
                  <a:tcPr anchor="ctr" anchorCtr="false"/>
                </a:tc>
              </a:tr>
              <a:tr h="381000">
                <a:tc>
                  <a:txBody>
                    <a:bodyPr/>
                    <a:p>
                      <a:pPr algn="ctr">
                        <a:buNone/>
                      </a:pPr>
                      <a:r>
                        <a:rPr lang="en-US" altLang="zh-CN" sz="1800">
                          <a:sym typeface="+mn-ea"/>
                        </a:rPr>
                        <a:t>CentOS7</a:t>
                      </a:r>
                      <a:endParaRPr lang="zh-CN" altLang="en-US"/>
                    </a:p>
                  </a:txBody>
                  <a:tcPr anchor="ctr" anchorCtr="false"/>
                </a:tc>
                <a:tc>
                  <a:txBody>
                    <a:bodyPr/>
                    <a:p>
                      <a:pPr algn="ctr">
                        <a:buNone/>
                      </a:pPr>
                      <a:r>
                        <a:rPr lang="en-US" altLang="zh-CN" sz="1800">
                          <a:sym typeface="+mn-ea"/>
                        </a:rPr>
                        <a:t>controller</a:t>
                      </a:r>
                      <a:endParaRPr lang="zh-CN" altLang="en-US"/>
                    </a:p>
                  </a:txBody>
                  <a:tcPr anchor="ctr" anchorCtr="false"/>
                </a:tc>
                <a:tc>
                  <a:txBody>
                    <a:bodyPr/>
                    <a:p>
                      <a:pPr algn="ctr">
                        <a:buNone/>
                      </a:pPr>
                      <a:r>
                        <a:rPr lang="en-US" altLang="zh-CN" sz="1800">
                          <a:sym typeface="+mn-ea"/>
                        </a:rPr>
                        <a:t>10.10.100.133/kube03</a:t>
                      </a:r>
                      <a:endParaRPr lang="zh-CN" altLang="en-US"/>
                    </a:p>
                  </a:txBody>
                  <a:tcPr anchor="ctr" anchorCtr="false"/>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true"/>
          <p:nvPr/>
        </p:nvSpPr>
        <p:spPr>
          <a:xfrm>
            <a:off x="1318260" y="1885315"/>
            <a:ext cx="2334895" cy="368300"/>
          </a:xfrm>
          <a:prstGeom prst="rect">
            <a:avLst/>
          </a:prstGeom>
          <a:noFill/>
        </p:spPr>
        <p:txBody>
          <a:bodyPr wrap="none" rtlCol="0">
            <a:spAutoFit/>
          </a:bodyPr>
          <a:p>
            <a:r>
              <a:rPr lang="en-US" altLang="zh-CN"/>
              <a:t>Kubernetes</a:t>
            </a:r>
            <a:r>
              <a:rPr lang="zh-CN" altLang="en-US"/>
              <a:t>网络模型</a:t>
            </a:r>
            <a:endParaRPr lang="zh-CN" altLang="en-US"/>
          </a:p>
        </p:txBody>
      </p:sp>
      <p:sp>
        <p:nvSpPr>
          <p:cNvPr id="4" name="文本框 3"/>
          <p:cNvSpPr txBox="true"/>
          <p:nvPr/>
        </p:nvSpPr>
        <p:spPr>
          <a:xfrm>
            <a:off x="2326640" y="2804160"/>
            <a:ext cx="7538085" cy="1668780"/>
          </a:xfrm>
          <a:prstGeom prst="rect">
            <a:avLst/>
          </a:prstGeom>
          <a:noFill/>
        </p:spPr>
        <p:txBody>
          <a:bodyPr wrap="none" rtlCol="0">
            <a:spAutoFit/>
          </a:bodyPr>
          <a:p>
            <a:pPr marL="285750" indent="-285750" algn="l">
              <a:lnSpc>
                <a:spcPct val="190000"/>
              </a:lnSpc>
              <a:buFont typeface="Arial" panose="020B0604020202020204" pitchFamily="34" charset="0"/>
              <a:buChar char="•"/>
            </a:pPr>
            <a:r>
              <a:rPr lang="zh-CN" altLang="en-US"/>
              <a:t>pod无论运行在任何节点都可以互相直接通信，而不需要NAT地址转换</a:t>
            </a:r>
            <a:endParaRPr lang="zh-CN" altLang="en-US"/>
          </a:p>
          <a:p>
            <a:pPr marL="285750" indent="-285750" algn="l">
              <a:lnSpc>
                <a:spcPct val="190000"/>
              </a:lnSpc>
              <a:buFont typeface="Arial" panose="020B0604020202020204" pitchFamily="34" charset="0"/>
              <a:buChar char="•"/>
            </a:pPr>
            <a:r>
              <a:rPr lang="zh-CN" altLang="en-US"/>
              <a:t>node可以与pod通信，不受限制的情况下可以访问任意网络</a:t>
            </a:r>
            <a:endParaRPr lang="zh-CN" altLang="en-US"/>
          </a:p>
          <a:p>
            <a:pPr marL="285750" indent="-285750" algn="l">
              <a:lnSpc>
                <a:spcPct val="190000"/>
              </a:lnSpc>
              <a:buFont typeface="Arial" panose="020B0604020202020204" pitchFamily="34" charset="0"/>
              <a:buChar char="•"/>
            </a:pPr>
            <a:r>
              <a:rPr lang="zh-CN" altLang="en-US"/>
              <a:t>pod拥有独立的网络空间</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true"/>
          <p:nvPr/>
        </p:nvSpPr>
        <p:spPr>
          <a:xfrm>
            <a:off x="1657985" y="1895475"/>
            <a:ext cx="1097280" cy="368300"/>
          </a:xfrm>
          <a:prstGeom prst="rect">
            <a:avLst/>
          </a:prstGeom>
          <a:noFill/>
        </p:spPr>
        <p:txBody>
          <a:bodyPr wrap="none" rtlCol="0">
            <a:spAutoFit/>
          </a:bodyPr>
          <a:p>
            <a:r>
              <a:rPr lang="zh-CN"/>
              <a:t>四个问题</a:t>
            </a:r>
            <a:endParaRPr lang="zh-CN"/>
          </a:p>
        </p:txBody>
      </p:sp>
      <p:sp>
        <p:nvSpPr>
          <p:cNvPr id="4" name="文本框 3"/>
          <p:cNvSpPr txBox="true"/>
          <p:nvPr/>
        </p:nvSpPr>
        <p:spPr>
          <a:xfrm>
            <a:off x="3775710" y="2664460"/>
            <a:ext cx="2985135" cy="2194560"/>
          </a:xfrm>
          <a:prstGeom prst="rect">
            <a:avLst/>
          </a:prstGeom>
          <a:noFill/>
        </p:spPr>
        <p:txBody>
          <a:bodyPr wrap="none" rtlCol="0">
            <a:spAutoFit/>
          </a:bodyPr>
          <a:p>
            <a:pPr marL="285750" indent="-285750" algn="l">
              <a:lnSpc>
                <a:spcPct val="190000"/>
              </a:lnSpc>
              <a:buFont typeface="Arial" panose="020B0604020202020204" pitchFamily="34" charset="0"/>
              <a:buChar char="•"/>
            </a:pPr>
            <a:r>
              <a:rPr lang="zh-CN" altLang="en-US"/>
              <a:t>容器到容器间网络</a:t>
            </a:r>
            <a:endParaRPr lang="zh-CN" altLang="en-US"/>
          </a:p>
          <a:p>
            <a:pPr marL="285750" indent="-285750" algn="l">
              <a:lnSpc>
                <a:spcPct val="190000"/>
              </a:lnSpc>
              <a:buFont typeface="Arial" panose="020B0604020202020204" pitchFamily="34" charset="0"/>
              <a:buChar char="•"/>
            </a:pPr>
            <a:r>
              <a:rPr lang="zh-CN" altLang="en-US"/>
              <a:t>Pod-to-Pod网络</a:t>
            </a:r>
            <a:endParaRPr lang="zh-CN" altLang="en-US"/>
          </a:p>
          <a:p>
            <a:pPr marL="285750" indent="-285750" algn="l">
              <a:lnSpc>
                <a:spcPct val="190000"/>
              </a:lnSpc>
              <a:buFont typeface="Arial" panose="020B0604020202020204" pitchFamily="34" charset="0"/>
              <a:buChar char="•"/>
            </a:pPr>
            <a:r>
              <a:rPr lang="zh-CN" altLang="en-US"/>
              <a:t>Pod-to-Service网络</a:t>
            </a:r>
            <a:endParaRPr lang="zh-CN" altLang="en-US"/>
          </a:p>
          <a:p>
            <a:pPr marL="285750" indent="-285750" algn="l">
              <a:lnSpc>
                <a:spcPct val="190000"/>
              </a:lnSpc>
              <a:buFont typeface="Arial" panose="020B0604020202020204" pitchFamily="34" charset="0"/>
              <a:buChar char="•"/>
            </a:pPr>
            <a:r>
              <a:rPr lang="zh-CN" altLang="en-US"/>
              <a:t>Internet-to-Service网络</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true"/>
          <p:nvPr/>
        </p:nvSpPr>
        <p:spPr>
          <a:xfrm>
            <a:off x="-10795" y="-3175"/>
            <a:ext cx="2011680" cy="368300"/>
          </a:xfrm>
          <a:prstGeom prst="rect">
            <a:avLst/>
          </a:prstGeom>
          <a:noFill/>
        </p:spPr>
        <p:txBody>
          <a:bodyPr wrap="none" rtlCol="0">
            <a:spAutoFit/>
          </a:bodyPr>
          <a:p>
            <a:pPr algn="l"/>
            <a:r>
              <a:rPr lang="zh-CN" altLang="en-US">
                <a:sym typeface="+mn-ea"/>
              </a:rPr>
              <a:t>容器到容器间网络</a:t>
            </a:r>
            <a:endParaRPr lang="zh-CN"/>
          </a:p>
        </p:txBody>
      </p:sp>
      <p:sp>
        <p:nvSpPr>
          <p:cNvPr id="3" name="文本框 2"/>
          <p:cNvSpPr txBox="true"/>
          <p:nvPr/>
        </p:nvSpPr>
        <p:spPr>
          <a:xfrm>
            <a:off x="579120" y="685165"/>
            <a:ext cx="11233150" cy="1322070"/>
          </a:xfrm>
          <a:prstGeom prst="rect">
            <a:avLst/>
          </a:prstGeom>
          <a:noFill/>
        </p:spPr>
        <p:txBody>
          <a:bodyPr wrap="square" rtlCol="0" anchor="t">
            <a:spAutoFit/>
          </a:bodyPr>
          <a:p>
            <a:r>
              <a:rPr lang="zh-CN" altLang="en-US" sz="1600"/>
              <a:t>通常，我们将虚拟机中的网络通信视为与以太网设备的直接交互.</a:t>
            </a:r>
            <a:endParaRPr lang="zh-CN" altLang="en-US" sz="1600"/>
          </a:p>
          <a:p>
            <a:endParaRPr lang="zh-CN" altLang="en-US" sz="1600"/>
          </a:p>
          <a:p>
            <a:r>
              <a:rPr lang="zh-CN" altLang="en-US" sz="1600"/>
              <a:t>事实上，情况比这更微妙。在Linux中，每个正在运行的进程在一个网络名称空间内通信，该名称空间提供一个逻辑网络堆栈，其中包含自己的路由（</a:t>
            </a:r>
            <a:r>
              <a:rPr lang="en-US" altLang="zh-CN" sz="1600"/>
              <a:t>route table</a:t>
            </a:r>
            <a:r>
              <a:rPr lang="zh-CN" altLang="en-US" sz="1600"/>
              <a:t>）、防火墙规则（</a:t>
            </a:r>
            <a:r>
              <a:rPr lang="en-US" altLang="zh-CN" sz="1600"/>
              <a:t>iptables</a:t>
            </a:r>
            <a:r>
              <a:rPr lang="zh-CN" altLang="en-US" sz="1600"/>
              <a:t>）和网络设备（</a:t>
            </a:r>
            <a:r>
              <a:rPr lang="en-US" altLang="zh-CN" sz="1600"/>
              <a:t>network device</a:t>
            </a:r>
            <a:r>
              <a:rPr lang="zh-CN" altLang="en-US" sz="1600"/>
              <a:t>）。本质上，网络名称空间为该名称空间内的所有进程提供了一个全新的网络堆栈。</a:t>
            </a:r>
            <a:endParaRPr lang="zh-CN" altLang="en-US" sz="1600"/>
          </a:p>
        </p:txBody>
      </p:sp>
      <p:sp>
        <p:nvSpPr>
          <p:cNvPr id="5" name="文本框 4"/>
          <p:cNvSpPr txBox="true"/>
          <p:nvPr/>
        </p:nvSpPr>
        <p:spPr>
          <a:xfrm>
            <a:off x="579120" y="2597150"/>
            <a:ext cx="3619500" cy="368300"/>
          </a:xfrm>
          <a:prstGeom prst="rect">
            <a:avLst/>
          </a:prstGeom>
          <a:noFill/>
        </p:spPr>
        <p:txBody>
          <a:bodyPr wrap="square" rtlCol="0" anchor="t">
            <a:spAutoFit/>
          </a:bodyPr>
          <a:p>
            <a:r>
              <a:rPr lang="zh-CN" altLang="en-US"/>
              <a:t>创建网络名称空间ns1示例</a:t>
            </a:r>
            <a:endParaRPr lang="zh-CN" altLang="en-US"/>
          </a:p>
        </p:txBody>
      </p:sp>
      <p:sp>
        <p:nvSpPr>
          <p:cNvPr id="6" name="文本框 5"/>
          <p:cNvSpPr txBox="true"/>
          <p:nvPr/>
        </p:nvSpPr>
        <p:spPr>
          <a:xfrm>
            <a:off x="579120" y="3244850"/>
            <a:ext cx="2540000" cy="368300"/>
          </a:xfrm>
          <a:prstGeom prst="rect">
            <a:avLst/>
          </a:prstGeom>
          <a:noFill/>
        </p:spPr>
        <p:txBody>
          <a:bodyPr wrap="square" rtlCol="0" anchor="t">
            <a:spAutoFit/>
          </a:bodyPr>
          <a:p>
            <a:r>
              <a:rPr lang="zh-CN" altLang="en-US"/>
              <a:t>$ ip netns add ns1</a:t>
            </a:r>
            <a:endParaRPr lang="zh-CN" altLang="en-US"/>
          </a:p>
        </p:txBody>
      </p:sp>
      <p:sp>
        <p:nvSpPr>
          <p:cNvPr id="7" name="文本框 6"/>
          <p:cNvSpPr txBox="true"/>
          <p:nvPr/>
        </p:nvSpPr>
        <p:spPr>
          <a:xfrm>
            <a:off x="579120" y="3869690"/>
            <a:ext cx="11232515" cy="645160"/>
          </a:xfrm>
          <a:prstGeom prst="rect">
            <a:avLst/>
          </a:prstGeom>
          <a:noFill/>
        </p:spPr>
        <p:txBody>
          <a:bodyPr wrap="square" rtlCol="0" anchor="t">
            <a:spAutoFit/>
          </a:bodyPr>
          <a:p>
            <a:r>
              <a:rPr lang="zh-CN" altLang="en-US"/>
              <a:t>创建名称空间时，将在/var/run/netns下为其创建一个挂载点，即使没有附加任何进程，也允许名称空间保持不变</a:t>
            </a:r>
            <a:endParaRPr lang="zh-CN" altLang="en-US"/>
          </a:p>
        </p:txBody>
      </p:sp>
      <p:sp>
        <p:nvSpPr>
          <p:cNvPr id="8" name="文本框 7"/>
          <p:cNvSpPr txBox="true"/>
          <p:nvPr/>
        </p:nvSpPr>
        <p:spPr>
          <a:xfrm>
            <a:off x="579120" y="4875530"/>
            <a:ext cx="2540000" cy="645160"/>
          </a:xfrm>
          <a:prstGeom prst="rect">
            <a:avLst/>
          </a:prstGeom>
          <a:noFill/>
        </p:spPr>
        <p:txBody>
          <a:bodyPr wrap="square" rtlCol="0" anchor="t">
            <a:spAutoFit/>
          </a:bodyPr>
          <a:p>
            <a:r>
              <a:rPr lang="zh-CN" altLang="en-US"/>
              <a:t>$ ls /var/run/netns</a:t>
            </a:r>
            <a:endParaRPr lang="zh-CN" altLang="en-US"/>
          </a:p>
          <a:p>
            <a:r>
              <a:rPr lang="zh-CN" altLang="en-US"/>
              <a:t>$ ip netns</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true"/>
          <p:nvPr/>
        </p:nvSpPr>
        <p:spPr>
          <a:xfrm>
            <a:off x="-10795" y="-3175"/>
            <a:ext cx="2011680" cy="368300"/>
          </a:xfrm>
          <a:prstGeom prst="rect">
            <a:avLst/>
          </a:prstGeom>
          <a:noFill/>
        </p:spPr>
        <p:txBody>
          <a:bodyPr wrap="none" rtlCol="0">
            <a:spAutoFit/>
          </a:bodyPr>
          <a:p>
            <a:pPr algn="l"/>
            <a:r>
              <a:rPr lang="zh-CN" altLang="en-US">
                <a:sym typeface="+mn-ea"/>
              </a:rPr>
              <a:t>容器到容器间网络</a:t>
            </a:r>
            <a:endParaRPr lang="zh-CN"/>
          </a:p>
        </p:txBody>
      </p:sp>
      <p:sp>
        <p:nvSpPr>
          <p:cNvPr id="4" name="文本框 3"/>
          <p:cNvSpPr txBox="true"/>
          <p:nvPr/>
        </p:nvSpPr>
        <p:spPr>
          <a:xfrm>
            <a:off x="539115" y="669925"/>
            <a:ext cx="9984740" cy="368300"/>
          </a:xfrm>
          <a:prstGeom prst="rect">
            <a:avLst/>
          </a:prstGeom>
          <a:noFill/>
        </p:spPr>
        <p:txBody>
          <a:bodyPr wrap="square" rtlCol="0" anchor="t">
            <a:spAutoFit/>
          </a:bodyPr>
          <a:p>
            <a:r>
              <a:rPr lang="zh-CN" altLang="en-US"/>
              <a:t>默认的，linux分配每个进程到root的名称空间,提供到外部网络的访问。</a:t>
            </a:r>
            <a:endParaRPr lang="zh-CN" altLang="en-US"/>
          </a:p>
        </p:txBody>
      </p:sp>
      <p:pic>
        <p:nvPicPr>
          <p:cNvPr id="9" name="图片 8"/>
          <p:cNvPicPr>
            <a:picLocks noChangeAspect="true"/>
          </p:cNvPicPr>
          <p:nvPr/>
        </p:nvPicPr>
        <p:blipFill>
          <a:blip r:embed="rId1"/>
          <a:stretch>
            <a:fillRect/>
          </a:stretch>
        </p:blipFill>
        <p:spPr>
          <a:xfrm>
            <a:off x="539115" y="1401445"/>
            <a:ext cx="6601460" cy="38341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true"/>
          <p:nvPr/>
        </p:nvSpPr>
        <p:spPr>
          <a:xfrm>
            <a:off x="-10795" y="-3175"/>
            <a:ext cx="2011680" cy="368300"/>
          </a:xfrm>
          <a:prstGeom prst="rect">
            <a:avLst/>
          </a:prstGeom>
          <a:noFill/>
        </p:spPr>
        <p:txBody>
          <a:bodyPr wrap="none" rtlCol="0">
            <a:spAutoFit/>
          </a:bodyPr>
          <a:p>
            <a:pPr algn="l"/>
            <a:r>
              <a:rPr lang="zh-CN" altLang="en-US">
                <a:sym typeface="+mn-ea"/>
              </a:rPr>
              <a:t>容器到容器间网络</a:t>
            </a:r>
            <a:endParaRPr lang="zh-CN"/>
          </a:p>
        </p:txBody>
      </p:sp>
      <p:sp>
        <p:nvSpPr>
          <p:cNvPr id="4" name="文本框 3"/>
          <p:cNvSpPr txBox="true"/>
          <p:nvPr/>
        </p:nvSpPr>
        <p:spPr>
          <a:xfrm>
            <a:off x="478155" y="939165"/>
            <a:ext cx="10922000" cy="1198880"/>
          </a:xfrm>
          <a:prstGeom prst="rect">
            <a:avLst/>
          </a:prstGeom>
          <a:noFill/>
        </p:spPr>
        <p:txBody>
          <a:bodyPr wrap="square" rtlCol="0" anchor="t">
            <a:spAutoFit/>
          </a:bodyPr>
          <a:p>
            <a:r>
              <a:rPr lang="zh-CN" altLang="en-US"/>
              <a:t>在</a:t>
            </a:r>
            <a:r>
              <a:rPr lang="en-US" altLang="zh-CN"/>
              <a:t>kubernetes</a:t>
            </a:r>
            <a:r>
              <a:rPr lang="zh-CN" altLang="en-US"/>
              <a:t>中，Pod被建模为一组共享网络名称空间的Docker容器。</a:t>
            </a:r>
            <a:endParaRPr lang="zh-CN" altLang="en-US"/>
          </a:p>
          <a:p>
            <a:r>
              <a:rPr lang="zh-CN" altLang="en-US"/>
              <a:t>Pod中的容器都具有通过分配给Pod的网络名称空间分配的相同IP地址和端口空间，</a:t>
            </a:r>
            <a:endParaRPr lang="zh-CN" altLang="en-US"/>
          </a:p>
          <a:p>
            <a:r>
              <a:rPr lang="zh-CN" altLang="en-US"/>
              <a:t>并且可以通过localhost彼此查找，因为它们驻留在相同的名称空间中。</a:t>
            </a:r>
            <a:endParaRPr lang="zh-CN" altLang="en-US"/>
          </a:p>
          <a:p>
            <a:r>
              <a:rPr lang="zh-CN" altLang="en-US"/>
              <a:t>我们可以为虚拟机上的每个Pod创建一个网络名称空间。</a:t>
            </a:r>
            <a:endParaRPr lang="zh-CN" altLang="en-US"/>
          </a:p>
        </p:txBody>
      </p:sp>
      <p:pic>
        <p:nvPicPr>
          <p:cNvPr id="3" name="图片 2"/>
          <p:cNvPicPr>
            <a:picLocks noChangeAspect="true"/>
          </p:cNvPicPr>
          <p:nvPr/>
        </p:nvPicPr>
        <p:blipFill>
          <a:blip r:embed="rId1"/>
          <a:stretch>
            <a:fillRect/>
          </a:stretch>
        </p:blipFill>
        <p:spPr>
          <a:xfrm>
            <a:off x="478155" y="2268855"/>
            <a:ext cx="6553200" cy="3775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true"/>
          <p:nvPr/>
        </p:nvSpPr>
        <p:spPr>
          <a:xfrm>
            <a:off x="-10795" y="-3175"/>
            <a:ext cx="2667000" cy="368300"/>
          </a:xfrm>
          <a:prstGeom prst="rect">
            <a:avLst/>
          </a:prstGeom>
          <a:noFill/>
        </p:spPr>
        <p:txBody>
          <a:bodyPr wrap="none" rtlCol="0">
            <a:spAutoFit/>
          </a:bodyPr>
          <a:p>
            <a:pPr algn="l"/>
            <a:r>
              <a:rPr lang="zh-CN" altLang="en-US">
                <a:sym typeface="+mn-ea"/>
              </a:rPr>
              <a:t>容器到容器间网络</a:t>
            </a:r>
            <a:r>
              <a:rPr lang="en-US" altLang="zh-CN">
                <a:sym typeface="+mn-ea"/>
              </a:rPr>
              <a:t>--</a:t>
            </a:r>
            <a:r>
              <a:rPr lang="zh-CN" altLang="en-US">
                <a:sym typeface="+mn-ea"/>
              </a:rPr>
              <a:t>实验</a:t>
            </a:r>
            <a:endParaRPr lang="zh-CN" altLang="en-US">
              <a:sym typeface="+mn-ea"/>
            </a:endParaRPr>
          </a:p>
        </p:txBody>
      </p:sp>
      <p:sp>
        <p:nvSpPr>
          <p:cNvPr id="4" name="文本框 3"/>
          <p:cNvSpPr txBox="true"/>
          <p:nvPr/>
        </p:nvSpPr>
        <p:spPr>
          <a:xfrm>
            <a:off x="478155" y="516255"/>
            <a:ext cx="10922000" cy="368300"/>
          </a:xfrm>
          <a:prstGeom prst="rect">
            <a:avLst/>
          </a:prstGeom>
          <a:noFill/>
        </p:spPr>
        <p:txBody>
          <a:bodyPr wrap="square" rtlCol="0" anchor="t">
            <a:spAutoFit/>
          </a:bodyPr>
          <a:p>
            <a:r>
              <a:rPr lang="en-US">
                <a:sym typeface="+mn-ea"/>
              </a:rPr>
              <a:t>1. kube02</a:t>
            </a:r>
            <a:r>
              <a:rPr>
                <a:sym typeface="+mn-ea"/>
              </a:rPr>
              <a:t>和</a:t>
            </a:r>
            <a:r>
              <a:rPr lang="en-US">
                <a:sym typeface="+mn-ea"/>
              </a:rPr>
              <a:t>kube03</a:t>
            </a:r>
            <a:r>
              <a:rPr>
                <a:sym typeface="+mn-ea"/>
              </a:rPr>
              <a:t>两节点上查看网络名称空间</a:t>
            </a:r>
          </a:p>
        </p:txBody>
      </p:sp>
      <p:sp>
        <p:nvSpPr>
          <p:cNvPr id="5" name="文本框 4"/>
          <p:cNvSpPr txBox="true"/>
          <p:nvPr/>
        </p:nvSpPr>
        <p:spPr>
          <a:xfrm>
            <a:off x="478155" y="1259840"/>
            <a:ext cx="9215120" cy="1529715"/>
          </a:xfrm>
          <a:prstGeom prst="rect">
            <a:avLst/>
          </a:prstGeom>
          <a:noFill/>
        </p:spPr>
        <p:txBody>
          <a:bodyPr wrap="square" rtlCol="0" anchor="t">
            <a:spAutoFit/>
          </a:bodyPr>
          <a:p>
            <a:pPr>
              <a:lnSpc>
                <a:spcPct val="130000"/>
              </a:lnSpc>
            </a:pPr>
            <a:r>
              <a:rPr lang="zh-CN" altLang="en-US"/>
              <a:t>[root@c720113 run]# cd /var/run/</a:t>
            </a:r>
            <a:endParaRPr lang="zh-CN" altLang="en-US"/>
          </a:p>
          <a:p>
            <a:pPr>
              <a:lnSpc>
                <a:spcPct val="130000"/>
              </a:lnSpc>
            </a:pPr>
            <a:r>
              <a:rPr lang="zh-CN" altLang="en-US"/>
              <a:t>[root@c720113 run]# ln -s /var/run/docker/netns netns</a:t>
            </a:r>
            <a:endParaRPr lang="zh-CN" altLang="en-US"/>
          </a:p>
          <a:p>
            <a:pPr>
              <a:lnSpc>
                <a:spcPct val="130000"/>
              </a:lnSpc>
            </a:pPr>
            <a:r>
              <a:rPr lang="zh-CN" altLang="en-US"/>
              <a:t>[root@c720113 run]# ip netns ls</a:t>
            </a:r>
            <a:endParaRPr lang="zh-CN" altLang="en-US"/>
          </a:p>
          <a:p>
            <a:pPr>
              <a:lnSpc>
                <a:spcPct val="130000"/>
              </a:lnSpc>
            </a:pPr>
            <a:r>
              <a:rPr lang="zh-CN" altLang="en-US"/>
              <a:t>default</a:t>
            </a:r>
            <a:endParaRPr lang="zh-CN" altLang="en-US"/>
          </a:p>
        </p:txBody>
      </p:sp>
      <p:sp>
        <p:nvSpPr>
          <p:cNvPr id="6" name="文本框 5"/>
          <p:cNvSpPr txBox="true"/>
          <p:nvPr/>
        </p:nvSpPr>
        <p:spPr>
          <a:xfrm>
            <a:off x="478155" y="2922270"/>
            <a:ext cx="10922000" cy="2027555"/>
          </a:xfrm>
          <a:prstGeom prst="rect">
            <a:avLst/>
          </a:prstGeom>
          <a:noFill/>
        </p:spPr>
        <p:txBody>
          <a:bodyPr wrap="square" rtlCol="0" anchor="t">
            <a:spAutoFit/>
          </a:bodyPr>
          <a:p>
            <a:pPr>
              <a:lnSpc>
                <a:spcPct val="140000"/>
              </a:lnSpc>
            </a:pPr>
            <a:r>
              <a:rPr lang="en-US">
                <a:sym typeface="+mn-ea"/>
              </a:rPr>
              <a:t>2. </a:t>
            </a:r>
            <a:r>
              <a:rPr lang="zh-CN" altLang="en-US">
                <a:sym typeface="+mn-ea"/>
                <a:hlinkClick r:id="rId1" tooltip="" action="ppaction://hlinkfile"/>
              </a:rPr>
              <a:t>部署应用</a:t>
            </a:r>
            <a:endParaRPr lang="zh-CN" altLang="en-US">
              <a:sym typeface="+mn-ea"/>
              <a:hlinkClick r:id="rId1" tooltip="" action="ppaction://hlinkfile"/>
            </a:endParaRPr>
          </a:p>
          <a:p>
            <a:pPr>
              <a:lnSpc>
                <a:spcPct val="140000"/>
              </a:lnSpc>
            </a:pPr>
            <a:r>
              <a:rPr lang="en-US" altLang="zh-CN">
                <a:sym typeface="+mn-ea"/>
              </a:rPr>
              <a:t>3.查看pod分配的节点</a:t>
            </a:r>
            <a:endParaRPr lang="en-US" altLang="zh-CN">
              <a:sym typeface="+mn-ea"/>
            </a:endParaRPr>
          </a:p>
          <a:p>
            <a:pPr>
              <a:lnSpc>
                <a:spcPct val="140000"/>
              </a:lnSpc>
            </a:pPr>
            <a:r>
              <a:rPr lang="en-US" altLang="zh-CN">
                <a:sym typeface="+mn-ea"/>
              </a:rPr>
              <a:t>4.再次在pod</a:t>
            </a:r>
            <a:r>
              <a:rPr lang="zh-CN" altLang="en-US">
                <a:sym typeface="+mn-ea"/>
              </a:rPr>
              <a:t>启动</a:t>
            </a:r>
            <a:r>
              <a:rPr lang="en-US" altLang="zh-CN">
                <a:sym typeface="+mn-ea"/>
              </a:rPr>
              <a:t>节点查看网络名称空间</a:t>
            </a:r>
            <a:endParaRPr lang="en-US" altLang="zh-CN">
              <a:sym typeface="+mn-ea"/>
            </a:endParaRPr>
          </a:p>
          <a:p>
            <a:pPr>
              <a:lnSpc>
                <a:spcPct val="140000"/>
              </a:lnSpc>
            </a:pPr>
            <a:r>
              <a:rPr lang="en-US" altLang="zh-CN">
                <a:sym typeface="+mn-ea"/>
              </a:rPr>
              <a:t>5.查看新创建的名称空间下的网卡</a:t>
            </a:r>
            <a:endParaRPr lang="en-US" altLang="zh-CN">
              <a:sym typeface="+mn-ea"/>
            </a:endParaRPr>
          </a:p>
          <a:p>
            <a:pPr>
              <a:lnSpc>
                <a:spcPct val="140000"/>
              </a:lnSpc>
            </a:pPr>
            <a:r>
              <a:rPr lang="en-US" altLang="zh-CN">
                <a:sym typeface="+mn-ea"/>
              </a:rPr>
              <a:t>[root@c720113 run]# ip netns exec 83025ec45b7b ip link show</a:t>
            </a:r>
            <a:endParaRPr lang="en-US" altLang="zh-CN">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1070</Words>
  <Application>WPS 演示</Application>
  <PresentationFormat>宽屏</PresentationFormat>
  <Paragraphs>84</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宋体</vt:lpstr>
      <vt:lpstr>Arial Unicode MS</vt:lpstr>
      <vt:lpstr>Calibri Light</vt:lpstr>
      <vt:lpstr>Droid Sans Fallback</vt:lpstr>
      <vt:lpstr>Calibri</vt:lpstr>
      <vt:lpstr>微软雅黑</vt:lpstr>
      <vt:lpstr>Standard Symbols PS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刘智</cp:lastModifiedBy>
  <cp:revision>2</cp:revision>
  <dcterms:created xsi:type="dcterms:W3CDTF">2021-07-06T16:47:39Z</dcterms:created>
  <dcterms:modified xsi:type="dcterms:W3CDTF">2021-07-06T16:47:39Z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2052-11.1.0.10161</vt:lpwstr>
  </property>
</Properties>
</file>