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D3D9-1A35-4DE7-8996-AEB1EFFF9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14B3-D21E-4921-A042-FF08C93B11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4574" y="2721114"/>
            <a:ext cx="711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DevOps Kubernetes</a:t>
            </a:r>
            <a:r>
              <a:rPr lang="zh-CN" altLang="en-US" sz="4000" dirty="0"/>
              <a:t>实践与理念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131" y="585216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主讲人：刘智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前世今生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162" y="1850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不是工具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0160" y="14175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不是概念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08384" y="189715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是解决实际问题的解决方案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6691225" y="4731731"/>
            <a:ext cx="2441170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91225" y="5319162"/>
            <a:ext cx="2441170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3485" y="4469938"/>
            <a:ext cx="2975957" cy="14713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3856236" y="2957599"/>
            <a:ext cx="872837" cy="64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61255" y="2376170"/>
            <a:ext cx="2058035" cy="18453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32303236373537343b32303238313239333bcbbccfebbbfdbcab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92040" y="2376170"/>
            <a:ext cx="914400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70270" y="2713990"/>
            <a:ext cx="1049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ITSM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ITIL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COBIT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0"/>
          <p:cNvSpPr/>
          <p:nvPr/>
        </p:nvSpPr>
        <p:spPr>
          <a:xfrm>
            <a:off x="7475101" y="2978554"/>
            <a:ext cx="872837" cy="64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95030" y="2355215"/>
            <a:ext cx="2058035" cy="18453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0320" y="3078480"/>
            <a:ext cx="122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0"/>
          <p:cNvSpPr/>
          <p:nvPr/>
        </p:nvSpPr>
        <p:spPr>
          <a:xfrm rot="16200000">
            <a:off x="7523480" y="3929380"/>
            <a:ext cx="467360" cy="3505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3712" y="2458720"/>
            <a:ext cx="1139825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华文楷体" panose="02010600040101010101" pitchFamily="2" charset="-122"/>
                <a:ea typeface="华文楷体" panose="02010600040101010101" pitchFamily="2" charset="-122"/>
              </a:rPr>
              <a:t>实践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87804" y="2458720"/>
            <a:ext cx="1139825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最佳实践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7805" y="3713422"/>
            <a:ext cx="1139825" cy="37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1493537" y="2646045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20" idx="0"/>
          </p:cNvCxnSpPr>
          <p:nvPr/>
        </p:nvCxnSpPr>
        <p:spPr>
          <a:xfrm>
            <a:off x="2757717" y="2833370"/>
            <a:ext cx="1" cy="88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形 23" descr="343435383137333b333633323635313bc8cb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712" y="1738045"/>
            <a:ext cx="241980" cy="54506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95692" y="177014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领导与创新者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87465" y="17708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追随者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8" name="图形 27" descr="343435383137333b333633323334363bc8cb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7716" y="1850713"/>
            <a:ext cx="454178" cy="45417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620097" y="24160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价值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28399" y="314457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适用性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1" name="图形 30" descr="343435383137333b333633323334363bc8cb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689" y="3298594"/>
            <a:ext cx="454178" cy="45417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495231" y="32985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关注者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直接箭头连接符 33"/>
          <p:cNvCxnSpPr>
            <a:endCxn id="20" idx="1"/>
          </p:cNvCxnSpPr>
          <p:nvPr/>
        </p:nvCxnSpPr>
        <p:spPr>
          <a:xfrm>
            <a:off x="1544867" y="3597679"/>
            <a:ext cx="642938" cy="30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价值，所有手段的最终目的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41366" y="2178627"/>
            <a:ext cx="3192089" cy="1926279"/>
            <a:chOff x="1399308" y="2137063"/>
            <a:chExt cx="3192089" cy="1926279"/>
          </a:xfrm>
        </p:grpSpPr>
        <p:sp>
          <p:nvSpPr>
            <p:cNvPr id="16" name="椭圆 15"/>
            <p:cNvSpPr/>
            <p:nvPr/>
          </p:nvSpPr>
          <p:spPr>
            <a:xfrm>
              <a:off x="2679469" y="2797233"/>
              <a:ext cx="631767" cy="6317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价值</a:t>
              </a:r>
              <a:endPara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1399308" y="2942705"/>
              <a:ext cx="1064029" cy="4862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Culture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2463339" y="2137063"/>
              <a:ext cx="1064029" cy="4862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3527368" y="2942705"/>
              <a:ext cx="1064029" cy="4862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箭头: 右 25"/>
            <p:cNvSpPr/>
            <p:nvPr/>
          </p:nvSpPr>
          <p:spPr>
            <a:xfrm>
              <a:off x="2061556" y="3865418"/>
              <a:ext cx="1886989" cy="14962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20410" y="381712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需求</a:t>
              </a:r>
              <a:endPara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48545" y="381712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价值</a:t>
              </a:r>
              <a:endPara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0" name="矩形: 圆角 39"/>
          <p:cNvSpPr/>
          <p:nvPr/>
        </p:nvSpPr>
        <p:spPr>
          <a:xfrm>
            <a:off x="6450110" y="2114896"/>
            <a:ext cx="1064029" cy="486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方法演进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7799542" y="2114895"/>
            <a:ext cx="1064029" cy="486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9356793" y="1993320"/>
            <a:ext cx="1064029" cy="243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虚拟化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9356792" y="2452943"/>
            <a:ext cx="1064029" cy="243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云计算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stCxn id="42" idx="1"/>
            <a:endCxn id="41" idx="3"/>
          </p:cNvCxnSpPr>
          <p:nvPr/>
        </p:nvCxnSpPr>
        <p:spPr>
          <a:xfrm flipH="1">
            <a:off x="8863571" y="2114895"/>
            <a:ext cx="493222" cy="24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1"/>
            <a:endCxn id="41" idx="3"/>
          </p:cNvCxnSpPr>
          <p:nvPr/>
        </p:nvCxnSpPr>
        <p:spPr>
          <a:xfrm flipH="1" flipV="1">
            <a:off x="8863571" y="2358043"/>
            <a:ext cx="493221" cy="2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箭头: 下 47"/>
          <p:cNvSpPr/>
          <p:nvPr/>
        </p:nvSpPr>
        <p:spPr>
          <a:xfrm>
            <a:off x="6890684" y="2696092"/>
            <a:ext cx="182880" cy="3380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箭头: 下 48"/>
          <p:cNvSpPr/>
          <p:nvPr/>
        </p:nvSpPr>
        <p:spPr>
          <a:xfrm>
            <a:off x="8240116" y="2696092"/>
            <a:ext cx="182880" cy="3380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32000" y="26960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创造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379234" y="26960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6450109" y="3095795"/>
            <a:ext cx="1064029" cy="246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7799542" y="3095795"/>
            <a:ext cx="1064029" cy="246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机会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7164189" y="3261350"/>
            <a:ext cx="1064029" cy="308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管理新方法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箭头: 下 54"/>
          <p:cNvSpPr/>
          <p:nvPr/>
        </p:nvSpPr>
        <p:spPr>
          <a:xfrm>
            <a:off x="7604764" y="3620883"/>
            <a:ext cx="182880" cy="3380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7164189" y="4004642"/>
            <a:ext cx="1064029" cy="30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DevOps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6275541" y="4979024"/>
            <a:ext cx="1064029" cy="308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敏捷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132051" y="4979024"/>
            <a:ext cx="1064029" cy="308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精益生产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stCxn id="57" idx="0"/>
            <a:endCxn id="56" idx="1"/>
          </p:cNvCxnSpPr>
          <p:nvPr/>
        </p:nvCxnSpPr>
        <p:spPr>
          <a:xfrm flipV="1">
            <a:off x="6807556" y="4159126"/>
            <a:ext cx="356633" cy="8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8" idx="0"/>
            <a:endCxn id="56" idx="3"/>
          </p:cNvCxnSpPr>
          <p:nvPr/>
        </p:nvCxnSpPr>
        <p:spPr>
          <a:xfrm flipH="1" flipV="1">
            <a:off x="8228218" y="4159126"/>
            <a:ext cx="435848" cy="8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475630" y="453062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</a:t>
            </a:r>
            <a:endParaRPr lang="zh-CN" altLang="en-US" sz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6" name="图形 65" descr="303b32313534393237343bc1b4ccf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8851876">
            <a:off x="2361901" y="3482170"/>
            <a:ext cx="999247" cy="9992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DevOps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缩减价值链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2914590" y="3185852"/>
            <a:ext cx="1476894" cy="679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缩短市场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响应时间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96934" y="1852836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为什么要实施</a:t>
            </a:r>
            <a:r>
              <a:rPr lang="en-US" altLang="zh-CN" sz="1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DevOps</a:t>
            </a:r>
            <a:endParaRPr lang="zh-CN" altLang="en-US" sz="1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5164159" y="3185852"/>
            <a:ext cx="1476894" cy="679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减少技术债务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7413728" y="3185852"/>
            <a:ext cx="1476894" cy="6795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消除脆弱性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箭头: 下 2"/>
          <p:cNvSpPr/>
          <p:nvPr/>
        </p:nvSpPr>
        <p:spPr>
          <a:xfrm rot="3232296">
            <a:off x="4391484" y="2402378"/>
            <a:ext cx="230392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/>
          <p:cNvSpPr/>
          <p:nvPr/>
        </p:nvSpPr>
        <p:spPr>
          <a:xfrm>
            <a:off x="5787408" y="2402377"/>
            <a:ext cx="230392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下 45"/>
          <p:cNvSpPr/>
          <p:nvPr/>
        </p:nvSpPr>
        <p:spPr>
          <a:xfrm rot="18897719">
            <a:off x="7171013" y="2421005"/>
            <a:ext cx="230392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14590" y="4222866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减少批量大小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减少交接次数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持续识别和消除损耗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自给自足的团队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自动化例行的工作</a:t>
            </a:r>
            <a:endParaRPr lang="zh-CN" altLang="en-US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24607" y="4220334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持续重构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规划消除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直面问题</a:t>
            </a:r>
            <a:endParaRPr lang="zh-CN" altLang="en-US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65503" y="4220334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反脆弱性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全功能可运行</a:t>
            </a:r>
            <a:endParaRPr lang="en-US" altLang="zh-CN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主动引入混乱和不稳定</a:t>
            </a:r>
            <a:endParaRPr lang="zh-CN" altLang="en-US" sz="1200" dirty="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价值流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670512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需求规格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39"/>
          <p:cNvSpPr/>
          <p:nvPr/>
        </p:nvSpPr>
        <p:spPr>
          <a:xfrm>
            <a:off x="3516457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需求协商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39"/>
          <p:cNvSpPr/>
          <p:nvPr/>
        </p:nvSpPr>
        <p:spPr>
          <a:xfrm>
            <a:off x="5362402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需求分析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方案规划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39"/>
          <p:cNvSpPr/>
          <p:nvPr/>
        </p:nvSpPr>
        <p:spPr>
          <a:xfrm>
            <a:off x="7208347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方案审批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39"/>
          <p:cNvSpPr/>
          <p:nvPr/>
        </p:nvSpPr>
        <p:spPr>
          <a:xfrm>
            <a:off x="7208347" y="115214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方案审批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39"/>
          <p:cNvSpPr/>
          <p:nvPr/>
        </p:nvSpPr>
        <p:spPr>
          <a:xfrm>
            <a:off x="1670512" y="239356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详细计划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39"/>
          <p:cNvSpPr/>
          <p:nvPr/>
        </p:nvSpPr>
        <p:spPr>
          <a:xfrm>
            <a:off x="3516457" y="239356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软件开发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39"/>
          <p:cNvSpPr/>
          <p:nvPr/>
        </p:nvSpPr>
        <p:spPr>
          <a:xfrm>
            <a:off x="5362402" y="239356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单元测试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39"/>
          <p:cNvSpPr/>
          <p:nvPr/>
        </p:nvSpPr>
        <p:spPr>
          <a:xfrm>
            <a:off x="7208347" y="2086861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用户测试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39"/>
          <p:cNvSpPr/>
          <p:nvPr/>
        </p:nvSpPr>
        <p:spPr>
          <a:xfrm>
            <a:off x="7208347" y="2716146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性能测试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429529" y="3492462"/>
            <a:ext cx="72237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39"/>
          <p:cNvSpPr/>
          <p:nvPr/>
        </p:nvSpPr>
        <p:spPr>
          <a:xfrm>
            <a:off x="1670512" y="4211398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变更请求提交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39"/>
          <p:cNvSpPr/>
          <p:nvPr/>
        </p:nvSpPr>
        <p:spPr>
          <a:xfrm>
            <a:off x="3516457" y="4211398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变更请求审批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39"/>
          <p:cNvSpPr/>
          <p:nvPr/>
        </p:nvSpPr>
        <p:spPr>
          <a:xfrm>
            <a:off x="5362402" y="4211398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发布构建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39"/>
          <p:cNvSpPr/>
          <p:nvPr/>
        </p:nvSpPr>
        <p:spPr>
          <a:xfrm>
            <a:off x="1670512" y="5332693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部署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39"/>
          <p:cNvSpPr/>
          <p:nvPr/>
        </p:nvSpPr>
        <p:spPr>
          <a:xfrm>
            <a:off x="3516457" y="5332693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验收测试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39"/>
          <p:cNvSpPr/>
          <p:nvPr/>
        </p:nvSpPr>
        <p:spPr>
          <a:xfrm>
            <a:off x="5362402" y="5332693"/>
            <a:ext cx="1203960" cy="49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正式验收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endCxn id="40" idx="1"/>
          </p:cNvCxnSpPr>
          <p:nvPr/>
        </p:nvCxnSpPr>
        <p:spPr>
          <a:xfrm>
            <a:off x="1321724" y="1397886"/>
            <a:ext cx="348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0" idx="3"/>
            <a:endCxn id="5" idx="1"/>
          </p:cNvCxnSpPr>
          <p:nvPr/>
        </p:nvCxnSpPr>
        <p:spPr>
          <a:xfrm>
            <a:off x="2874472" y="1397886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6" idx="1"/>
          </p:cNvCxnSpPr>
          <p:nvPr/>
        </p:nvCxnSpPr>
        <p:spPr>
          <a:xfrm>
            <a:off x="4720417" y="1397886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8" idx="1"/>
          </p:cNvCxnSpPr>
          <p:nvPr/>
        </p:nvCxnSpPr>
        <p:spPr>
          <a:xfrm>
            <a:off x="6566362" y="1397886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8" idx="3"/>
            <a:endCxn id="9" idx="1"/>
          </p:cNvCxnSpPr>
          <p:nvPr/>
        </p:nvCxnSpPr>
        <p:spPr>
          <a:xfrm flipH="1">
            <a:off x="1670512" y="1397886"/>
            <a:ext cx="6741795" cy="1241425"/>
          </a:xfrm>
          <a:prstGeom prst="bentConnector5">
            <a:avLst>
              <a:gd name="adj1" fmla="val -3391"/>
              <a:gd name="adj2" fmla="val 50000"/>
              <a:gd name="adj3" fmla="val 103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0" idx="1"/>
          </p:cNvCxnSpPr>
          <p:nvPr/>
        </p:nvCxnSpPr>
        <p:spPr>
          <a:xfrm>
            <a:off x="2874472" y="2639311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4720417" y="2639311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12" idx="1"/>
          </p:cNvCxnSpPr>
          <p:nvPr/>
        </p:nvCxnSpPr>
        <p:spPr>
          <a:xfrm flipV="1">
            <a:off x="6566362" y="2332606"/>
            <a:ext cx="641985" cy="3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3"/>
            <a:endCxn id="13" idx="1"/>
          </p:cNvCxnSpPr>
          <p:nvPr/>
        </p:nvCxnSpPr>
        <p:spPr>
          <a:xfrm>
            <a:off x="6566362" y="2639311"/>
            <a:ext cx="641985" cy="3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12" idx="3"/>
            <a:endCxn id="15" idx="1"/>
          </p:cNvCxnSpPr>
          <p:nvPr/>
        </p:nvCxnSpPr>
        <p:spPr>
          <a:xfrm flipH="1">
            <a:off x="1670512" y="2332606"/>
            <a:ext cx="6741795" cy="2124537"/>
          </a:xfrm>
          <a:prstGeom prst="bentConnector5">
            <a:avLst>
              <a:gd name="adj1" fmla="val -3391"/>
              <a:gd name="adj2" fmla="val 69172"/>
              <a:gd name="adj3" fmla="val 103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13" idx="3"/>
            <a:endCxn id="15" idx="1"/>
          </p:cNvCxnSpPr>
          <p:nvPr/>
        </p:nvCxnSpPr>
        <p:spPr>
          <a:xfrm flipH="1">
            <a:off x="1670512" y="2961891"/>
            <a:ext cx="6741795" cy="1495252"/>
          </a:xfrm>
          <a:prstGeom prst="bentConnector5">
            <a:avLst>
              <a:gd name="adj1" fmla="val -3391"/>
              <a:gd name="adj2" fmla="val 55559"/>
              <a:gd name="adj3" fmla="val 1033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449939" y="3248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54122" y="3506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部署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1" name="直接箭头连接符 50"/>
          <p:cNvCxnSpPr>
            <a:stCxn id="15" idx="3"/>
            <a:endCxn id="16" idx="1"/>
          </p:cNvCxnSpPr>
          <p:nvPr/>
        </p:nvCxnSpPr>
        <p:spPr>
          <a:xfrm>
            <a:off x="2874472" y="4457143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3"/>
            <a:endCxn id="17" idx="1"/>
          </p:cNvCxnSpPr>
          <p:nvPr/>
        </p:nvCxnSpPr>
        <p:spPr>
          <a:xfrm>
            <a:off x="4720417" y="4457143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17" idx="3"/>
            <a:endCxn id="18" idx="1"/>
          </p:cNvCxnSpPr>
          <p:nvPr/>
        </p:nvCxnSpPr>
        <p:spPr>
          <a:xfrm flipH="1">
            <a:off x="1670512" y="4457143"/>
            <a:ext cx="4895850" cy="1121295"/>
          </a:xfrm>
          <a:prstGeom prst="bentConnector5">
            <a:avLst>
              <a:gd name="adj1" fmla="val -4669"/>
              <a:gd name="adj2" fmla="val 50000"/>
              <a:gd name="adj3" fmla="val 104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19" idx="1"/>
          </p:cNvCxnSpPr>
          <p:nvPr/>
        </p:nvCxnSpPr>
        <p:spPr>
          <a:xfrm>
            <a:off x="2874472" y="5578438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9" idx="3"/>
            <a:endCxn id="20" idx="1"/>
          </p:cNvCxnSpPr>
          <p:nvPr/>
        </p:nvCxnSpPr>
        <p:spPr>
          <a:xfrm>
            <a:off x="4720417" y="5578438"/>
            <a:ext cx="641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形 60" descr="32313535373830313b32313535373832353bcab1d6d3d6d3b1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49644" y="967197"/>
            <a:ext cx="291639" cy="291639"/>
          </a:xfrm>
          <a:prstGeom prst="rect">
            <a:avLst/>
          </a:prstGeom>
        </p:spPr>
      </p:pic>
      <p:pic>
        <p:nvPicPr>
          <p:cNvPr id="62" name="图形 61" descr="32313533373834373b32313533373833333bcec4bcfebcd0cec4bcfecae4b3f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1769" y="909147"/>
            <a:ext cx="419279" cy="419279"/>
          </a:xfrm>
          <a:prstGeom prst="rect">
            <a:avLst/>
          </a:prstGeom>
        </p:spPr>
      </p:pic>
      <p:pic>
        <p:nvPicPr>
          <p:cNvPr id="63" name="图形 62" descr="32313535373830313b32313535373832353bcab1d6d3d6d3b1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41534" y="969694"/>
            <a:ext cx="291639" cy="291639"/>
          </a:xfrm>
          <a:prstGeom prst="rect">
            <a:avLst/>
          </a:prstGeom>
        </p:spPr>
      </p:pic>
      <p:pic>
        <p:nvPicPr>
          <p:cNvPr id="64" name="图形 63" descr="32313535373830313b32313535373832353bcab1d6d3d6d3b1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41534" y="2129550"/>
            <a:ext cx="291639" cy="291639"/>
          </a:xfrm>
          <a:prstGeom prst="rect">
            <a:avLst/>
          </a:prstGeom>
        </p:spPr>
      </p:pic>
      <p:pic>
        <p:nvPicPr>
          <p:cNvPr id="65" name="图形 64" descr="32313535373830313b32313535373832353bcab1d6d3d6d3b1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41534" y="2880985"/>
            <a:ext cx="291639" cy="291639"/>
          </a:xfrm>
          <a:prstGeom prst="rect">
            <a:avLst/>
          </a:prstGeom>
        </p:spPr>
      </p:pic>
      <p:pic>
        <p:nvPicPr>
          <p:cNvPr id="66" name="图形 65" descr="32313533373834373b32313533373833333bcec4bcfebcd0cec4bcfecae4b3f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1769" y="2201248"/>
            <a:ext cx="419279" cy="419279"/>
          </a:xfrm>
          <a:prstGeom prst="rect">
            <a:avLst/>
          </a:prstGeom>
        </p:spPr>
      </p:pic>
      <p:pic>
        <p:nvPicPr>
          <p:cNvPr id="67" name="图形 66" descr="32313533373834373b32313533373833333bcec4bcfebcd0cec4bcfecae4b3f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5824" y="2179579"/>
            <a:ext cx="419279" cy="419279"/>
          </a:xfrm>
          <a:prstGeom prst="rect">
            <a:avLst/>
          </a:prstGeom>
        </p:spPr>
      </p:pic>
      <p:pic>
        <p:nvPicPr>
          <p:cNvPr id="68" name="图形 67" descr="32313535373830313b32313535373832353bcab1d6d3d6d3b1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49643" y="4070558"/>
            <a:ext cx="291639" cy="291639"/>
          </a:xfrm>
          <a:prstGeom prst="rect">
            <a:avLst/>
          </a:prstGeom>
        </p:spPr>
      </p:pic>
      <p:pic>
        <p:nvPicPr>
          <p:cNvPr id="69" name="图形 68" descr="32313533373834373b32313533373833333bcec4bcfebcd0cec4bcfecae4b3f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2631" y="4007903"/>
            <a:ext cx="419279" cy="419279"/>
          </a:xfrm>
          <a:prstGeom prst="rect">
            <a:avLst/>
          </a:prstGeom>
        </p:spPr>
      </p:pic>
      <p:pic>
        <p:nvPicPr>
          <p:cNvPr id="70" name="图形 69" descr="32313533373834373b32313533373833333bcec4bcfebcd0cec4bcfecae4b3f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066" y="5117237"/>
            <a:ext cx="419279" cy="419279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8271250" y="4476899"/>
            <a:ext cx="26372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LT</a:t>
            </a:r>
            <a:r>
              <a:rPr lang="zh-CN" altLang="en-US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Lead Time</a:t>
            </a:r>
            <a:endParaRPr lang="en-US" altLang="zh-CN" sz="1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PT</a:t>
            </a:r>
            <a:r>
              <a:rPr lang="zh-CN" altLang="en-US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Process Time</a:t>
            </a:r>
            <a:endParaRPr lang="en-US" altLang="zh-CN" sz="1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%C/A</a:t>
            </a:r>
            <a:r>
              <a:rPr lang="zh-CN" altLang="en-US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Percent Complete and Accurate</a:t>
            </a:r>
            <a:endParaRPr lang="zh-CN" altLang="en-US" sz="1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单体架构所存在的问题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79976" y="1757276"/>
            <a:ext cx="5897768" cy="366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某一部分的变动，影响整个系统，产生无法预料的影响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众多开发人员工作于系统，各部分需要资源进行协调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少数员工了解系统全貌，产生人员依赖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文档很快变得过时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系统的开发和运维自认切割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无法实践敏捷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架构调整困难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大量的强关联，扩展变得困难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27" y="540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架构演进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9"/>
          <p:cNvSpPr/>
          <p:nvPr/>
        </p:nvSpPr>
        <p:spPr>
          <a:xfrm>
            <a:off x="988869" y="1870364"/>
            <a:ext cx="3408564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外部应用接口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39"/>
          <p:cNvSpPr/>
          <p:nvPr/>
        </p:nvSpPr>
        <p:spPr>
          <a:xfrm>
            <a:off x="988869" y="1248685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39"/>
          <p:cNvSpPr/>
          <p:nvPr/>
        </p:nvSpPr>
        <p:spPr>
          <a:xfrm>
            <a:off x="2282883" y="1248685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39"/>
          <p:cNvSpPr/>
          <p:nvPr/>
        </p:nvSpPr>
        <p:spPr>
          <a:xfrm>
            <a:off x="3576898" y="1248685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39"/>
          <p:cNvSpPr/>
          <p:nvPr/>
        </p:nvSpPr>
        <p:spPr>
          <a:xfrm>
            <a:off x="988869" y="4134197"/>
            <a:ext cx="3408564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数据集成应用层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流程图: 磁盘 2"/>
          <p:cNvSpPr/>
          <p:nvPr/>
        </p:nvSpPr>
        <p:spPr>
          <a:xfrm>
            <a:off x="2238894" y="4772932"/>
            <a:ext cx="864524" cy="7463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88869" y="3429000"/>
            <a:ext cx="565265" cy="515119"/>
            <a:chOff x="5760720" y="2011950"/>
            <a:chExt cx="565265" cy="515119"/>
          </a:xfrm>
        </p:grpSpPr>
        <p:sp>
          <p:nvSpPr>
            <p:cNvPr id="9" name="矩形: 圆角 8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809404" y="3441296"/>
            <a:ext cx="565265" cy="515119"/>
            <a:chOff x="5760720" y="2011950"/>
            <a:chExt cx="565265" cy="515119"/>
          </a:xfrm>
        </p:grpSpPr>
        <p:sp>
          <p:nvSpPr>
            <p:cNvPr id="15" name="矩形: 圆角 14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483033" y="3441296"/>
            <a:ext cx="565265" cy="515119"/>
            <a:chOff x="5760720" y="2011950"/>
            <a:chExt cx="565265" cy="515119"/>
          </a:xfrm>
        </p:grpSpPr>
        <p:sp>
          <p:nvSpPr>
            <p:cNvPr id="18" name="矩形: 圆角 17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3483033" y="2655959"/>
            <a:ext cx="565265" cy="515119"/>
            <a:chOff x="5760720" y="2011950"/>
            <a:chExt cx="565265" cy="515119"/>
          </a:xfrm>
        </p:grpSpPr>
        <p:sp>
          <p:nvSpPr>
            <p:cNvPr id="21" name="矩形: 圆角 20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2720859" y="2655958"/>
            <a:ext cx="565265" cy="515119"/>
            <a:chOff x="5760720" y="2011950"/>
            <a:chExt cx="565265" cy="515119"/>
          </a:xfrm>
        </p:grpSpPr>
        <p:sp>
          <p:nvSpPr>
            <p:cNvPr id="24" name="矩形: 圆角 23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441602" y="2650520"/>
            <a:ext cx="565265" cy="515119"/>
            <a:chOff x="5760720" y="2011950"/>
            <a:chExt cx="565265" cy="515119"/>
          </a:xfrm>
        </p:grpSpPr>
        <p:sp>
          <p:nvSpPr>
            <p:cNvPr id="27" name="矩形: 圆角 26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>
            <a:stCxn id="9" idx="0"/>
            <a:endCxn id="27" idx="2"/>
          </p:cNvCxnSpPr>
          <p:nvPr/>
        </p:nvCxnSpPr>
        <p:spPr>
          <a:xfrm flipV="1">
            <a:off x="1271502" y="3165639"/>
            <a:ext cx="452733" cy="26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27" idx="2"/>
          </p:cNvCxnSpPr>
          <p:nvPr/>
        </p:nvCxnSpPr>
        <p:spPr>
          <a:xfrm flipH="1" flipV="1">
            <a:off x="1724235" y="3165639"/>
            <a:ext cx="367802" cy="2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3"/>
            <a:endCxn id="24" idx="1"/>
          </p:cNvCxnSpPr>
          <p:nvPr/>
        </p:nvCxnSpPr>
        <p:spPr>
          <a:xfrm>
            <a:off x="2006867" y="2908080"/>
            <a:ext cx="713992" cy="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0"/>
            <a:endCxn id="21" idx="2"/>
          </p:cNvCxnSpPr>
          <p:nvPr/>
        </p:nvCxnSpPr>
        <p:spPr>
          <a:xfrm flipV="1">
            <a:off x="3765666" y="3171078"/>
            <a:ext cx="0" cy="2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83775" y="3165639"/>
            <a:ext cx="299258" cy="2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4" idx="2"/>
          </p:cNvCxnSpPr>
          <p:nvPr/>
        </p:nvCxnSpPr>
        <p:spPr>
          <a:xfrm flipH="1" flipV="1">
            <a:off x="3003492" y="3171077"/>
            <a:ext cx="479541" cy="41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7" idx="0"/>
          </p:cNvCxnSpPr>
          <p:nvPr/>
        </p:nvCxnSpPr>
        <p:spPr>
          <a:xfrm flipH="1">
            <a:off x="1724235" y="2153536"/>
            <a:ext cx="514659" cy="4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4" idx="0"/>
          </p:cNvCxnSpPr>
          <p:nvPr/>
        </p:nvCxnSpPr>
        <p:spPr>
          <a:xfrm>
            <a:off x="1724234" y="2162603"/>
            <a:ext cx="1279258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21" idx="0"/>
          </p:cNvCxnSpPr>
          <p:nvPr/>
        </p:nvCxnSpPr>
        <p:spPr>
          <a:xfrm>
            <a:off x="3003491" y="2139954"/>
            <a:ext cx="762175" cy="51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4" idx="0"/>
          </p:cNvCxnSpPr>
          <p:nvPr/>
        </p:nvCxnSpPr>
        <p:spPr>
          <a:xfrm flipH="1">
            <a:off x="3003492" y="2144026"/>
            <a:ext cx="911454" cy="51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27" idx="0"/>
          </p:cNvCxnSpPr>
          <p:nvPr/>
        </p:nvCxnSpPr>
        <p:spPr>
          <a:xfrm flipH="1">
            <a:off x="1724235" y="2158974"/>
            <a:ext cx="1279255" cy="49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3"/>
            <a:endCxn id="15" idx="1"/>
          </p:cNvCxnSpPr>
          <p:nvPr/>
        </p:nvCxnSpPr>
        <p:spPr>
          <a:xfrm>
            <a:off x="1554134" y="3686560"/>
            <a:ext cx="255270" cy="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460567" y="4417369"/>
            <a:ext cx="0" cy="35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892829" y="4417369"/>
            <a:ext cx="0" cy="35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箭头: 下 57"/>
          <p:cNvSpPr/>
          <p:nvPr/>
        </p:nvSpPr>
        <p:spPr>
          <a:xfrm>
            <a:off x="1271501" y="1570545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/>
          <p:cNvSpPr/>
          <p:nvPr/>
        </p:nvSpPr>
        <p:spPr>
          <a:xfrm>
            <a:off x="2581101" y="1572922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/>
          <p:cNvSpPr/>
          <p:nvPr/>
        </p:nvSpPr>
        <p:spPr>
          <a:xfrm>
            <a:off x="3875116" y="1577958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39"/>
          <p:cNvSpPr/>
          <p:nvPr/>
        </p:nvSpPr>
        <p:spPr>
          <a:xfrm>
            <a:off x="6294463" y="1879431"/>
            <a:ext cx="3408564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API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: 圆角 39"/>
          <p:cNvSpPr/>
          <p:nvPr/>
        </p:nvSpPr>
        <p:spPr>
          <a:xfrm>
            <a:off x="6294463" y="1257752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: 圆角 39"/>
          <p:cNvSpPr/>
          <p:nvPr/>
        </p:nvSpPr>
        <p:spPr>
          <a:xfrm>
            <a:off x="7588477" y="1257752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: 圆角 39"/>
          <p:cNvSpPr/>
          <p:nvPr/>
        </p:nvSpPr>
        <p:spPr>
          <a:xfrm>
            <a:off x="8882492" y="1257752"/>
            <a:ext cx="820535" cy="283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客户设备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箭头: 下 65"/>
          <p:cNvSpPr/>
          <p:nvPr/>
        </p:nvSpPr>
        <p:spPr>
          <a:xfrm>
            <a:off x="6577095" y="1579612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下 66"/>
          <p:cNvSpPr/>
          <p:nvPr/>
        </p:nvSpPr>
        <p:spPr>
          <a:xfrm>
            <a:off x="7886695" y="1581989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/>
          <p:cNvSpPr/>
          <p:nvPr/>
        </p:nvSpPr>
        <p:spPr>
          <a:xfrm>
            <a:off x="9180710" y="1587025"/>
            <a:ext cx="224098" cy="26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39"/>
          <p:cNvSpPr/>
          <p:nvPr/>
        </p:nvSpPr>
        <p:spPr>
          <a:xfrm>
            <a:off x="6322335" y="2641857"/>
            <a:ext cx="953196" cy="1882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Domain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516300" y="2926177"/>
            <a:ext cx="565265" cy="515119"/>
            <a:chOff x="5760720" y="2011950"/>
            <a:chExt cx="565265" cy="515119"/>
          </a:xfrm>
        </p:grpSpPr>
        <p:sp>
          <p:nvSpPr>
            <p:cNvPr id="73" name="矩形: 圆角 72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流程图: 磁盘 80"/>
          <p:cNvSpPr/>
          <p:nvPr/>
        </p:nvSpPr>
        <p:spPr>
          <a:xfrm>
            <a:off x="6534310" y="3790237"/>
            <a:ext cx="529243" cy="5344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H="1">
            <a:off x="6689144" y="3441295"/>
            <a:ext cx="1" cy="3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6912538" y="3441295"/>
            <a:ext cx="0" cy="34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: 圆角 39"/>
          <p:cNvSpPr/>
          <p:nvPr/>
        </p:nvSpPr>
        <p:spPr>
          <a:xfrm>
            <a:off x="7524386" y="2641857"/>
            <a:ext cx="953196" cy="1882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Domain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718351" y="2926177"/>
            <a:ext cx="565265" cy="515119"/>
            <a:chOff x="5760720" y="2011950"/>
            <a:chExt cx="565265" cy="515119"/>
          </a:xfrm>
        </p:grpSpPr>
        <p:sp>
          <p:nvSpPr>
            <p:cNvPr id="93" name="矩形: 圆角 92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流程图: 磁盘 94"/>
          <p:cNvSpPr/>
          <p:nvPr/>
        </p:nvSpPr>
        <p:spPr>
          <a:xfrm>
            <a:off x="7736361" y="3790237"/>
            <a:ext cx="529243" cy="5344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H="1">
            <a:off x="7891195" y="3441295"/>
            <a:ext cx="1" cy="3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8114589" y="3441295"/>
            <a:ext cx="0" cy="34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: 圆角 39"/>
          <p:cNvSpPr/>
          <p:nvPr/>
        </p:nvSpPr>
        <p:spPr>
          <a:xfrm>
            <a:off x="8749831" y="2650520"/>
            <a:ext cx="953196" cy="1882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Domain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8943796" y="2934840"/>
            <a:ext cx="565265" cy="515119"/>
            <a:chOff x="5760720" y="2011950"/>
            <a:chExt cx="565265" cy="515119"/>
          </a:xfrm>
        </p:grpSpPr>
        <p:sp>
          <p:nvSpPr>
            <p:cNvPr id="100" name="矩形: 圆角 99"/>
            <p:cNvSpPr/>
            <p:nvPr/>
          </p:nvSpPr>
          <p:spPr>
            <a:xfrm>
              <a:off x="5760720" y="2011950"/>
              <a:ext cx="565265" cy="5151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5760720" y="2153536"/>
              <a:ext cx="5652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流程图: 磁盘 101"/>
          <p:cNvSpPr/>
          <p:nvPr/>
        </p:nvSpPr>
        <p:spPr>
          <a:xfrm>
            <a:off x="8961806" y="3798900"/>
            <a:ext cx="529243" cy="5344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9116640" y="3449958"/>
            <a:ext cx="1" cy="36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9340034" y="3449958"/>
            <a:ext cx="0" cy="34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69" idx="0"/>
          </p:cNvCxnSpPr>
          <p:nvPr/>
        </p:nvCxnSpPr>
        <p:spPr>
          <a:xfrm flipH="1">
            <a:off x="6798933" y="2162603"/>
            <a:ext cx="2260" cy="47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2" idx="2"/>
            <a:endCxn id="91" idx="0"/>
          </p:cNvCxnSpPr>
          <p:nvPr/>
        </p:nvCxnSpPr>
        <p:spPr>
          <a:xfrm>
            <a:off x="7998745" y="2162603"/>
            <a:ext cx="2239" cy="47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98" idx="0"/>
          </p:cNvCxnSpPr>
          <p:nvPr/>
        </p:nvCxnSpPr>
        <p:spPr>
          <a:xfrm>
            <a:off x="9226429" y="2144026"/>
            <a:ext cx="0" cy="506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7" y="1030000"/>
            <a:ext cx="9791025" cy="5163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627" y="54084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DevOps Kubernetes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实践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宽屏</PresentationFormat>
  <Paragraphs>243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华文楷体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智</dc:creator>
  <cp:lastModifiedBy>liuzh</cp:lastModifiedBy>
  <cp:revision>7</cp:revision>
  <dcterms:created xsi:type="dcterms:W3CDTF">2021-08-02T01:09:00Z</dcterms:created>
  <dcterms:modified xsi:type="dcterms:W3CDTF">2021-08-02T14:22:45Z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55B133FB7C4B418BBB0BA9CFD1E9BD95</vt:lpwstr>
  </property>
  <property fmtid="{D5CDD505-2E9C-101B-9397-08002B2CF9AE}" pid="3" name="KSOProductBuildVer">
    <vt:lpwstr>2052-11.1.0.10667</vt:lpwstr>
  </property>
</Properties>
</file>