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268" r:id="rId1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文海" initials="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DB"/>
    <a:srgbClr val="ED6A23"/>
    <a:srgbClr val="467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1" autoAdjust="0"/>
    <p:restoredTop sz="93126" autoAdjust="0"/>
  </p:normalViewPr>
  <p:slideViewPr>
    <p:cSldViewPr snapToGrid="0">
      <p:cViewPr varScale="1">
        <p:scale>
          <a:sx n="56" d="100"/>
          <a:sy n="56" d="100"/>
        </p:scale>
        <p:origin x="77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1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9" Type="http://schemas.openxmlformats.org/officeDocument/2006/relationships/commentAuthors" Target="commentAuthors.xml"/><Relationship Id="rId118" Type="http://schemas.openxmlformats.org/officeDocument/2006/relationships/tableStyles" Target="tableStyles.xml"/><Relationship Id="rId117" Type="http://schemas.openxmlformats.org/officeDocument/2006/relationships/viewProps" Target="viewProps.xml"/><Relationship Id="rId116" Type="http://schemas.openxmlformats.org/officeDocument/2006/relationships/presProps" Target="presProps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BB0A-1AC0-4B67-A6B9-D5099E4ED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5.sv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7" Type="http://schemas.openxmlformats.org/officeDocument/2006/relationships/slideLayout" Target="../slideLayouts/slideLayout13.xml"/><Relationship Id="rId16" Type="http://schemas.openxmlformats.org/officeDocument/2006/relationships/image" Target="../media/image21.png"/><Relationship Id="rId15" Type="http://schemas.openxmlformats.org/officeDocument/2006/relationships/image" Target="../media/image6.sv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22" name="等腰三角形 21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等腰三角形 19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等腰三角形 17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等腰三角形 15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8" name="文本框 7"/>
          <p:cNvSpPr txBox="1"/>
          <p:nvPr/>
        </p:nvSpPr>
        <p:spPr>
          <a:xfrm>
            <a:off x="2710155" y="2389097"/>
            <a:ext cx="43389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 Camp</a:t>
            </a:r>
            <a:endParaRPr 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7030471">
            <a:off x="10358284" y="2294629"/>
            <a:ext cx="1237049" cy="1045145"/>
            <a:chOff x="538243" y="2088010"/>
            <a:chExt cx="1390499" cy="1174790"/>
          </a:xfrm>
        </p:grpSpPr>
        <p:sp>
          <p:nvSpPr>
            <p:cNvPr id="9" name="等腰三角形 8"/>
            <p:cNvSpPr/>
            <p:nvPr/>
          </p:nvSpPr>
          <p:spPr>
            <a:xfrm rot="11623697">
              <a:off x="1466404" y="2262584"/>
              <a:ext cx="462338" cy="895350"/>
            </a:xfrm>
            <a:prstGeom prst="triangle">
              <a:avLst/>
            </a:prstGeom>
            <a:solidFill>
              <a:srgbClr val="ED6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1"/>
            <p:cNvSpPr/>
            <p:nvPr/>
          </p:nvSpPr>
          <p:spPr>
            <a:xfrm rot="7108087">
              <a:off x="840474" y="2498231"/>
              <a:ext cx="462338" cy="1066800"/>
            </a:xfrm>
            <a:prstGeom prst="triangle">
              <a:avLst/>
            </a:prstGeom>
            <a:solidFill>
              <a:srgbClr val="77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等腰三角形 12"/>
            <p:cNvSpPr/>
            <p:nvPr/>
          </p:nvSpPr>
          <p:spPr>
            <a:xfrm rot="9728191">
              <a:off x="1059156" y="2088010"/>
              <a:ext cx="462338" cy="1066800"/>
            </a:xfrm>
            <a:prstGeom prst="triangle">
              <a:avLst/>
            </a:prstGeom>
            <a:solidFill>
              <a:srgbClr val="467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rot="5400000" flipH="1">
            <a:off x="8577098" y="1868446"/>
            <a:ext cx="45719" cy="3223087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9049220" y="3242729"/>
            <a:ext cx="45719" cy="2278843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28661" y="3762528"/>
            <a:ext cx="6496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934720" y="1682750"/>
            <a:ext cx="2547620" cy="3022600"/>
            <a:chOff x="602" y="2650"/>
            <a:chExt cx="4012" cy="4760"/>
          </a:xfrm>
        </p:grpSpPr>
        <p:sp>
          <p:nvSpPr>
            <p:cNvPr id="5" name="矩形 4"/>
            <p:cNvSpPr/>
            <p:nvPr/>
          </p:nvSpPr>
          <p:spPr>
            <a:xfrm>
              <a:off x="602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810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27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35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8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35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7" y="5226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vetp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35" y="5226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vetp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28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036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  <a:sym typeface="+mn-ea"/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>
              <a:stCxn id="21" idx="3"/>
              <a:endCxn id="22" idx="1"/>
            </p:cNvCxnSpPr>
            <p:nvPr/>
          </p:nvCxnSpPr>
          <p:spPr>
            <a:xfrm>
              <a:off x="2181" y="5524"/>
              <a:ext cx="85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>
              <a:stCxn id="24" idx="2"/>
              <a:endCxn id="25" idx="2"/>
            </p:cNvCxnSpPr>
            <p:nvPr/>
          </p:nvCxnSpPr>
          <p:spPr>
            <a:xfrm rot="5400000" flipV="1">
              <a:off x="2609" y="6304"/>
              <a:ext cx="5" cy="2208"/>
            </a:xfrm>
            <a:prstGeom prst="curvedConnector3">
              <a:avLst>
                <a:gd name="adj1" fmla="val 75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4474210" y="1682750"/>
            <a:ext cx="2547620" cy="3022600"/>
            <a:chOff x="6489" y="2650"/>
            <a:chExt cx="4012" cy="4760"/>
          </a:xfrm>
        </p:grpSpPr>
        <p:sp>
          <p:nvSpPr>
            <p:cNvPr id="28" name="矩形 27"/>
            <p:cNvSpPr/>
            <p:nvPr/>
          </p:nvSpPr>
          <p:spPr>
            <a:xfrm>
              <a:off x="6489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697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14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container1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922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container2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715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922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715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923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  <a:sym typeface="+mn-ea"/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曲线连接符 46"/>
            <p:cNvCxnSpPr>
              <a:stCxn id="36" idx="2"/>
              <a:endCxn id="37" idx="2"/>
            </p:cNvCxnSpPr>
            <p:nvPr/>
          </p:nvCxnSpPr>
          <p:spPr>
            <a:xfrm rot="5400000" flipV="1">
              <a:off x="8496" y="6304"/>
              <a:ext cx="5" cy="2208"/>
            </a:xfrm>
            <a:prstGeom prst="curvedConnector3">
              <a:avLst>
                <a:gd name="adj1" fmla="val 75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7589" y="5116"/>
              <a:ext cx="1870" cy="14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 dirty="0"/>
                <a:t>route tables</a:t>
              </a:r>
              <a:endParaRPr lang="en-US" altLang="zh-CN" sz="1400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994650" y="1682750"/>
            <a:ext cx="2547620" cy="3572510"/>
            <a:chOff x="13170" y="2650"/>
            <a:chExt cx="4012" cy="5626"/>
          </a:xfrm>
        </p:grpSpPr>
        <p:sp>
          <p:nvSpPr>
            <p:cNvPr id="49" name="矩形 48"/>
            <p:cNvSpPr/>
            <p:nvPr/>
          </p:nvSpPr>
          <p:spPr>
            <a:xfrm>
              <a:off x="13170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5378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3396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5603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3396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5604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  <a:sym typeface="+mn-ea"/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曲线连接符 56"/>
            <p:cNvCxnSpPr>
              <a:stCxn id="55" idx="2"/>
              <a:endCxn id="56" idx="2"/>
            </p:cNvCxnSpPr>
            <p:nvPr/>
          </p:nvCxnSpPr>
          <p:spPr>
            <a:xfrm rot="5400000" flipV="1">
              <a:off x="15177" y="6304"/>
              <a:ext cx="5" cy="2208"/>
            </a:xfrm>
            <a:prstGeom prst="curvedConnector3">
              <a:avLst>
                <a:gd name="adj1" fmla="val 75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云形 58"/>
            <p:cNvSpPr/>
            <p:nvPr/>
          </p:nvSpPr>
          <p:spPr>
            <a:xfrm>
              <a:off x="14076" y="7518"/>
              <a:ext cx="2192" cy="758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dirty="0"/>
                <a:t>underlay</a:t>
              </a:r>
              <a:endParaRPr lang="en-US" altLang="zh-CN" sz="1200" dirty="0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891030" y="551180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ea typeface="宋体" panose="02010600030101010101" pitchFamily="2" charset="-122"/>
              </a:rPr>
              <a:t>大二层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477510" y="551180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ea typeface="宋体" panose="02010600030101010101" pitchFamily="2" charset="-122"/>
              </a:rPr>
              <a:t>三层路由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841105" y="5511800"/>
            <a:ext cx="849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ea typeface="宋体" panose="02010600030101010101" pitchFamily="2" charset="-122"/>
              </a:rPr>
              <a:t>underlay</a:t>
            </a:r>
            <a:endParaRPr lang="en-US" altLang="zh-CN" sz="12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88343" y="162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19" name="等腰三角形 18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3" name="等腰三角形 22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等腰三角形 23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等腰三角形 26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等腰三角形 27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2675874" y="2062409"/>
            <a:ext cx="69620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altLang="zh-CN" sz="8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HANK YOU</a:t>
            </a:r>
            <a:r>
              <a:rPr lang="zh-CN" altLang="en-US" sz="8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733675" y="1682750"/>
            <a:ext cx="2077085" cy="2896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76290" y="1682750"/>
            <a:ext cx="2475865" cy="2896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876550" y="2000250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container1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11240" y="2000250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container3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54400" y="3048000"/>
            <a:ext cx="636270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routers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0845" y="3058160"/>
            <a:ext cx="706755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routers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42005" y="4327525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eth0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84645" y="4327525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eth0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47" name="曲线连接符 46"/>
          <p:cNvCxnSpPr>
            <a:stCxn id="36" idx="2"/>
            <a:endCxn id="37" idx="2"/>
          </p:cNvCxnSpPr>
          <p:nvPr/>
        </p:nvCxnSpPr>
        <p:spPr>
          <a:xfrm rot="5400000" flipV="1">
            <a:off x="5443220" y="3034665"/>
            <a:ext cx="3175" cy="3342640"/>
          </a:xfrm>
          <a:prstGeom prst="curvedConnector3">
            <a:avLst>
              <a:gd name="adj1" fmla="val 75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477510" y="551180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ea typeface="宋体" panose="02010600030101010101" pitchFamily="2" charset="-122"/>
              </a:rPr>
              <a:t>三层路由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3660" y="2000250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container2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15" name="曲线连接符 14"/>
          <p:cNvCxnSpPr>
            <a:stCxn id="30" idx="2"/>
            <a:endCxn id="32" idx="1"/>
          </p:cNvCxnSpPr>
          <p:nvPr/>
        </p:nvCxnSpPr>
        <p:spPr>
          <a:xfrm rot="5400000" flipV="1">
            <a:off x="2948623" y="2736533"/>
            <a:ext cx="863600" cy="14795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2" idx="2"/>
            <a:endCxn id="32" idx="3"/>
          </p:cNvCxnSpPr>
          <p:nvPr/>
        </p:nvCxnSpPr>
        <p:spPr>
          <a:xfrm rot="5400000">
            <a:off x="3770313" y="2699068"/>
            <a:ext cx="863600" cy="22288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16445" y="2000250"/>
            <a:ext cx="901065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container4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20" name="曲线连接符 19"/>
          <p:cNvCxnSpPr>
            <a:stCxn id="31" idx="2"/>
            <a:endCxn id="33" idx="1"/>
          </p:cNvCxnSpPr>
          <p:nvPr/>
        </p:nvCxnSpPr>
        <p:spPr>
          <a:xfrm rot="5400000" flipV="1">
            <a:off x="6216650" y="2703195"/>
            <a:ext cx="868680" cy="21971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7" idx="2"/>
            <a:endCxn id="33" idx="3"/>
          </p:cNvCxnSpPr>
          <p:nvPr/>
        </p:nvCxnSpPr>
        <p:spPr>
          <a:xfrm rot="5400000">
            <a:off x="7082790" y="2762885"/>
            <a:ext cx="868680" cy="9969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2" idx="2"/>
            <a:endCxn id="36" idx="0"/>
          </p:cNvCxnSpPr>
          <p:nvPr/>
        </p:nvCxnSpPr>
        <p:spPr>
          <a:xfrm flipH="1">
            <a:off x="3771900" y="3436620"/>
            <a:ext cx="63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3" idx="2"/>
            <a:endCxn id="37" idx="0"/>
          </p:cNvCxnSpPr>
          <p:nvPr/>
        </p:nvCxnSpPr>
        <p:spPr>
          <a:xfrm>
            <a:off x="7114540" y="3436620"/>
            <a:ext cx="0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33675" y="301244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  <p:sp>
        <p:nvSpPr>
          <p:cNvPr id="26" name="文本框 25"/>
          <p:cNvSpPr txBox="1"/>
          <p:nvPr/>
        </p:nvSpPr>
        <p:spPr>
          <a:xfrm>
            <a:off x="4151630" y="301244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  <p:sp>
        <p:nvSpPr>
          <p:cNvPr id="27" name="文本框 26"/>
          <p:cNvSpPr txBox="1"/>
          <p:nvPr/>
        </p:nvSpPr>
        <p:spPr>
          <a:xfrm>
            <a:off x="5876290" y="281813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7567295" y="282829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176655" y="1386840"/>
            <a:ext cx="584835" cy="584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panose="02010600030101010101" pitchFamily="2" charset="-122"/>
              </a:rPr>
              <a:t>用户</a:t>
            </a:r>
            <a:endParaRPr lang="zh-CN" altLang="en-US" sz="900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9480" y="2325370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Rancher CLI</a:t>
            </a:r>
            <a:endParaRPr lang="en-US" altLang="zh-CN" sz="900"/>
          </a:p>
          <a:p>
            <a:pPr algn="ctr"/>
            <a:r>
              <a:rPr lang="en-US" altLang="zh-CN" sz="900"/>
              <a:t>Rancher API</a:t>
            </a:r>
            <a:endParaRPr lang="en-US" altLang="zh-CN" sz="900"/>
          </a:p>
        </p:txBody>
      </p:sp>
      <p:sp>
        <p:nvSpPr>
          <p:cNvPr id="5" name="文本框 4"/>
          <p:cNvSpPr txBox="1"/>
          <p:nvPr/>
        </p:nvSpPr>
        <p:spPr>
          <a:xfrm>
            <a:off x="920115" y="2936240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kubectl</a:t>
            </a:r>
            <a:endParaRPr lang="en-US" altLang="zh-CN" sz="900"/>
          </a:p>
          <a:p>
            <a:pPr algn="ctr"/>
            <a:r>
              <a:rPr lang="en-US" altLang="zh-CN" sz="900"/>
              <a:t>k8s API</a:t>
            </a:r>
            <a:endParaRPr lang="en-US" altLang="zh-CN" sz="900"/>
          </a:p>
        </p:txBody>
      </p:sp>
      <p:sp>
        <p:nvSpPr>
          <p:cNvPr id="6" name="矩形 5"/>
          <p:cNvSpPr/>
          <p:nvPr/>
        </p:nvSpPr>
        <p:spPr>
          <a:xfrm>
            <a:off x="2214880" y="1300480"/>
            <a:ext cx="6377940" cy="2418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89555" y="3976370"/>
            <a:ext cx="2306955" cy="2418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7215" y="3976370"/>
            <a:ext cx="2306955" cy="2418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7945" y="1637665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Authentication</a:t>
            </a:r>
            <a:endParaRPr lang="en-US" altLang="zh-CN" sz="900" dirty="0"/>
          </a:p>
          <a:p>
            <a:pPr algn="ctr"/>
            <a:r>
              <a:rPr lang="en-US" altLang="zh-CN" sz="900" dirty="0"/>
              <a:t>Proxy</a:t>
            </a:r>
            <a:endParaRPr lang="en-US" altLang="zh-CN" sz="900" dirty="0"/>
          </a:p>
        </p:txBody>
      </p:sp>
      <p:cxnSp>
        <p:nvCxnSpPr>
          <p:cNvPr id="10" name="肘形连接符 9"/>
          <p:cNvCxnSpPr>
            <a:stCxn id="3" idx="3"/>
            <a:endCxn id="9" idx="1"/>
          </p:cNvCxnSpPr>
          <p:nvPr/>
        </p:nvCxnSpPr>
        <p:spPr>
          <a:xfrm flipV="1">
            <a:off x="2018030" y="1879600"/>
            <a:ext cx="589915" cy="629920"/>
          </a:xfrm>
          <a:prstGeom prst="bentConnector3">
            <a:avLst>
              <a:gd name="adj1" fmla="val 5005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3"/>
            <a:endCxn id="9" idx="1"/>
          </p:cNvCxnSpPr>
          <p:nvPr/>
        </p:nvCxnSpPr>
        <p:spPr>
          <a:xfrm flipV="1">
            <a:off x="2018665" y="1879600"/>
            <a:ext cx="589280" cy="12407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518025" y="212090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Rancher</a:t>
            </a:r>
            <a:endParaRPr lang="en-US" altLang="zh-CN" sz="900" dirty="0"/>
          </a:p>
          <a:p>
            <a:pPr algn="ctr"/>
            <a:r>
              <a:rPr lang="en-US" altLang="zh-CN" sz="900" dirty="0"/>
              <a:t>API Server</a:t>
            </a:r>
            <a:endParaRPr lang="en-US" altLang="zh-CN" sz="900" dirty="0"/>
          </a:p>
        </p:txBody>
      </p:sp>
      <p:cxnSp>
        <p:nvCxnSpPr>
          <p:cNvPr id="13" name="肘形连接符 12"/>
          <p:cNvCxnSpPr>
            <a:stCxn id="9" idx="2"/>
            <a:endCxn id="12" idx="1"/>
          </p:cNvCxnSpPr>
          <p:nvPr/>
        </p:nvCxnSpPr>
        <p:spPr>
          <a:xfrm rot="5400000" flipV="1">
            <a:off x="3749675" y="1593850"/>
            <a:ext cx="241935" cy="12954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328035" y="2878455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Controller</a:t>
            </a:r>
            <a:endParaRPr lang="en-US" altLang="zh-CN" sz="900" dirty="0"/>
          </a:p>
        </p:txBody>
      </p:sp>
      <p:sp>
        <p:nvSpPr>
          <p:cNvPr id="15" name="矩形 14"/>
          <p:cNvSpPr/>
          <p:nvPr/>
        </p:nvSpPr>
        <p:spPr>
          <a:xfrm>
            <a:off x="6196330" y="2878455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Controller</a:t>
            </a:r>
            <a:endParaRPr lang="en-US" altLang="zh-CN" sz="900" dirty="0"/>
          </a:p>
        </p:txBody>
      </p:sp>
      <p:cxnSp>
        <p:nvCxnSpPr>
          <p:cNvPr id="16" name="肘形连接符 15"/>
          <p:cNvCxnSpPr>
            <a:stCxn id="12" idx="2"/>
            <a:endCxn id="14" idx="0"/>
          </p:cNvCxnSpPr>
          <p:nvPr/>
        </p:nvCxnSpPr>
        <p:spPr>
          <a:xfrm rot="5400000">
            <a:off x="4400550" y="2146300"/>
            <a:ext cx="274320" cy="11899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2" idx="2"/>
            <a:endCxn id="15" idx="0"/>
          </p:cNvCxnSpPr>
          <p:nvPr/>
        </p:nvCxnSpPr>
        <p:spPr>
          <a:xfrm rot="5400000" flipV="1">
            <a:off x="5834380" y="1901825"/>
            <a:ext cx="274320" cy="1678305"/>
          </a:xfrm>
          <a:prstGeom prst="bentConnector3">
            <a:avLst>
              <a:gd name="adj1" fmla="val 4988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柱形 17"/>
          <p:cNvSpPr/>
          <p:nvPr/>
        </p:nvSpPr>
        <p:spPr>
          <a:xfrm>
            <a:off x="7011035" y="1808480"/>
            <a:ext cx="614680" cy="71501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ETCD</a:t>
            </a:r>
            <a:endParaRPr lang="en-US" altLang="zh-CN" sz="900" dirty="0"/>
          </a:p>
        </p:txBody>
      </p:sp>
      <p:cxnSp>
        <p:nvCxnSpPr>
          <p:cNvPr id="19" name="肘形连接符 18"/>
          <p:cNvCxnSpPr>
            <a:stCxn id="12" idx="3"/>
            <a:endCxn id="18" idx="2"/>
          </p:cNvCxnSpPr>
          <p:nvPr/>
        </p:nvCxnSpPr>
        <p:spPr>
          <a:xfrm flipV="1">
            <a:off x="5747385" y="2165985"/>
            <a:ext cx="1263650" cy="1968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28670" y="41236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Agent1</a:t>
            </a:r>
            <a:endParaRPr lang="en-US" altLang="zh-CN" sz="900" dirty="0"/>
          </a:p>
        </p:txBody>
      </p:sp>
      <p:sp>
        <p:nvSpPr>
          <p:cNvPr id="21" name="矩形 20"/>
          <p:cNvSpPr/>
          <p:nvPr/>
        </p:nvSpPr>
        <p:spPr>
          <a:xfrm>
            <a:off x="3328670" y="48348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RKE</a:t>
            </a:r>
            <a:endParaRPr lang="en-US" altLang="zh-CN" sz="900" dirty="0"/>
          </a:p>
          <a:p>
            <a:pPr algn="ctr"/>
            <a:r>
              <a:rPr lang="en-US" altLang="zh-CN" sz="900" dirty="0"/>
              <a:t>API</a:t>
            </a:r>
            <a:endParaRPr lang="en-US" altLang="zh-CN" sz="900" dirty="0"/>
          </a:p>
        </p:txBody>
      </p:sp>
      <p:sp>
        <p:nvSpPr>
          <p:cNvPr id="22" name="矩形 21"/>
          <p:cNvSpPr/>
          <p:nvPr/>
        </p:nvSpPr>
        <p:spPr>
          <a:xfrm>
            <a:off x="3328035" y="5546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</a:t>
            </a:r>
            <a:endParaRPr lang="en-US" altLang="zh-CN" sz="900" dirty="0"/>
          </a:p>
        </p:txBody>
      </p:sp>
      <p:sp>
        <p:nvSpPr>
          <p:cNvPr id="24" name="矩形 23"/>
          <p:cNvSpPr/>
          <p:nvPr/>
        </p:nvSpPr>
        <p:spPr>
          <a:xfrm>
            <a:off x="3455035" y="5673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</a:t>
            </a:r>
            <a:endParaRPr lang="en-US" altLang="zh-CN" sz="900" dirty="0"/>
          </a:p>
        </p:txBody>
      </p:sp>
      <p:sp>
        <p:nvSpPr>
          <p:cNvPr id="25" name="矩形 24"/>
          <p:cNvSpPr/>
          <p:nvPr/>
        </p:nvSpPr>
        <p:spPr>
          <a:xfrm>
            <a:off x="3582035" y="5800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</a:t>
            </a:r>
            <a:endParaRPr lang="en-US" altLang="zh-CN" sz="900" dirty="0"/>
          </a:p>
        </p:txBody>
      </p:sp>
      <p:sp>
        <p:nvSpPr>
          <p:cNvPr id="26" name="矩形 25"/>
          <p:cNvSpPr/>
          <p:nvPr/>
        </p:nvSpPr>
        <p:spPr>
          <a:xfrm>
            <a:off x="6196330" y="41236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Agent2</a:t>
            </a:r>
            <a:endParaRPr lang="en-US" altLang="zh-CN" sz="900" dirty="0"/>
          </a:p>
        </p:txBody>
      </p:sp>
      <p:sp>
        <p:nvSpPr>
          <p:cNvPr id="27" name="矩形 26"/>
          <p:cNvSpPr/>
          <p:nvPr/>
        </p:nvSpPr>
        <p:spPr>
          <a:xfrm>
            <a:off x="6196330" y="48348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GKE or Other Provider</a:t>
            </a:r>
            <a:endParaRPr lang="en-US" altLang="zh-CN" sz="900" dirty="0"/>
          </a:p>
        </p:txBody>
      </p:sp>
      <p:sp>
        <p:nvSpPr>
          <p:cNvPr id="28" name="矩形 27"/>
          <p:cNvSpPr/>
          <p:nvPr/>
        </p:nvSpPr>
        <p:spPr>
          <a:xfrm>
            <a:off x="6195695" y="5546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Nodesr</a:t>
            </a:r>
            <a:endParaRPr lang="en-US" altLang="zh-CN" sz="900" dirty="0"/>
          </a:p>
        </p:txBody>
      </p:sp>
      <p:sp>
        <p:nvSpPr>
          <p:cNvPr id="29" name="矩形 28"/>
          <p:cNvSpPr/>
          <p:nvPr/>
        </p:nvSpPr>
        <p:spPr>
          <a:xfrm>
            <a:off x="6322695" y="5673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Nodesr</a:t>
            </a:r>
            <a:endParaRPr lang="en-US" altLang="zh-CN" sz="900" dirty="0"/>
          </a:p>
        </p:txBody>
      </p:sp>
      <p:sp>
        <p:nvSpPr>
          <p:cNvPr id="30" name="矩形 29"/>
          <p:cNvSpPr/>
          <p:nvPr/>
        </p:nvSpPr>
        <p:spPr>
          <a:xfrm>
            <a:off x="6449695" y="5800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Nodesr</a:t>
            </a:r>
            <a:endParaRPr lang="en-US" altLang="zh-CN" sz="900" dirty="0"/>
          </a:p>
        </p:txBody>
      </p:sp>
      <p:cxnSp>
        <p:nvCxnSpPr>
          <p:cNvPr id="31" name="直接箭头连接符 30"/>
          <p:cNvCxnSpPr>
            <a:stCxn id="14" idx="2"/>
            <a:endCxn id="20" idx="0"/>
          </p:cNvCxnSpPr>
          <p:nvPr/>
        </p:nvCxnSpPr>
        <p:spPr>
          <a:xfrm>
            <a:off x="3942715" y="3361690"/>
            <a:ext cx="635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26" idx="0"/>
          </p:cNvCxnSpPr>
          <p:nvPr/>
        </p:nvCxnSpPr>
        <p:spPr>
          <a:xfrm>
            <a:off x="6811010" y="336169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2148205" y="1604645"/>
            <a:ext cx="7095490" cy="3136900"/>
            <a:chOff x="3383" y="2527"/>
            <a:chExt cx="11174" cy="4940"/>
          </a:xfrm>
        </p:grpSpPr>
        <p:grpSp>
          <p:nvGrpSpPr>
            <p:cNvPr id="8" name="组合 7"/>
            <p:cNvGrpSpPr/>
            <p:nvPr/>
          </p:nvGrpSpPr>
          <p:grpSpPr>
            <a:xfrm>
              <a:off x="3383" y="2527"/>
              <a:ext cx="11174" cy="4941"/>
              <a:chOff x="3383" y="2527"/>
              <a:chExt cx="11174" cy="494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619" y="2527"/>
                <a:ext cx="8701" cy="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根网络名称空间</a:t>
                </a:r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592" y="2527"/>
                <a:ext cx="2755" cy="1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8566" y="6888"/>
                <a:ext cx="8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OS</a:t>
                </a:r>
                <a:endParaRPr lang="en-US" altLang="zh-CN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0775" y="6384"/>
              <a:ext cx="2545" cy="9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mynetns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4619" y="6384"/>
              <a:ext cx="2545" cy="9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othernetns</a:t>
              </a:r>
              <a:endParaRPr lang="en-US" altLang="zh-CN"/>
            </a:p>
          </p:txBody>
        </p:sp>
      </p:grpSp>
      <p:sp>
        <p:nvSpPr>
          <p:cNvPr id="2" name="矩形 1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148205" y="1604645"/>
            <a:ext cx="7095490" cy="3136900"/>
            <a:chOff x="3383" y="2527"/>
            <a:chExt cx="11174" cy="4940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3383" y="2527"/>
              <a:ext cx="11174" cy="4941"/>
              <a:chOff x="3383" y="2527"/>
              <a:chExt cx="11174" cy="494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522" y="2527"/>
                <a:ext cx="4894" cy="23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592" y="2527"/>
                <a:ext cx="2755" cy="1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735" y="3835"/>
                <a:ext cx="24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根</a:t>
                </a:r>
                <a:r>
                  <a:rPr lang="en-US" altLang="zh-CN"/>
                  <a:t>NetworkNS</a:t>
                </a:r>
                <a:endParaRPr lang="en-US" altLang="zh-CN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0885" y="5172"/>
              <a:ext cx="2561" cy="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Pod2</a:t>
              </a:r>
              <a:endParaRPr lang="en-US" altLang="zh-CN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en-US" altLang="zh-CN"/>
                <a:t>POD2 NNS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4430" y="5172"/>
              <a:ext cx="2342" cy="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Pod1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POD1 NNS</a:t>
              </a:r>
              <a:endParaRPr lang="en-US" altLang="zh-CN"/>
            </a:p>
          </p:txBody>
        </p:sp>
        <p:sp>
          <p:nvSpPr>
            <p:cNvPr id="2" name="矩形 1"/>
            <p:cNvSpPr/>
            <p:nvPr/>
          </p:nvSpPr>
          <p:spPr>
            <a:xfrm>
              <a:off x="4715" y="5809"/>
              <a:ext cx="768" cy="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  <p:sp>
          <p:nvSpPr>
            <p:cNvPr id="3" name="矩形 2"/>
            <p:cNvSpPr/>
            <p:nvPr/>
          </p:nvSpPr>
          <p:spPr>
            <a:xfrm>
              <a:off x="5754" y="5809"/>
              <a:ext cx="768" cy="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c2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258" y="5809"/>
              <a:ext cx="768" cy="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c3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297" y="5809"/>
              <a:ext cx="768" cy="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c4</a:t>
              </a:r>
              <a:endParaRPr lang="en-US" altLang="zh-CN"/>
            </a:p>
          </p:txBody>
        </p:sp>
      </p:grpSp>
      <p:sp>
        <p:nvSpPr>
          <p:cNvPr id="11" name="矩形 10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2148205" y="1604645"/>
            <a:ext cx="7095490" cy="3907790"/>
            <a:chOff x="3383" y="2527"/>
            <a:chExt cx="11174" cy="6154"/>
          </a:xfrm>
        </p:grpSpPr>
        <p:grpSp>
          <p:nvGrpSpPr>
            <p:cNvPr id="14" name="组合 13"/>
            <p:cNvGrpSpPr/>
            <p:nvPr/>
          </p:nvGrpSpPr>
          <p:grpSpPr>
            <a:xfrm>
              <a:off x="3383" y="2527"/>
              <a:ext cx="11174" cy="6155"/>
              <a:chOff x="3383" y="2527"/>
              <a:chExt cx="11174" cy="4941"/>
            </a:xfrm>
          </p:grpSpPr>
          <p:grpSp>
            <p:nvGrpSpPr>
              <p:cNvPr id="8" name="组合 7"/>
              <p:cNvGrpSpPr/>
              <p:nvPr/>
            </p:nvGrpSpPr>
            <p:grpSpPr>
              <a:xfrm rot="0">
                <a:off x="3383" y="2527"/>
                <a:ext cx="11174" cy="4941"/>
                <a:chOff x="3383" y="2527"/>
                <a:chExt cx="11174" cy="494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6522" y="2527"/>
                  <a:ext cx="4894" cy="23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999" y="2527"/>
                  <a:ext cx="1940" cy="6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10885" y="5172"/>
                <a:ext cx="2561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Pod2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430" y="5172"/>
                <a:ext cx="2342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Pod1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622" y="5172"/>
                <a:ext cx="1150" cy="4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00" y="373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22" y="477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9476" y="477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885" y="5822"/>
              <a:ext cx="1150" cy="6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eth0</a:t>
              </a:r>
              <a:endParaRPr lang="en-US" altLang="zh-CN"/>
            </a:p>
          </p:txBody>
        </p:sp>
        <p:cxnSp>
          <p:nvCxnSpPr>
            <p:cNvPr id="18" name="直接连接符 17"/>
            <p:cNvCxnSpPr>
              <a:stCxn id="15" idx="2"/>
              <a:endCxn id="3" idx="0"/>
            </p:cNvCxnSpPr>
            <p:nvPr/>
          </p:nvCxnSpPr>
          <p:spPr>
            <a:xfrm flipH="1">
              <a:off x="6197" y="5463"/>
              <a:ext cx="1295" cy="3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2"/>
              <a:endCxn id="17" idx="0"/>
            </p:cNvCxnSpPr>
            <p:nvPr/>
          </p:nvCxnSpPr>
          <p:spPr>
            <a:xfrm>
              <a:off x="10446" y="5463"/>
              <a:ext cx="1014" cy="3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0"/>
              <a:endCxn id="11" idx="2"/>
            </p:cNvCxnSpPr>
            <p:nvPr/>
          </p:nvCxnSpPr>
          <p:spPr>
            <a:xfrm flipV="1">
              <a:off x="7492" y="4423"/>
              <a:ext cx="1478" cy="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0"/>
              <a:endCxn id="11" idx="2"/>
            </p:cNvCxnSpPr>
            <p:nvPr/>
          </p:nvCxnSpPr>
          <p:spPr>
            <a:xfrm flipH="1" flipV="1">
              <a:off x="8970" y="4423"/>
              <a:ext cx="1476" cy="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2"/>
              <a:endCxn id="11" idx="0"/>
            </p:cNvCxnSpPr>
            <p:nvPr/>
          </p:nvCxnSpPr>
          <p:spPr>
            <a:xfrm>
              <a:off x="8969" y="3382"/>
              <a:ext cx="1" cy="3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3338830" y="3502660"/>
            <a:ext cx="5512435" cy="3218068"/>
            <a:chOff x="3383" y="2527"/>
            <a:chExt cx="11174" cy="6155"/>
          </a:xfrm>
        </p:grpSpPr>
        <p:grpSp>
          <p:nvGrpSpPr>
            <p:cNvPr id="14" name="组合 13"/>
            <p:cNvGrpSpPr/>
            <p:nvPr/>
          </p:nvGrpSpPr>
          <p:grpSpPr>
            <a:xfrm>
              <a:off x="3383" y="2527"/>
              <a:ext cx="11174" cy="6155"/>
              <a:chOff x="3383" y="2527"/>
              <a:chExt cx="11174" cy="4941"/>
            </a:xfrm>
          </p:grpSpPr>
          <p:grpSp>
            <p:nvGrpSpPr>
              <p:cNvPr id="8" name="组合 7"/>
              <p:cNvGrpSpPr/>
              <p:nvPr/>
            </p:nvGrpSpPr>
            <p:grpSpPr>
              <a:xfrm rot="0">
                <a:off x="3383" y="2527"/>
                <a:ext cx="11174" cy="4941"/>
                <a:chOff x="3383" y="2527"/>
                <a:chExt cx="11174" cy="494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6522" y="2527"/>
                  <a:ext cx="4894" cy="23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999" y="2527"/>
                  <a:ext cx="1940" cy="6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10885" y="5172"/>
                <a:ext cx="2561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Pod4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430" y="5172"/>
                <a:ext cx="2342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Pod3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067" y="5172"/>
                <a:ext cx="1704" cy="4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00" y="373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22" y="477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9476" y="4777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885" y="5822"/>
              <a:ext cx="1457" cy="6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eth0</a:t>
              </a:r>
              <a:endParaRPr lang="en-US" altLang="zh-CN"/>
            </a:p>
          </p:txBody>
        </p:sp>
        <p:cxnSp>
          <p:nvCxnSpPr>
            <p:cNvPr id="18" name="直接连接符 17"/>
            <p:cNvCxnSpPr>
              <a:stCxn id="15" idx="2"/>
              <a:endCxn id="3" idx="0"/>
            </p:cNvCxnSpPr>
            <p:nvPr/>
          </p:nvCxnSpPr>
          <p:spPr>
            <a:xfrm flipH="1">
              <a:off x="5919" y="5464"/>
              <a:ext cx="1574" cy="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2"/>
              <a:endCxn id="17" idx="0"/>
            </p:cNvCxnSpPr>
            <p:nvPr/>
          </p:nvCxnSpPr>
          <p:spPr>
            <a:xfrm>
              <a:off x="10447" y="5464"/>
              <a:ext cx="1166" cy="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0"/>
              <a:endCxn id="11" idx="2"/>
            </p:cNvCxnSpPr>
            <p:nvPr/>
          </p:nvCxnSpPr>
          <p:spPr>
            <a:xfrm flipV="1">
              <a:off x="7492" y="4423"/>
              <a:ext cx="1478" cy="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0"/>
              <a:endCxn id="11" idx="2"/>
            </p:cNvCxnSpPr>
            <p:nvPr/>
          </p:nvCxnSpPr>
          <p:spPr>
            <a:xfrm flipH="1" flipV="1">
              <a:off x="8970" y="4423"/>
              <a:ext cx="1476" cy="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2"/>
              <a:endCxn id="11" idx="0"/>
            </p:cNvCxnSpPr>
            <p:nvPr/>
          </p:nvCxnSpPr>
          <p:spPr>
            <a:xfrm>
              <a:off x="8969" y="3382"/>
              <a:ext cx="1" cy="3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338195" y="5715"/>
            <a:ext cx="5512435" cy="3218719"/>
            <a:chOff x="3383" y="2527"/>
            <a:chExt cx="11174" cy="6156"/>
          </a:xfrm>
        </p:grpSpPr>
        <p:grpSp>
          <p:nvGrpSpPr>
            <p:cNvPr id="12" name="组合 11"/>
            <p:cNvGrpSpPr/>
            <p:nvPr/>
          </p:nvGrpSpPr>
          <p:grpSpPr>
            <a:xfrm>
              <a:off x="3383" y="2527"/>
              <a:ext cx="11174" cy="6156"/>
              <a:chOff x="3383" y="2527"/>
              <a:chExt cx="11174" cy="4942"/>
            </a:xfrm>
          </p:grpSpPr>
          <p:grpSp>
            <p:nvGrpSpPr>
              <p:cNvPr id="13" name="组合 12"/>
              <p:cNvGrpSpPr/>
              <p:nvPr/>
            </p:nvGrpSpPr>
            <p:grpSpPr>
              <a:xfrm rot="0">
                <a:off x="3383" y="2527"/>
                <a:ext cx="11174" cy="4942"/>
                <a:chOff x="3383" y="2527"/>
                <a:chExt cx="11174" cy="4942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519" y="5112"/>
                  <a:ext cx="4894" cy="23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8001" y="6782"/>
                  <a:ext cx="1940" cy="6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10884" y="2631"/>
                <a:ext cx="2561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Pod2</a:t>
                </a:r>
                <a:endParaRPr lang="en-US" altLang="zh-CN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430" y="2631"/>
                <a:ext cx="2342" cy="1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Pod1</a:t>
                </a:r>
                <a:endParaRPr lang="en-US" altLang="zh-CN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067" y="4098"/>
                <a:ext cx="1704" cy="4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7980" y="6733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6523" y="5746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9477" y="5746"/>
              <a:ext cx="1940" cy="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veth...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884" y="4485"/>
              <a:ext cx="1457" cy="6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eth0</a:t>
              </a:r>
              <a:endParaRPr lang="en-US" altLang="zh-CN"/>
            </a:p>
          </p:txBody>
        </p:sp>
        <p:cxnSp>
          <p:nvCxnSpPr>
            <p:cNvPr id="34" name="直接连接符 33"/>
            <p:cNvCxnSpPr>
              <a:stCxn id="31" idx="0"/>
              <a:endCxn id="29" idx="2"/>
            </p:cNvCxnSpPr>
            <p:nvPr/>
          </p:nvCxnSpPr>
          <p:spPr>
            <a:xfrm flipH="1" flipV="1">
              <a:off x="5919" y="5104"/>
              <a:ext cx="1574" cy="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2" idx="0"/>
              <a:endCxn id="33" idx="2"/>
            </p:cNvCxnSpPr>
            <p:nvPr/>
          </p:nvCxnSpPr>
          <p:spPr>
            <a:xfrm flipV="1">
              <a:off x="10447" y="5104"/>
              <a:ext cx="1165" cy="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1" idx="2"/>
              <a:endCxn id="30" idx="0"/>
            </p:cNvCxnSpPr>
            <p:nvPr/>
          </p:nvCxnSpPr>
          <p:spPr>
            <a:xfrm>
              <a:off x="7493" y="6432"/>
              <a:ext cx="1457" cy="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2"/>
              <a:endCxn id="30" idx="0"/>
            </p:cNvCxnSpPr>
            <p:nvPr/>
          </p:nvCxnSpPr>
          <p:spPr>
            <a:xfrm flipH="1">
              <a:off x="8950" y="6432"/>
              <a:ext cx="1497" cy="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6" idx="0"/>
              <a:endCxn id="30" idx="2"/>
            </p:cNvCxnSpPr>
            <p:nvPr/>
          </p:nvCxnSpPr>
          <p:spPr>
            <a:xfrm flipH="1" flipV="1">
              <a:off x="8950" y="7419"/>
              <a:ext cx="21" cy="4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" name="组合 91"/>
          <p:cNvGrpSpPr/>
          <p:nvPr/>
        </p:nvGrpSpPr>
        <p:grpSpPr>
          <a:xfrm>
            <a:off x="704215" y="1001395"/>
            <a:ext cx="10450830" cy="5156200"/>
            <a:chOff x="1109" y="1577"/>
            <a:chExt cx="16458" cy="8120"/>
          </a:xfrm>
        </p:grpSpPr>
        <p:grpSp>
          <p:nvGrpSpPr>
            <p:cNvPr id="41" name="组合 40"/>
            <p:cNvGrpSpPr/>
            <p:nvPr/>
          </p:nvGrpSpPr>
          <p:grpSpPr>
            <a:xfrm rot="0">
              <a:off x="1109" y="1577"/>
              <a:ext cx="6154" cy="8121"/>
              <a:chOff x="3383" y="2527"/>
              <a:chExt cx="11174" cy="494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782" y="2527"/>
                <a:ext cx="4374" cy="4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2981" y="2848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flannel.1</a:t>
              </a:r>
              <a:endParaRPr lang="en-US" altLang="zh-CN"/>
            </a:p>
          </p:txBody>
        </p:sp>
        <p:sp>
          <p:nvSpPr>
            <p:cNvPr id="79" name="矩形 78"/>
            <p:cNvSpPr/>
            <p:nvPr/>
          </p:nvSpPr>
          <p:spPr>
            <a:xfrm>
              <a:off x="2981" y="4471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80" name="矩形 79"/>
            <p:cNvSpPr/>
            <p:nvPr/>
          </p:nvSpPr>
          <p:spPr>
            <a:xfrm>
              <a:off x="1678" y="695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centos-1</a:t>
              </a:r>
              <a:endParaRPr lang="en-US" altLang="zh-CN"/>
            </a:p>
          </p:txBody>
        </p:sp>
        <p:sp>
          <p:nvSpPr>
            <p:cNvPr id="81" name="矩形 80"/>
            <p:cNvSpPr/>
            <p:nvPr/>
          </p:nvSpPr>
          <p:spPr>
            <a:xfrm>
              <a:off x="4484" y="695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centos-2</a:t>
              </a:r>
              <a:endParaRPr lang="en-US" altLang="zh-CN"/>
            </a:p>
          </p:txBody>
        </p:sp>
        <p:grpSp>
          <p:nvGrpSpPr>
            <p:cNvPr id="82" name="组合 81"/>
            <p:cNvGrpSpPr/>
            <p:nvPr/>
          </p:nvGrpSpPr>
          <p:grpSpPr>
            <a:xfrm rot="0">
              <a:off x="11413" y="1577"/>
              <a:ext cx="6154" cy="8121"/>
              <a:chOff x="3383" y="2527"/>
              <a:chExt cx="11174" cy="4941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782" y="2527"/>
                <a:ext cx="4374" cy="4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13285" y="2848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flannel.1</a:t>
              </a:r>
              <a:endParaRPr lang="en-US" altLang="zh-CN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85" y="4471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285" y="695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centos-3</a:t>
              </a:r>
              <a:endParaRPr lang="en-US" altLang="zh-CN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09" y="1577"/>
              <a:ext cx="1643" cy="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kube02</a:t>
              </a:r>
              <a:endParaRPr lang="en-US" altLang="zh-CN"/>
            </a:p>
          </p:txBody>
        </p:sp>
        <p:sp>
          <p:nvSpPr>
            <p:cNvPr id="90" name="矩形 89"/>
            <p:cNvSpPr/>
            <p:nvPr/>
          </p:nvSpPr>
          <p:spPr>
            <a:xfrm>
              <a:off x="11413" y="1577"/>
              <a:ext cx="1643" cy="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kube03</a:t>
              </a:r>
              <a:endParaRPr lang="en-US" altLang="zh-CN"/>
            </a:p>
          </p:txBody>
        </p:sp>
        <p:sp>
          <p:nvSpPr>
            <p:cNvPr id="91" name="矩形 90"/>
            <p:cNvSpPr/>
            <p:nvPr/>
          </p:nvSpPr>
          <p:spPr>
            <a:xfrm>
              <a:off x="7672" y="1681"/>
              <a:ext cx="3331" cy="411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/>
                <a:t>src: kube02.eth0</a:t>
              </a:r>
              <a:endParaRPr lang="en-US" altLang="zh-CN"/>
            </a:p>
            <a:p>
              <a:pPr algn="l"/>
              <a:r>
                <a:rPr lang="en-US" altLang="zh-CN"/>
                <a:t>dst: kube03.eth0</a:t>
              </a:r>
              <a:endParaRPr lang="en-US" altLang="zh-CN"/>
            </a:p>
            <a:p>
              <a:pPr algn="l"/>
              <a:r>
                <a:rPr lang="en-US" altLang="zh-CN"/>
                <a:t>dport: 8258</a:t>
              </a:r>
              <a:endParaRPr lang="en-US" altLang="zh-CN"/>
            </a:p>
            <a:p>
              <a:pPr algn="l"/>
              <a:r>
                <a:rPr lang="en-US" altLang="zh-CN"/>
                <a:t>pro: UDP</a:t>
              </a:r>
              <a:endParaRPr lang="en-US" altLang="zh-CN"/>
            </a:p>
            <a:p>
              <a:pPr algn="ctr"/>
              <a:r>
                <a:rPr lang="en-US" altLang="zh-CN"/>
                <a:t>---------------</a:t>
              </a:r>
              <a:endParaRPr lang="en-US" altLang="zh-CN"/>
            </a:p>
            <a:p>
              <a:pPr algn="l"/>
              <a:r>
                <a:rPr lang="en-US" altLang="zh-CN"/>
                <a:t>src: centos-1.ip</a:t>
              </a:r>
              <a:endParaRPr lang="en-US" altLang="zh-CN"/>
            </a:p>
            <a:p>
              <a:pPr algn="l"/>
              <a:r>
                <a:rPr lang="en-US" altLang="zh-CN"/>
                <a:t>dst: centos-3.ip</a:t>
              </a:r>
              <a:endParaRPr lang="en-US" altLang="zh-CN"/>
            </a:p>
          </p:txBody>
        </p:sp>
      </p:grpSp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765175" y="655955"/>
            <a:ext cx="10450830" cy="5156200"/>
            <a:chOff x="1205" y="1033"/>
            <a:chExt cx="16458" cy="8120"/>
          </a:xfrm>
        </p:grpSpPr>
        <p:grpSp>
          <p:nvGrpSpPr>
            <p:cNvPr id="41" name="组合 40"/>
            <p:cNvGrpSpPr/>
            <p:nvPr/>
          </p:nvGrpSpPr>
          <p:grpSpPr>
            <a:xfrm rot="0">
              <a:off x="1205" y="1033"/>
              <a:ext cx="6154" cy="8121"/>
              <a:chOff x="3383" y="2527"/>
              <a:chExt cx="11174" cy="494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782" y="2527"/>
                <a:ext cx="4374" cy="4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3077" y="2304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flannel.1</a:t>
              </a:r>
              <a:endParaRPr lang="en-US" altLang="zh-CN"/>
            </a:p>
          </p:txBody>
        </p:sp>
        <p:sp>
          <p:nvSpPr>
            <p:cNvPr id="79" name="矩形 78"/>
            <p:cNvSpPr/>
            <p:nvPr/>
          </p:nvSpPr>
          <p:spPr>
            <a:xfrm>
              <a:off x="3077" y="392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80" name="矩形 79"/>
            <p:cNvSpPr/>
            <p:nvPr/>
          </p:nvSpPr>
          <p:spPr>
            <a:xfrm>
              <a:off x="1774" y="6413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centos-1</a:t>
              </a:r>
              <a:endParaRPr lang="en-US" altLang="zh-CN"/>
            </a:p>
          </p:txBody>
        </p:sp>
        <p:sp>
          <p:nvSpPr>
            <p:cNvPr id="81" name="矩形 80"/>
            <p:cNvSpPr/>
            <p:nvPr/>
          </p:nvSpPr>
          <p:spPr>
            <a:xfrm>
              <a:off x="4580" y="6413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centos-2</a:t>
              </a:r>
              <a:endParaRPr lang="en-US" altLang="zh-CN"/>
            </a:p>
          </p:txBody>
        </p:sp>
        <p:grpSp>
          <p:nvGrpSpPr>
            <p:cNvPr id="82" name="组合 81"/>
            <p:cNvGrpSpPr/>
            <p:nvPr/>
          </p:nvGrpSpPr>
          <p:grpSpPr>
            <a:xfrm rot="0">
              <a:off x="11509" y="1033"/>
              <a:ext cx="6154" cy="8121"/>
              <a:chOff x="3383" y="2527"/>
              <a:chExt cx="11174" cy="4941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383" y="2527"/>
                <a:ext cx="11174" cy="49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782" y="2527"/>
                <a:ext cx="4374" cy="4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eth0</a:t>
                </a:r>
                <a:endParaRPr lang="en-US" altLang="zh-CN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13381" y="2304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flannel.1</a:t>
              </a:r>
              <a:endParaRPr lang="en-US" altLang="zh-CN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381" y="3927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cni0</a:t>
              </a:r>
              <a:endParaRPr lang="en-US" altLang="zh-CN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381" y="6413"/>
              <a:ext cx="2409" cy="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centos-3</a:t>
              </a:r>
              <a:endParaRPr lang="en-US" altLang="zh-CN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05" y="1033"/>
              <a:ext cx="1643" cy="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kube02</a:t>
              </a:r>
              <a:endParaRPr lang="en-US" altLang="zh-CN"/>
            </a:p>
          </p:txBody>
        </p:sp>
        <p:sp>
          <p:nvSpPr>
            <p:cNvPr id="90" name="矩形 89"/>
            <p:cNvSpPr/>
            <p:nvPr/>
          </p:nvSpPr>
          <p:spPr>
            <a:xfrm>
              <a:off x="11509" y="1033"/>
              <a:ext cx="1643" cy="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kube03</a:t>
              </a:r>
              <a:endParaRPr lang="en-US" altLang="zh-CN"/>
            </a:p>
          </p:txBody>
        </p:sp>
        <p:sp>
          <p:nvSpPr>
            <p:cNvPr id="91" name="矩形 90"/>
            <p:cNvSpPr/>
            <p:nvPr/>
          </p:nvSpPr>
          <p:spPr>
            <a:xfrm>
              <a:off x="7768" y="3342"/>
              <a:ext cx="3331" cy="411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以太封装</a:t>
              </a:r>
              <a:endParaRPr lang="zh-CN" altLang="en-US"/>
            </a:p>
            <a:p>
              <a:pPr algn="l"/>
              <a:r>
                <a:rPr lang="zh-CN" altLang="en-US"/>
                <a:t>外部</a:t>
              </a:r>
              <a:r>
                <a:rPr lang="en-US" altLang="zh-CN"/>
                <a:t>IP</a:t>
              </a:r>
              <a:r>
                <a:rPr lang="zh-CN" altLang="en-US"/>
                <a:t>头</a:t>
              </a:r>
              <a:endParaRPr lang="en-US" altLang="zh-CN"/>
            </a:p>
            <a:p>
              <a:pPr algn="l"/>
              <a:r>
                <a:rPr lang="en-US" altLang="zh-CN"/>
                <a:t>-------------------------</a:t>
              </a:r>
              <a:endParaRPr lang="en-US" altLang="zh-CN"/>
            </a:p>
            <a:p>
              <a:pPr algn="l"/>
              <a:r>
                <a:rPr lang="en-US" altLang="zh-CN"/>
                <a:t>udp</a:t>
              </a:r>
              <a:r>
                <a:rPr lang="zh-CN" altLang="en-US"/>
                <a:t>头</a:t>
              </a:r>
              <a:endParaRPr lang="en-US" altLang="zh-CN"/>
            </a:p>
            <a:p>
              <a:pPr algn="l"/>
              <a:r>
                <a:rPr lang="en-US" altLang="zh-CN"/>
                <a:t>vxlan</a:t>
              </a:r>
              <a:r>
                <a:rPr lang="zh-CN" altLang="en-US"/>
                <a:t>包头</a:t>
              </a:r>
              <a:endParaRPr lang="en-US" altLang="zh-CN"/>
            </a:p>
            <a:p>
              <a:pPr algn="ctr"/>
              <a:r>
                <a:rPr lang="en-US" altLang="zh-CN"/>
                <a:t>-------------------------</a:t>
              </a:r>
              <a:endParaRPr lang="en-US" altLang="zh-CN"/>
            </a:p>
            <a:p>
              <a:pPr algn="l"/>
              <a:r>
                <a:rPr lang="en-US" altLang="zh-CN"/>
                <a:t>src: centos-1.ip</a:t>
              </a:r>
              <a:endParaRPr lang="en-US" altLang="zh-CN"/>
            </a:p>
            <a:p>
              <a:pPr algn="l"/>
              <a:r>
                <a:rPr lang="en-US" altLang="zh-CN"/>
                <a:t>dst: centos-3.ip</a:t>
              </a:r>
              <a:endParaRPr lang="en-US" altLang="zh-CN"/>
            </a:p>
          </p:txBody>
        </p:sp>
        <p:cxnSp>
          <p:nvCxnSpPr>
            <p:cNvPr id="2" name="直接连接符 1"/>
            <p:cNvCxnSpPr>
              <a:stCxn id="78" idx="3"/>
              <a:endCxn id="85" idx="1"/>
            </p:cNvCxnSpPr>
            <p:nvPr/>
          </p:nvCxnSpPr>
          <p:spPr>
            <a:xfrm>
              <a:off x="5486" y="2684"/>
              <a:ext cx="789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8966" y="2104"/>
              <a:ext cx="12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tunnel</a:t>
              </a:r>
              <a:endParaRPr lang="en-US" altLang="zh-CN"/>
            </a:p>
          </p:txBody>
        </p:sp>
      </p:grpSp>
      <p:sp>
        <p:nvSpPr>
          <p:cNvPr id="5" name="矩形 4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548255" y="2226945"/>
            <a:ext cx="6176010" cy="2581275"/>
            <a:chOff x="3496" y="2301"/>
            <a:chExt cx="9726" cy="4065"/>
          </a:xfrm>
        </p:grpSpPr>
        <p:sp>
          <p:nvSpPr>
            <p:cNvPr id="2" name="矩形 1"/>
            <p:cNvSpPr/>
            <p:nvPr/>
          </p:nvSpPr>
          <p:spPr>
            <a:xfrm>
              <a:off x="3496" y="5550"/>
              <a:ext cx="6928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Hardware</a:t>
              </a:r>
              <a:endParaRPr lang="en-US" altLang="zh-CN"/>
            </a:p>
          </p:txBody>
        </p:sp>
        <p:sp>
          <p:nvSpPr>
            <p:cNvPr id="3" name="矩形 2"/>
            <p:cNvSpPr/>
            <p:nvPr/>
          </p:nvSpPr>
          <p:spPr>
            <a:xfrm>
              <a:off x="3496" y="4829"/>
              <a:ext cx="6928" cy="5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Kernel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3496" y="4139"/>
              <a:ext cx="6928" cy="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system call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3496" y="3434"/>
              <a:ext cx="4437" cy="5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lib</a:t>
              </a:r>
              <a:endParaRPr lang="en-US" altLang="zh-CN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496" y="2301"/>
              <a:ext cx="6927" cy="1692"/>
              <a:chOff x="3244" y="4428"/>
              <a:chExt cx="6927" cy="1692"/>
            </a:xfrm>
            <a:solidFill>
              <a:srgbClr val="73B5CF"/>
            </a:solidFill>
          </p:grpSpPr>
          <p:sp>
            <p:nvSpPr>
              <p:cNvPr id="9" name="矩形 8"/>
              <p:cNvSpPr/>
              <p:nvPr/>
            </p:nvSpPr>
            <p:spPr>
              <a:xfrm>
                <a:off x="7837" y="4428"/>
                <a:ext cx="2335" cy="16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44" y="4428"/>
                <a:ext cx="4593" cy="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                          app</a:t>
                </a:r>
                <a:endParaRPr lang="en-US" altLang="zh-CN"/>
              </a:p>
            </p:txBody>
          </p:sp>
        </p:grpSp>
        <p:sp>
          <p:nvSpPr>
            <p:cNvPr id="11" name="右大括号 10"/>
            <p:cNvSpPr/>
            <p:nvPr/>
          </p:nvSpPr>
          <p:spPr>
            <a:xfrm>
              <a:off x="10711" y="4117"/>
              <a:ext cx="377" cy="13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494" y="4491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内核空间</a:t>
              </a:r>
              <a:endParaRPr lang="zh-CN" altLang="en-US"/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10711" y="2301"/>
              <a:ext cx="377" cy="16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494" y="285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用户空间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765175" y="655955"/>
            <a:ext cx="10450830" cy="5156200"/>
            <a:chOff x="1205" y="1033"/>
            <a:chExt cx="16458" cy="8120"/>
          </a:xfrm>
        </p:grpSpPr>
        <p:grpSp>
          <p:nvGrpSpPr>
            <p:cNvPr id="4" name="组合 3"/>
            <p:cNvGrpSpPr/>
            <p:nvPr/>
          </p:nvGrpSpPr>
          <p:grpSpPr>
            <a:xfrm>
              <a:off x="1205" y="1033"/>
              <a:ext cx="16458" cy="8121"/>
              <a:chOff x="1205" y="1033"/>
              <a:chExt cx="16458" cy="8121"/>
            </a:xfrm>
          </p:grpSpPr>
          <p:grpSp>
            <p:nvGrpSpPr>
              <p:cNvPr id="41" name="组合 40"/>
              <p:cNvGrpSpPr/>
              <p:nvPr/>
            </p:nvGrpSpPr>
            <p:grpSpPr>
              <a:xfrm rot="0">
                <a:off x="1205" y="1033"/>
                <a:ext cx="6154" cy="8121"/>
                <a:chOff x="3383" y="2527"/>
                <a:chExt cx="11174" cy="4941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0183" y="2527"/>
                  <a:ext cx="4374" cy="46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79" name="矩形 78"/>
              <p:cNvSpPr/>
              <p:nvPr/>
            </p:nvSpPr>
            <p:spPr>
              <a:xfrm>
                <a:off x="3077" y="3927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cni0</a:t>
                </a:r>
                <a:endParaRPr lang="en-US" altLang="zh-CN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774" y="6413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centos-1</a:t>
                </a:r>
                <a:endParaRPr lang="en-US" altLang="zh-CN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580" y="6413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centos-2</a:t>
                </a:r>
                <a:endParaRPr lang="en-US" altLang="zh-CN"/>
              </a:p>
            </p:txBody>
          </p:sp>
          <p:grpSp>
            <p:nvGrpSpPr>
              <p:cNvPr id="82" name="组合 81"/>
              <p:cNvGrpSpPr/>
              <p:nvPr/>
            </p:nvGrpSpPr>
            <p:grpSpPr>
              <a:xfrm rot="0">
                <a:off x="11509" y="1033"/>
                <a:ext cx="6154" cy="8121"/>
                <a:chOff x="3383" y="2527"/>
                <a:chExt cx="11174" cy="4941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3383" y="2527"/>
                  <a:ext cx="11174" cy="49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3383" y="2527"/>
                  <a:ext cx="4374" cy="46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eth0</a:t>
                  </a:r>
                  <a:endParaRPr lang="en-US" altLang="zh-CN"/>
                </a:p>
              </p:txBody>
            </p:sp>
          </p:grpSp>
          <p:sp>
            <p:nvSpPr>
              <p:cNvPr id="86" name="矩形 85"/>
              <p:cNvSpPr/>
              <p:nvPr/>
            </p:nvSpPr>
            <p:spPr>
              <a:xfrm>
                <a:off x="13381" y="3927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cni0</a:t>
                </a:r>
                <a:endParaRPr lang="en-US" altLang="zh-CN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3381" y="6413"/>
                <a:ext cx="2409" cy="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centos-3</a:t>
                </a:r>
                <a:endParaRPr lang="en-US" altLang="zh-CN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205" y="1033"/>
                <a:ext cx="1643" cy="6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kube02</a:t>
                </a:r>
                <a:endParaRPr lang="en-US" altLang="zh-CN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6020" y="1033"/>
                <a:ext cx="1643" cy="6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kube03</a:t>
                </a:r>
                <a:endParaRPr lang="en-US" altLang="zh-CN"/>
              </a:p>
            </p:txBody>
          </p:sp>
        </p:grpSp>
        <p:cxnSp>
          <p:nvCxnSpPr>
            <p:cNvPr id="5" name="直接连接符 4"/>
            <p:cNvCxnSpPr>
              <a:stCxn id="79" idx="2"/>
              <a:endCxn id="80" idx="0"/>
            </p:cNvCxnSpPr>
            <p:nvPr/>
          </p:nvCxnSpPr>
          <p:spPr>
            <a:xfrm flipH="1">
              <a:off x="2979" y="4686"/>
              <a:ext cx="1303" cy="17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" name="直接连接符 5"/>
            <p:cNvCxnSpPr>
              <a:stCxn id="79" idx="2"/>
              <a:endCxn id="81" idx="0"/>
            </p:cNvCxnSpPr>
            <p:nvPr/>
          </p:nvCxnSpPr>
          <p:spPr>
            <a:xfrm>
              <a:off x="4282" y="4686"/>
              <a:ext cx="1503" cy="17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直接连接符 6"/>
            <p:cNvCxnSpPr>
              <a:stCxn id="79" idx="0"/>
              <a:endCxn id="44" idx="2"/>
            </p:cNvCxnSpPr>
            <p:nvPr/>
          </p:nvCxnSpPr>
          <p:spPr>
            <a:xfrm flipV="1">
              <a:off x="4282" y="1792"/>
              <a:ext cx="1873" cy="213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直接连接符 7"/>
            <p:cNvCxnSpPr>
              <a:stCxn id="44" idx="3"/>
              <a:endCxn id="84" idx="1"/>
            </p:cNvCxnSpPr>
            <p:nvPr/>
          </p:nvCxnSpPr>
          <p:spPr>
            <a:xfrm>
              <a:off x="7359" y="1413"/>
              <a:ext cx="41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/>
            <p:cNvCxnSpPr>
              <a:stCxn id="84" idx="2"/>
              <a:endCxn id="86" idx="0"/>
            </p:cNvCxnSpPr>
            <p:nvPr/>
          </p:nvCxnSpPr>
          <p:spPr>
            <a:xfrm>
              <a:off x="12714" y="1792"/>
              <a:ext cx="1872" cy="213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/>
            <p:cNvCxnSpPr>
              <a:stCxn id="86" idx="2"/>
              <a:endCxn id="87" idx="0"/>
            </p:cNvCxnSpPr>
            <p:nvPr/>
          </p:nvCxnSpPr>
          <p:spPr>
            <a:xfrm>
              <a:off x="14586" y="4686"/>
              <a:ext cx="0" cy="17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" name="矩形 1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471160" y="1170305"/>
            <a:ext cx="85725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原始</a:t>
            </a:r>
            <a:r>
              <a:rPr lang="en-US" altLang="zh-CN" sz="900"/>
              <a:t>IP</a:t>
            </a:r>
            <a:r>
              <a:rPr lang="zh-CN" altLang="en-US" sz="900"/>
              <a:t>包</a:t>
            </a:r>
            <a:endParaRPr lang="zh-CN" altLang="en-US" sz="900"/>
          </a:p>
        </p:txBody>
      </p:sp>
      <p:cxnSp>
        <p:nvCxnSpPr>
          <p:cNvPr id="5" name="直接箭头连接符 4"/>
          <p:cNvCxnSpPr>
            <a:stCxn id="2" idx="2"/>
          </p:cNvCxnSpPr>
          <p:nvPr/>
        </p:nvCxnSpPr>
        <p:spPr>
          <a:xfrm flipH="1">
            <a:off x="3739515" y="1424940"/>
            <a:ext cx="21602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47185" y="3173730"/>
            <a:ext cx="85725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原始</a:t>
            </a:r>
            <a:r>
              <a:rPr lang="en-US" altLang="zh-CN" sz="900"/>
              <a:t>IP</a:t>
            </a:r>
            <a:r>
              <a:rPr lang="zh-CN" altLang="en-US" sz="900"/>
              <a:t>包</a:t>
            </a:r>
            <a:endParaRPr lang="zh-CN" altLang="en-US" sz="900"/>
          </a:p>
        </p:txBody>
      </p:sp>
      <p:sp>
        <p:nvSpPr>
          <p:cNvPr id="7" name="矩形 6"/>
          <p:cNvSpPr/>
          <p:nvPr/>
        </p:nvSpPr>
        <p:spPr>
          <a:xfrm>
            <a:off x="3289935" y="3173730"/>
            <a:ext cx="857250" cy="254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宿主机</a:t>
            </a:r>
            <a:r>
              <a:rPr lang="en-US" altLang="zh-CN" sz="900"/>
              <a:t>IP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8" name="矩形 7"/>
          <p:cNvSpPr/>
          <p:nvPr/>
        </p:nvSpPr>
        <p:spPr>
          <a:xfrm>
            <a:off x="2228850" y="3173730"/>
            <a:ext cx="1061085" cy="254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宿主</a:t>
            </a:r>
            <a:r>
              <a:rPr lang="en-US" altLang="zh-CN" sz="900"/>
              <a:t>ethernet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9" name="椭圆 8"/>
          <p:cNvSpPr/>
          <p:nvPr/>
        </p:nvSpPr>
        <p:spPr>
          <a:xfrm>
            <a:off x="4240530" y="2163445"/>
            <a:ext cx="1086485" cy="509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IPIP</a:t>
            </a:r>
            <a:endParaRPr lang="en-US" altLang="zh-CN" sz="900"/>
          </a:p>
        </p:txBody>
      </p:sp>
      <p:cxnSp>
        <p:nvCxnSpPr>
          <p:cNvPr id="10" name="直接箭头连接符 9"/>
          <p:cNvCxnSpPr>
            <a:stCxn id="2" idx="2"/>
            <a:endCxn id="15" idx="0"/>
          </p:cNvCxnSpPr>
          <p:nvPr/>
        </p:nvCxnSpPr>
        <p:spPr>
          <a:xfrm>
            <a:off x="5899785" y="1424940"/>
            <a:ext cx="1609725" cy="248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492240" y="2919095"/>
            <a:ext cx="1086485" cy="509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VXLAN</a:t>
            </a:r>
            <a:endParaRPr lang="en-US" altLang="zh-CN" sz="900"/>
          </a:p>
        </p:txBody>
      </p:sp>
      <p:sp>
        <p:nvSpPr>
          <p:cNvPr id="12" name="矩形 11"/>
          <p:cNvSpPr/>
          <p:nvPr/>
        </p:nvSpPr>
        <p:spPr>
          <a:xfrm>
            <a:off x="9698990" y="3907155"/>
            <a:ext cx="85725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原始</a:t>
            </a:r>
            <a:r>
              <a:rPr lang="en-US" altLang="zh-CN" sz="900"/>
              <a:t>IP</a:t>
            </a:r>
            <a:r>
              <a:rPr lang="zh-CN" altLang="en-US" sz="900"/>
              <a:t>包</a:t>
            </a:r>
            <a:endParaRPr lang="zh-CN" altLang="en-US" sz="900"/>
          </a:p>
        </p:txBody>
      </p:sp>
      <p:sp>
        <p:nvSpPr>
          <p:cNvPr id="13" name="矩形 12"/>
          <p:cNvSpPr/>
          <p:nvPr/>
        </p:nvSpPr>
        <p:spPr>
          <a:xfrm>
            <a:off x="8532495" y="3907155"/>
            <a:ext cx="1166495" cy="2546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overlay ethernet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14" name="矩形 13"/>
          <p:cNvSpPr/>
          <p:nvPr/>
        </p:nvSpPr>
        <p:spPr>
          <a:xfrm>
            <a:off x="7850505" y="3907155"/>
            <a:ext cx="681990" cy="254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vxlan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15" name="矩形 14"/>
          <p:cNvSpPr/>
          <p:nvPr/>
        </p:nvSpPr>
        <p:spPr>
          <a:xfrm>
            <a:off x="7168515" y="3907155"/>
            <a:ext cx="681990" cy="254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UDP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16" name="矩形 15"/>
          <p:cNvSpPr/>
          <p:nvPr/>
        </p:nvSpPr>
        <p:spPr>
          <a:xfrm>
            <a:off x="6311265" y="3907155"/>
            <a:ext cx="857250" cy="254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宿主机</a:t>
            </a:r>
            <a:r>
              <a:rPr lang="en-US" altLang="zh-CN" sz="900"/>
              <a:t>IP</a:t>
            </a:r>
            <a:r>
              <a:rPr lang="zh-CN" altLang="en-US" sz="900"/>
              <a:t>头</a:t>
            </a:r>
            <a:endParaRPr lang="zh-CN" altLang="en-US" sz="900"/>
          </a:p>
        </p:txBody>
      </p:sp>
      <p:sp>
        <p:nvSpPr>
          <p:cNvPr id="17" name="矩形 16"/>
          <p:cNvSpPr/>
          <p:nvPr/>
        </p:nvSpPr>
        <p:spPr>
          <a:xfrm>
            <a:off x="5250180" y="3907155"/>
            <a:ext cx="1061085" cy="254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宿主</a:t>
            </a:r>
            <a:r>
              <a:rPr lang="en-US" altLang="zh-CN" sz="900"/>
              <a:t>ethernet</a:t>
            </a:r>
            <a:r>
              <a:rPr lang="zh-CN" altLang="en-US" sz="900"/>
              <a:t>头</a:t>
            </a: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648970" y="2423160"/>
            <a:ext cx="10836910" cy="3317240"/>
            <a:chOff x="1022" y="3816"/>
            <a:chExt cx="17066" cy="5224"/>
          </a:xfrm>
        </p:grpSpPr>
        <p:sp>
          <p:nvSpPr>
            <p:cNvPr id="5" name="圆角矩形 4"/>
            <p:cNvSpPr/>
            <p:nvPr/>
          </p:nvSpPr>
          <p:spPr>
            <a:xfrm>
              <a:off x="1423" y="4639"/>
              <a:ext cx="2159" cy="59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 1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423" y="5831"/>
              <a:ext cx="2159" cy="5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 2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423" y="7038"/>
              <a:ext cx="2159" cy="5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 3</a:t>
              </a:r>
              <a:endParaRPr lang="en-US" altLang="zh-CN"/>
            </a:p>
          </p:txBody>
        </p:sp>
        <p:sp>
          <p:nvSpPr>
            <p:cNvPr id="8" name="右箭头 7"/>
            <p:cNvSpPr/>
            <p:nvPr/>
          </p:nvSpPr>
          <p:spPr>
            <a:xfrm>
              <a:off x="4189" y="5535"/>
              <a:ext cx="959" cy="11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541" y="3816"/>
              <a:ext cx="2144" cy="247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794" y="3816"/>
              <a:ext cx="2144" cy="247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033" y="3816"/>
              <a:ext cx="2159" cy="247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46" y="4129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PROD</a:t>
              </a:r>
              <a:endParaRPr lang="en-US" altLang="zh-CN" sz="10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46" y="47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STAGIN</a:t>
              </a:r>
              <a:endParaRPr lang="en-US" altLang="zh-CN" sz="10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046" y="53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DEV</a:t>
              </a:r>
              <a:endParaRPr lang="en-US" altLang="zh-CN" sz="10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299" y="4129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PROD</a:t>
              </a:r>
              <a:endParaRPr lang="en-US" altLang="zh-CN" sz="10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299" y="47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STAGIN</a:t>
              </a:r>
              <a:endParaRPr lang="en-US" altLang="zh-CN" sz="10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299" y="53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DEV</a:t>
              </a:r>
              <a:endParaRPr lang="en-US" altLang="zh-CN" sz="10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45" y="4129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PROD</a:t>
              </a:r>
              <a:endParaRPr lang="en-US" altLang="zh-CN" sz="10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45" y="47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STAGIN</a:t>
              </a:r>
              <a:endParaRPr lang="en-US" altLang="zh-CN" sz="10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45" y="5345"/>
              <a:ext cx="1135" cy="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DEV</a:t>
              </a:r>
              <a:endParaRPr lang="en-US" altLang="zh-CN" sz="100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541" y="6479"/>
              <a:ext cx="6650" cy="7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rke or other kubernetes distribution</a:t>
              </a:r>
              <a:endParaRPr lang="en-US" altLang="zh-CN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541" y="7278"/>
              <a:ext cx="6650" cy="7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Rancher</a:t>
              </a:r>
              <a:endParaRPr lang="en-US" altLang="zh-CN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3852" y="4369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认证授权</a:t>
              </a: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3852" y="5262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安全策略</a:t>
              </a: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3852" y="6155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访问控制</a:t>
              </a: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3852" y="7048"/>
              <a:ext cx="4237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成本控制</a:t>
              </a:r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 rot="10800000">
              <a:off x="12542" y="5535"/>
              <a:ext cx="959" cy="11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22" y="8460"/>
              <a:ext cx="29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DevOps Team ...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120" y="8460"/>
              <a:ext cx="170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IT Admin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42" y="8460"/>
              <a:ext cx="40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Container Management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82975" y="703580"/>
            <a:ext cx="5551805" cy="574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950085" y="3180715"/>
            <a:ext cx="1346835" cy="495935"/>
          </a:xfrm>
          <a:prstGeom prst="round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Pending</a:t>
            </a: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4087495" y="3180715"/>
            <a:ext cx="1346835" cy="4959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Running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087495" y="4493260"/>
            <a:ext cx="1346835" cy="4959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Failed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6224905" y="3181350"/>
            <a:ext cx="1346835" cy="4959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Succeeded</a:t>
            </a:r>
            <a:endParaRPr lang="en-US" altLang="zh-CN" dirty="0"/>
          </a:p>
        </p:txBody>
      </p:sp>
      <p:cxnSp>
        <p:nvCxnSpPr>
          <p:cNvPr id="7" name="直接箭头连接符 6"/>
          <p:cNvCxnSpPr>
            <a:stCxn id="2" idx="3"/>
            <a:endCxn id="3" idx="1"/>
          </p:cNvCxnSpPr>
          <p:nvPr/>
        </p:nvCxnSpPr>
        <p:spPr>
          <a:xfrm>
            <a:off x="3296920" y="3429000"/>
            <a:ext cx="790575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  <a:endCxn id="6" idx="1"/>
          </p:cNvCxnSpPr>
          <p:nvPr/>
        </p:nvCxnSpPr>
        <p:spPr>
          <a:xfrm>
            <a:off x="5434330" y="3429000"/>
            <a:ext cx="790575" cy="63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5" idx="0"/>
          </p:cNvCxnSpPr>
          <p:nvPr/>
        </p:nvCxnSpPr>
        <p:spPr>
          <a:xfrm>
            <a:off x="4761230" y="3676650"/>
            <a:ext cx="0" cy="81661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87340" y="2936240"/>
            <a:ext cx="83756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正常stop</a:t>
            </a:r>
            <a:endParaRPr lang="zh-CN" alt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4761230" y="3962400"/>
            <a:ext cx="83756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异常stop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2313940" y="789305"/>
            <a:ext cx="1465580" cy="597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900" dirty="0"/>
              <a:t>POD</a:t>
            </a:r>
            <a:endParaRPr lang="en-US" altLang="zh-CN" sz="900" dirty="0"/>
          </a:p>
          <a:p>
            <a:pPr algn="l"/>
            <a:r>
              <a:rPr lang="en-US" altLang="zh-CN" sz="900" dirty="0"/>
              <a:t>defaultGracePeriod: 30s</a:t>
            </a:r>
            <a:endParaRPr lang="en-US" altLang="zh-CN" sz="900" dirty="0"/>
          </a:p>
          <a:p>
            <a:pPr algn="l"/>
            <a:endParaRPr lang="en-US" altLang="zh-CN" sz="900" dirty="0"/>
          </a:p>
        </p:txBody>
      </p:sp>
      <p:sp>
        <p:nvSpPr>
          <p:cNvPr id="5" name="文本框 4"/>
          <p:cNvSpPr txBox="1"/>
          <p:nvPr/>
        </p:nvSpPr>
        <p:spPr>
          <a:xfrm>
            <a:off x="375920" y="3719830"/>
            <a:ext cx="135636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kubectl delete pod POD</a:t>
            </a:r>
            <a:endParaRPr lang="en-US" altLang="zh-CN" sz="900"/>
          </a:p>
        </p:txBody>
      </p:sp>
      <p:cxnSp>
        <p:nvCxnSpPr>
          <p:cNvPr id="6" name="直接箭头连接符 5"/>
          <p:cNvCxnSpPr>
            <a:stCxn id="5" idx="0"/>
            <a:endCxn id="7" idx="2"/>
          </p:cNvCxnSpPr>
          <p:nvPr/>
        </p:nvCxnSpPr>
        <p:spPr>
          <a:xfrm flipV="1">
            <a:off x="1054100" y="2986405"/>
            <a:ext cx="0" cy="7334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42290" y="2733675"/>
            <a:ext cx="1023620" cy="2527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APIServer</a:t>
            </a:r>
            <a:endParaRPr lang="en-US" altLang="zh-CN" sz="900" dirty="0"/>
          </a:p>
        </p:txBody>
      </p:sp>
      <p:cxnSp>
        <p:nvCxnSpPr>
          <p:cNvPr id="8" name="直接箭头连接符 7"/>
          <p:cNvCxnSpPr>
            <a:stCxn id="7" idx="3"/>
            <a:endCxn id="2" idx="1"/>
          </p:cNvCxnSpPr>
          <p:nvPr/>
        </p:nvCxnSpPr>
        <p:spPr>
          <a:xfrm flipV="1">
            <a:off x="1565910" y="1088390"/>
            <a:ext cx="748030" cy="177165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504315" y="1932305"/>
            <a:ext cx="7541895" cy="3308985"/>
            <a:chOff x="2369" y="3043"/>
            <a:chExt cx="8479" cy="4802"/>
          </a:xfrm>
        </p:grpSpPr>
        <p:sp>
          <p:nvSpPr>
            <p:cNvPr id="5" name="矩形 4"/>
            <p:cNvSpPr/>
            <p:nvPr/>
          </p:nvSpPr>
          <p:spPr>
            <a:xfrm>
              <a:off x="3920" y="7029"/>
              <a:ext cx="6928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Hardware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20" y="5568"/>
              <a:ext cx="6928" cy="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Hypervisor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20" y="6262"/>
              <a:ext cx="6928" cy="5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Kernel</a:t>
              </a:r>
              <a:endParaRPr lang="en-US" altLang="zh-CN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920" y="3043"/>
              <a:ext cx="1677" cy="2265"/>
              <a:chOff x="3033" y="2259"/>
              <a:chExt cx="1600" cy="227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3033" y="3995"/>
                <a:ext cx="160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127" y="2922"/>
                <a:ext cx="1411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Guest OS</a:t>
                </a:r>
                <a:endParaRPr lang="en-US" altLang="zh-CN" sz="140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322" y="3995"/>
                <a:ext cx="1020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kernel</a:t>
                </a:r>
                <a:endParaRPr lang="en-US" altLang="zh-CN" sz="140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113" y="3043"/>
              <a:ext cx="1677" cy="2265"/>
              <a:chOff x="3033" y="2259"/>
              <a:chExt cx="1600" cy="227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3033" y="3995"/>
                <a:ext cx="160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3127" y="2922"/>
                <a:ext cx="1411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Guest OS</a:t>
                </a:r>
                <a:endParaRPr lang="en-US" altLang="zh-CN" sz="140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322" y="3995"/>
                <a:ext cx="1020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kernel</a:t>
                </a:r>
                <a:endParaRPr lang="en-US" altLang="zh-CN" sz="14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291" y="3043"/>
              <a:ext cx="1677" cy="2265"/>
              <a:chOff x="3033" y="2259"/>
              <a:chExt cx="1600" cy="227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3033" y="3995"/>
                <a:ext cx="160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3127" y="2922"/>
                <a:ext cx="1411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Guest OS</a:t>
                </a:r>
                <a:endParaRPr lang="en-US" altLang="zh-CN" sz="140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322" y="3995"/>
                <a:ext cx="1020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kernel</a:t>
                </a:r>
                <a:endParaRPr lang="en-US" altLang="zh-CN" sz="1400"/>
              </a:p>
            </p:txBody>
          </p:sp>
        </p:grpSp>
        <p:cxnSp>
          <p:nvCxnSpPr>
            <p:cNvPr id="35" name="曲线连接符 34"/>
            <p:cNvCxnSpPr>
              <a:stCxn id="21" idx="1"/>
              <a:endCxn id="22" idx="1"/>
            </p:cNvCxnSpPr>
            <p:nvPr/>
          </p:nvCxnSpPr>
          <p:spPr>
            <a:xfrm rot="10800000" flipH="1" flipV="1">
              <a:off x="4019" y="3925"/>
              <a:ext cx="204" cy="1066"/>
            </a:xfrm>
            <a:prstGeom prst="curvedConnector3">
              <a:avLst>
                <a:gd name="adj1" fmla="val -131119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369" y="4285"/>
              <a:ext cx="1117" cy="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sys call</a:t>
              </a:r>
              <a:endParaRPr lang="en-US" altLang="zh-CN" sz="140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504" y="5542"/>
              <a:ext cx="848" cy="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tx1"/>
                  </a:solidFill>
                </a:rPr>
                <a:t>转换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38" name="曲线连接符 37"/>
            <p:cNvCxnSpPr/>
            <p:nvPr/>
          </p:nvCxnSpPr>
          <p:spPr>
            <a:xfrm rot="10800000" flipV="1">
              <a:off x="3920" y="5010"/>
              <a:ext cx="303" cy="1547"/>
            </a:xfrm>
            <a:prstGeom prst="curvedConnector3">
              <a:avLst>
                <a:gd name="adj1" fmla="val 22376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72235" y="1300480"/>
            <a:ext cx="8025765" cy="4284980"/>
            <a:chOff x="2161" y="2048"/>
            <a:chExt cx="12639" cy="6748"/>
          </a:xfrm>
        </p:grpSpPr>
        <p:sp>
          <p:nvSpPr>
            <p:cNvPr id="2" name="矩形 1"/>
            <p:cNvSpPr/>
            <p:nvPr/>
          </p:nvSpPr>
          <p:spPr>
            <a:xfrm>
              <a:off x="4950" y="7980"/>
              <a:ext cx="6928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/>
                <a:t>Hardware</a:t>
              </a:r>
              <a:endParaRPr lang="en-US" altLang="zh-CN" sz="14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4950" y="7213"/>
              <a:ext cx="6928" cy="5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/>
                <a:t>Kernel</a:t>
              </a:r>
              <a:endParaRPr lang="en-US" altLang="zh-CN" sz="1400" b="1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950" y="4764"/>
              <a:ext cx="1677" cy="2265"/>
              <a:chOff x="3033" y="2259"/>
              <a:chExt cx="1600" cy="227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127" y="2922"/>
                <a:ext cx="1411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Container</a:t>
                </a:r>
                <a:endParaRPr lang="en-US" altLang="zh-CN" sz="12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143" y="4764"/>
              <a:ext cx="1677" cy="2265"/>
              <a:chOff x="3033" y="2259"/>
              <a:chExt cx="1600" cy="227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127" y="2922"/>
                <a:ext cx="1411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Container</a:t>
                </a:r>
                <a:endParaRPr lang="en-US" altLang="zh-CN" sz="120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9328" y="4764"/>
              <a:ext cx="1677" cy="2265"/>
              <a:chOff x="3033" y="2259"/>
              <a:chExt cx="1600" cy="227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127" y="2922"/>
                <a:ext cx="1411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Container</a:t>
                </a:r>
                <a:endParaRPr lang="en-US" altLang="zh-CN" sz="1200"/>
              </a:p>
            </p:txBody>
          </p:sp>
        </p:grpSp>
        <p:sp>
          <p:nvSpPr>
            <p:cNvPr id="39" name="右大括号 38"/>
            <p:cNvSpPr/>
            <p:nvPr/>
          </p:nvSpPr>
          <p:spPr>
            <a:xfrm>
              <a:off x="12425" y="4689"/>
              <a:ext cx="377" cy="237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12425" y="7213"/>
              <a:ext cx="377" cy="59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028" y="5584"/>
              <a:ext cx="177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用户空间</a:t>
              </a:r>
              <a:endParaRPr lang="zh-CN" altLang="en-US" sz="140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028" y="7224"/>
              <a:ext cx="177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内核空间</a:t>
              </a:r>
              <a:endParaRPr lang="zh-CN" altLang="en-US" sz="1400"/>
            </a:p>
          </p:txBody>
        </p:sp>
        <p:sp>
          <p:nvSpPr>
            <p:cNvPr id="43" name="椭圆形标注 42"/>
            <p:cNvSpPr/>
            <p:nvPr/>
          </p:nvSpPr>
          <p:spPr>
            <a:xfrm>
              <a:off x="2161" y="3527"/>
              <a:ext cx="2339" cy="1374"/>
            </a:xfrm>
            <a:prstGeom prst="wedgeEllipseCallout">
              <a:avLst>
                <a:gd name="adj1" fmla="val 56584"/>
                <a:gd name="adj2" fmla="val 537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init 0</a:t>
              </a:r>
              <a:endParaRPr lang="en-US" altLang="zh-CN" sz="1400"/>
            </a:p>
          </p:txBody>
        </p:sp>
        <p:sp>
          <p:nvSpPr>
            <p:cNvPr id="44" name="椭圆形标注 43"/>
            <p:cNvSpPr/>
            <p:nvPr/>
          </p:nvSpPr>
          <p:spPr>
            <a:xfrm>
              <a:off x="10689" y="2787"/>
              <a:ext cx="2339" cy="1374"/>
            </a:xfrm>
            <a:prstGeom prst="wedgeEllipseCallout">
              <a:avLst>
                <a:gd name="adj1" fmla="val -68597"/>
                <a:gd name="adj2" fmla="val 7794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rm -f /</a:t>
              </a:r>
              <a:endParaRPr lang="en-US" altLang="zh-CN" sz="1400"/>
            </a:p>
          </p:txBody>
        </p:sp>
        <p:pic>
          <p:nvPicPr>
            <p:cNvPr id="45" name="图片 44" descr="303b32313534373338343bbeaad1c8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541" y="2384"/>
              <a:ext cx="1440" cy="1440"/>
            </a:xfrm>
            <a:prstGeom prst="rect">
              <a:avLst/>
            </a:prstGeom>
          </p:spPr>
        </p:pic>
        <p:sp>
          <p:nvSpPr>
            <p:cNvPr id="46" name="圆角矩形标注 45"/>
            <p:cNvSpPr/>
            <p:nvPr/>
          </p:nvSpPr>
          <p:spPr>
            <a:xfrm>
              <a:off x="7323" y="2048"/>
              <a:ext cx="3034" cy="1011"/>
            </a:xfrm>
            <a:prstGeom prst="wedgeRoundRectCallout">
              <a:avLst>
                <a:gd name="adj1" fmla="val -61601"/>
                <a:gd name="adj2" fmla="val 83333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What ???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17445" y="379730"/>
            <a:ext cx="8526780" cy="6005195"/>
            <a:chOff x="3807" y="598"/>
            <a:chExt cx="13428" cy="9457"/>
          </a:xfrm>
        </p:grpSpPr>
        <p:grpSp>
          <p:nvGrpSpPr>
            <p:cNvPr id="22" name="组合 1"/>
            <p:cNvGrpSpPr/>
            <p:nvPr/>
          </p:nvGrpSpPr>
          <p:grpSpPr>
            <a:xfrm>
              <a:off x="6736" y="598"/>
              <a:ext cx="4800" cy="846"/>
              <a:chOff x="6617" y="513"/>
              <a:chExt cx="6400" cy="1128"/>
            </a:xfrm>
          </p:grpSpPr>
          <p:sp>
            <p:nvSpPr>
              <p:cNvPr id="12" name="文本框 27"/>
              <p:cNvSpPr txBox="1"/>
              <p:nvPr/>
            </p:nvSpPr>
            <p:spPr>
              <a:xfrm>
                <a:off x="7160" y="513"/>
                <a:ext cx="5316" cy="7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Docker</a:t>
                </a:r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617" y="965"/>
                <a:ext cx="6400" cy="6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  <a:scene3d>
                  <a:camera prst="orthographicFront"/>
                  <a:lightRig rig="threePt" dir="t"/>
                </a:scene3d>
              </a:bodyPr>
              <a:p>
                <a:pPr algn="ctr"/>
                <a:endParaRPr lang="en-US" altLang="zh-CN" sz="75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75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807" y="745"/>
              <a:ext cx="13429" cy="9311"/>
              <a:chOff x="1709" y="936"/>
              <a:chExt cx="13429" cy="9311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2079" y="3327"/>
                <a:ext cx="1580" cy="2412"/>
                <a:chOff x="1536" y="5321"/>
                <a:chExt cx="1580" cy="2412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1676" y="5321"/>
                  <a:ext cx="1440" cy="1930"/>
                  <a:chOff x="4604" y="6332"/>
                  <a:chExt cx="1440" cy="1930"/>
                </a:xfrm>
              </p:grpSpPr>
              <p:pic>
                <p:nvPicPr>
                  <p:cNvPr id="17" name="图片 16" descr="303b32303236373435373bcec4bcfe"/>
                  <p:cNvPicPr>
                    <a:picLocks noChangeAspect="1"/>
                  </p:cNvPicPr>
                  <p:nvPr/>
                </p:nvPicPr>
                <p:blipFill>
                  <a:blip r:embed="rId1">
                    <a:extLst>
                      <a:ext uri="{96DAC541-7B7A-43D3-8B79-37D633B846F1}">
                        <asvg:svgBlip xmlns:asvg="http://schemas.microsoft.com/office/drawing/2016/SVG/main" r:embed="rId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04" y="6822"/>
                    <a:ext cx="1440" cy="1440"/>
                  </a:xfrm>
                  <a:prstGeom prst="rect">
                    <a:avLst/>
                  </a:prstGeom>
                </p:spPr>
              </p:pic>
              <p:pic>
                <p:nvPicPr>
                  <p:cNvPr id="20" name="图片 19" descr="303b333636313334343bd6b1b3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8120000">
                    <a:off x="4054" y="6953"/>
                    <a:ext cx="1473" cy="23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文本框 20"/>
                <p:cNvSpPr txBox="1"/>
                <p:nvPr/>
              </p:nvSpPr>
              <p:spPr>
                <a:xfrm>
                  <a:off x="1536" y="7251"/>
                  <a:ext cx="1580" cy="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400" b="1"/>
                    <a:t>Dockerfile</a:t>
                  </a:r>
                  <a:endParaRPr lang="en-US" altLang="zh-CN" sz="1400" b="1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6882" y="3814"/>
                <a:ext cx="3078" cy="2098"/>
                <a:chOff x="6882" y="3814"/>
                <a:chExt cx="3078" cy="2098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6882" y="3814"/>
                  <a:ext cx="3079" cy="209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27" name="组合 26"/>
                <p:cNvGrpSpPr/>
                <p:nvPr/>
              </p:nvGrpSpPr>
              <p:grpSpPr>
                <a:xfrm>
                  <a:off x="8108" y="4343"/>
                  <a:ext cx="1220" cy="1220"/>
                  <a:chOff x="7721" y="4282"/>
                  <a:chExt cx="1220" cy="1220"/>
                </a:xfrm>
              </p:grpSpPr>
              <p:sp>
                <p:nvSpPr>
                  <p:cNvPr id="28" name="立方体 27"/>
                  <p:cNvSpPr/>
                  <p:nvPr/>
                </p:nvSpPr>
                <p:spPr>
                  <a:xfrm>
                    <a:off x="7968" y="4282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立方体 28"/>
                  <p:cNvSpPr/>
                  <p:nvPr/>
                </p:nvSpPr>
                <p:spPr>
                  <a:xfrm>
                    <a:off x="7837" y="4689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立方体 29"/>
                  <p:cNvSpPr/>
                  <p:nvPr/>
                </p:nvSpPr>
                <p:spPr>
                  <a:xfrm>
                    <a:off x="8244" y="4598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立方体 30"/>
                  <p:cNvSpPr/>
                  <p:nvPr/>
                </p:nvSpPr>
                <p:spPr>
                  <a:xfrm>
                    <a:off x="8128" y="5005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立方体 31"/>
                  <p:cNvSpPr/>
                  <p:nvPr/>
                </p:nvSpPr>
                <p:spPr>
                  <a:xfrm>
                    <a:off x="8535" y="4935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立方体 32"/>
                  <p:cNvSpPr/>
                  <p:nvPr/>
                </p:nvSpPr>
                <p:spPr>
                  <a:xfrm>
                    <a:off x="7721" y="5096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4" name="文本框 33"/>
                <p:cNvSpPr txBox="1"/>
                <p:nvPr/>
              </p:nvSpPr>
              <p:spPr>
                <a:xfrm>
                  <a:off x="6882" y="3965"/>
                  <a:ext cx="1203" cy="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400" b="1"/>
                    <a:t>Images</a:t>
                  </a:r>
                  <a:endParaRPr lang="en-US" altLang="zh-CN" sz="1400" b="1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6882" y="6744"/>
                <a:ext cx="3079" cy="2098"/>
                <a:chOff x="6882" y="6744"/>
                <a:chExt cx="3079" cy="2098"/>
              </a:xfrm>
            </p:grpSpPr>
            <p:sp>
              <p:nvSpPr>
                <p:cNvPr id="36" name="圆角矩形 35"/>
                <p:cNvSpPr/>
                <p:nvPr/>
              </p:nvSpPr>
              <p:spPr>
                <a:xfrm>
                  <a:off x="6882" y="6744"/>
                  <a:ext cx="3079" cy="209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6882" y="7018"/>
                  <a:ext cx="1649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 b="1"/>
                    <a:t>Containers</a:t>
                  </a:r>
                  <a:endParaRPr lang="en-US" altLang="zh-CN" sz="1400" b="1"/>
                </a:p>
              </p:txBody>
            </p:sp>
            <p:pic>
              <p:nvPicPr>
                <p:cNvPr id="38" name="图片 37" descr="303b32303235333637363bb3ddc2d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4" y="7402"/>
                  <a:ext cx="1440" cy="1440"/>
                </a:xfrm>
                <a:prstGeom prst="rect">
                  <a:avLst/>
                </a:prstGeom>
              </p:spPr>
            </p:pic>
          </p:grpSp>
          <p:cxnSp>
            <p:nvCxnSpPr>
              <p:cNvPr id="47" name="曲线连接符 46"/>
              <p:cNvCxnSpPr>
                <a:stCxn id="17" idx="3"/>
                <a:endCxn id="25" idx="1"/>
              </p:cNvCxnSpPr>
              <p:nvPr/>
            </p:nvCxnSpPr>
            <p:spPr>
              <a:xfrm>
                <a:off x="3659" y="4537"/>
                <a:ext cx="3223" cy="326"/>
              </a:xfrm>
              <a:prstGeom prst="curvedConnector3">
                <a:avLst>
                  <a:gd name="adj1" fmla="val 50016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4480" y="4176"/>
                <a:ext cx="93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build</a:t>
                </a:r>
                <a:endParaRPr lang="en-US" altLang="zh-CN" sz="1400" b="1"/>
              </a:p>
            </p:txBody>
          </p:sp>
          <p:cxnSp>
            <p:nvCxnSpPr>
              <p:cNvPr id="50" name="曲线连接符 49"/>
              <p:cNvCxnSpPr>
                <a:stCxn id="36" idx="1"/>
                <a:endCxn id="25" idx="2"/>
              </p:cNvCxnSpPr>
              <p:nvPr/>
            </p:nvCxnSpPr>
            <p:spPr>
              <a:xfrm rot="10800000" flipH="1">
                <a:off x="6882" y="5911"/>
                <a:ext cx="1540" cy="1881"/>
              </a:xfrm>
              <a:prstGeom prst="curvedConnector4">
                <a:avLst>
                  <a:gd name="adj1" fmla="val -24351"/>
                  <a:gd name="adj2" fmla="val 77884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5662" y="6158"/>
                <a:ext cx="1257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commit</a:t>
                </a:r>
                <a:endParaRPr lang="en-US" altLang="zh-CN" sz="1400" b="1"/>
              </a:p>
            </p:txBody>
          </p:sp>
          <p:cxnSp>
            <p:nvCxnSpPr>
              <p:cNvPr id="52" name="曲线连接符 51"/>
              <p:cNvCxnSpPr>
                <a:stCxn id="25" idx="1"/>
                <a:endCxn id="25" idx="0"/>
              </p:cNvCxnSpPr>
              <p:nvPr/>
            </p:nvCxnSpPr>
            <p:spPr>
              <a:xfrm rot="10800000" flipH="1">
                <a:off x="6882" y="3813"/>
                <a:ext cx="1540" cy="1049"/>
              </a:xfrm>
              <a:prstGeom prst="curvedConnector4">
                <a:avLst>
                  <a:gd name="adj1" fmla="val -24351"/>
                  <a:gd name="adj2" fmla="val 135748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6178" y="3082"/>
                <a:ext cx="70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tag</a:t>
                </a:r>
                <a:endParaRPr lang="en-US" altLang="zh-CN" sz="1400" b="1"/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13086" y="936"/>
                <a:ext cx="2053" cy="2128"/>
                <a:chOff x="13372" y="1354"/>
                <a:chExt cx="2053" cy="2128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13372" y="1354"/>
                  <a:ext cx="2053" cy="2128"/>
                  <a:chOff x="12119" y="1218"/>
                  <a:chExt cx="2053" cy="2128"/>
                </a:xfrm>
              </p:grpSpPr>
              <p:sp>
                <p:nvSpPr>
                  <p:cNvPr id="56" name="矩形 55"/>
                  <p:cNvSpPr/>
                  <p:nvPr/>
                </p:nvSpPr>
                <p:spPr>
                  <a:xfrm>
                    <a:off x="12119" y="1218"/>
                    <a:ext cx="2053" cy="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57" name="图片 5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119" y="1234"/>
                    <a:ext cx="2032" cy="13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8" name="文本框 57"/>
                <p:cNvSpPr txBox="1"/>
                <p:nvPr/>
              </p:nvSpPr>
              <p:spPr>
                <a:xfrm>
                  <a:off x="13895" y="2847"/>
                  <a:ext cx="1008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Docker</a:t>
                  </a:r>
                  <a:endPara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</a:t>
                  </a:r>
                  <a:endPara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59" name="曲线连接符 58"/>
              <p:cNvCxnSpPr>
                <a:endCxn id="57" idx="1"/>
              </p:cNvCxnSpPr>
              <p:nvPr/>
            </p:nvCxnSpPr>
            <p:spPr>
              <a:xfrm flipV="1">
                <a:off x="9116" y="1623"/>
                <a:ext cx="3970" cy="2204"/>
              </a:xfrm>
              <a:prstGeom prst="curvedConnector3">
                <a:avLst>
                  <a:gd name="adj1" fmla="val 50025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10853" y="1444"/>
                <a:ext cx="90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push</a:t>
                </a:r>
                <a:endParaRPr lang="en-US" altLang="zh-CN" sz="1400" b="1"/>
              </a:p>
            </p:txBody>
          </p:sp>
          <p:cxnSp>
            <p:nvCxnSpPr>
              <p:cNvPr id="61" name="曲线连接符 60"/>
              <p:cNvCxnSpPr>
                <a:stCxn id="58" idx="2"/>
                <a:endCxn id="25" idx="3"/>
              </p:cNvCxnSpPr>
              <p:nvPr/>
            </p:nvCxnSpPr>
            <p:spPr>
              <a:xfrm rot="5400000">
                <a:off x="11086" y="1836"/>
                <a:ext cx="1903" cy="4152"/>
              </a:xfrm>
              <a:prstGeom prst="curvedConnector2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11932" y="4379"/>
                <a:ext cx="766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pull</a:t>
                </a:r>
                <a:endParaRPr lang="en-US" altLang="zh-CN" sz="1400" b="1"/>
              </a:p>
            </p:txBody>
          </p:sp>
          <p:cxnSp>
            <p:nvCxnSpPr>
              <p:cNvPr id="63" name="曲线连接符 62"/>
              <p:cNvCxnSpPr>
                <a:stCxn id="25" idx="3"/>
                <a:endCxn id="36" idx="3"/>
              </p:cNvCxnSpPr>
              <p:nvPr/>
            </p:nvCxnSpPr>
            <p:spPr>
              <a:xfrm>
                <a:off x="9961" y="4863"/>
                <a:ext cx="5" cy="2930"/>
              </a:xfrm>
              <a:prstGeom prst="curvedConnector3">
                <a:avLst>
                  <a:gd name="adj1" fmla="val 7500000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/>
              <p:cNvSpPr txBox="1"/>
              <p:nvPr/>
            </p:nvSpPr>
            <p:spPr>
              <a:xfrm>
                <a:off x="10364" y="6158"/>
                <a:ext cx="71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run</a:t>
                </a:r>
                <a:endParaRPr lang="en-US" altLang="zh-CN" sz="1400" b="1"/>
              </a:p>
            </p:txBody>
          </p:sp>
          <p:cxnSp>
            <p:nvCxnSpPr>
              <p:cNvPr id="65" name="曲线连接符 64"/>
              <p:cNvCxnSpPr>
                <a:stCxn id="36" idx="3"/>
                <a:endCxn id="38" idx="2"/>
              </p:cNvCxnSpPr>
              <p:nvPr/>
            </p:nvCxnSpPr>
            <p:spPr>
              <a:xfrm flipH="1">
                <a:off x="8944" y="7793"/>
                <a:ext cx="1017" cy="1049"/>
              </a:xfrm>
              <a:prstGeom prst="curvedConnector4">
                <a:avLst>
                  <a:gd name="adj1" fmla="val -36873"/>
                  <a:gd name="adj2" fmla="val 135748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10422" y="7937"/>
                <a:ext cx="1114" cy="1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stop</a:t>
                </a:r>
                <a:endParaRPr lang="en-US" altLang="zh-CN" sz="1400" b="1"/>
              </a:p>
              <a:p>
                <a:r>
                  <a:rPr lang="en-US" altLang="zh-CN" sz="1400" b="1"/>
                  <a:t>start</a:t>
                </a:r>
                <a:endParaRPr lang="en-US" altLang="zh-CN" sz="1400" b="1"/>
              </a:p>
              <a:p>
                <a:r>
                  <a:rPr lang="en-US" altLang="zh-CN" sz="1400" b="1"/>
                  <a:t>restart</a:t>
                </a:r>
                <a:endParaRPr lang="en-US" altLang="zh-CN" sz="1400" b="1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5493" y="3180"/>
                <a:ext cx="6113" cy="6762"/>
              </a:xfrm>
              <a:prstGeom prst="roundRect">
                <a:avLst/>
              </a:prstGeom>
              <a:noFill/>
              <a:ln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6947" y="9339"/>
                <a:ext cx="2949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local docker instance</a:t>
                </a:r>
                <a:endParaRPr lang="en-US" altLang="zh-CN" sz="1400" b="1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1709" y="2701"/>
                <a:ext cx="11109" cy="7547"/>
              </a:xfrm>
              <a:prstGeom prst="roundRect">
                <a:avLst/>
              </a:prstGeom>
              <a:noFill/>
              <a:ln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4177" y="9058"/>
              <a:ext cx="314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/>
                <a:t>Docker Deamon HOST</a:t>
              </a:r>
              <a:endParaRPr lang="en-US" altLang="zh-CN" sz="1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1736725" y="894715"/>
            <a:ext cx="8716010" cy="5305425"/>
            <a:chOff x="3076" y="2151"/>
            <a:chExt cx="12517" cy="7484"/>
          </a:xfrm>
        </p:grpSpPr>
        <p:sp>
          <p:nvSpPr>
            <p:cNvPr id="2" name="右箭头 1"/>
            <p:cNvSpPr/>
            <p:nvPr/>
          </p:nvSpPr>
          <p:spPr>
            <a:xfrm>
              <a:off x="3076" y="2151"/>
              <a:ext cx="12281" cy="1132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容器网络架构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076" y="3377"/>
              <a:ext cx="2925" cy="1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Closed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163" y="3377"/>
              <a:ext cx="2925" cy="1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Bridged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07" y="4902"/>
              <a:ext cx="1494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3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830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272" y="3377"/>
              <a:ext cx="2925" cy="1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272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939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272" y="3377"/>
              <a:ext cx="1369" cy="12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Joined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 A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828" y="3377"/>
              <a:ext cx="1369" cy="12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Joined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container B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432" y="3362"/>
              <a:ext cx="2925" cy="19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076" y="5579"/>
              <a:ext cx="12517" cy="3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3" y="5873"/>
              <a:ext cx="2925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72" y="5873"/>
              <a:ext cx="2925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joined container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3" y="6814"/>
              <a:ext cx="6035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 bridge virtual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37" y="7816"/>
              <a:ext cx="10393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Logical network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629" y="7816"/>
              <a:ext cx="1728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37" y="9038"/>
              <a:ext cx="10062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Physical network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肘形连接符 18"/>
            <p:cNvCxnSpPr>
              <a:stCxn id="7" idx="1"/>
              <a:endCxn id="7" idx="2"/>
            </p:cNvCxnSpPr>
            <p:nvPr/>
          </p:nvCxnSpPr>
          <p:spPr>
            <a:xfrm rot="10800000" flipH="1" flipV="1">
              <a:off x="4492" y="5138"/>
              <a:ext cx="747" cy="236"/>
            </a:xfrm>
            <a:prstGeom prst="bentConnector4">
              <a:avLst>
                <a:gd name="adj1" fmla="val -50201"/>
                <a:gd name="adj2" fmla="val 258898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9" idx="1"/>
              <a:endCxn id="9" idx="2"/>
            </p:cNvCxnSpPr>
            <p:nvPr/>
          </p:nvCxnSpPr>
          <p:spPr>
            <a:xfrm rot="10800000" flipH="1" flipV="1">
              <a:off x="7815" y="5138"/>
              <a:ext cx="629" cy="236"/>
            </a:xfrm>
            <a:prstGeom prst="bentConnector4">
              <a:avLst>
                <a:gd name="adj1" fmla="val -59618"/>
                <a:gd name="adj2" fmla="val 258898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/>
            <p:nvPr/>
          </p:nvCxnSpPr>
          <p:spPr>
            <a:xfrm rot="10800000" flipH="1" flipV="1">
              <a:off x="10939" y="5147"/>
              <a:ext cx="629" cy="236"/>
            </a:xfrm>
            <a:prstGeom prst="bentConnector4">
              <a:avLst>
                <a:gd name="adj1" fmla="val -37042"/>
                <a:gd name="adj2" fmla="val 158898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472" y="5359"/>
              <a:ext cx="0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7023" y="5359"/>
              <a:ext cx="0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9602" y="5343"/>
              <a:ext cx="15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10152" y="5359"/>
              <a:ext cx="16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2741" y="5383"/>
              <a:ext cx="6" cy="23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13108" y="5359"/>
              <a:ext cx="0" cy="245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14277" y="5398"/>
              <a:ext cx="6" cy="23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14644" y="5374"/>
              <a:ext cx="0" cy="245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H="1">
              <a:off x="6787" y="6470"/>
              <a:ext cx="5" cy="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H="1" flipV="1">
              <a:off x="8458" y="6465"/>
              <a:ext cx="15" cy="34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H="1" flipV="1">
              <a:off x="11784" y="6475"/>
              <a:ext cx="15" cy="34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9764" y="6465"/>
              <a:ext cx="5" cy="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7416" y="7429"/>
              <a:ext cx="5" cy="38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V="1">
              <a:off x="11237" y="7411"/>
              <a:ext cx="9" cy="4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H="1">
              <a:off x="7416" y="8413"/>
              <a:ext cx="10" cy="59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 flipV="1">
              <a:off x="11221" y="8394"/>
              <a:ext cx="7" cy="6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3237" y="6948"/>
              <a:ext cx="1984" cy="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Operating system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 stack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010" y="1386840"/>
            <a:ext cx="9509760" cy="4237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1119505"/>
            <a:ext cx="10195560" cy="478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1380264" y="753745"/>
            <a:ext cx="9735411" cy="5157039"/>
            <a:chOff x="1189" y="524"/>
            <a:chExt cx="17026" cy="10222"/>
          </a:xfrm>
        </p:grpSpPr>
        <p:pic>
          <p:nvPicPr>
            <p:cNvPr id="5" name="图片 4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16" name="图片 15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20" name="直接箭头连接符 19"/>
            <p:cNvCxnSpPr>
              <a:stCxn id="16" idx="3"/>
              <a:endCxn id="17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22" name="图片 21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24" name="直接箭头连接符 23"/>
            <p:cNvCxnSpPr>
              <a:stCxn id="22" idx="3"/>
              <a:endCxn id="15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3"/>
              <a:endCxn id="15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7" idx="2"/>
              <a:endCxn id="22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28" name="图片 2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31" name="六边形 3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六边形 3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六边形 3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六边形 34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六边形 35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8" name="上下箭头 37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15" idx="3"/>
              <a:endCxn id="12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49" name="图片 48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50" name="曲线连接符 49"/>
            <p:cNvCxnSpPr>
              <a:stCxn id="49" idx="1"/>
              <a:endCxn id="12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2" name="曲线连接符 51"/>
            <p:cNvCxnSpPr>
              <a:stCxn id="12" idx="3"/>
              <a:endCxn id="49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55" name="图片 54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56" name="图片 55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58" name="曲线连接符 57"/>
            <p:cNvCxnSpPr>
              <a:stCxn id="54" idx="2"/>
              <a:endCxn id="5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1" name="曲线连接符 60"/>
            <p:cNvCxnSpPr>
              <a:stCxn id="5" idx="1"/>
              <a:endCxn id="55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3" name="曲线连接符 62"/>
            <p:cNvCxnSpPr>
              <a:stCxn id="55" idx="1"/>
              <a:endCxn id="56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6" name="曲线连接符 65"/>
            <p:cNvCxnSpPr>
              <a:stCxn id="65" idx="1"/>
              <a:endCxn id="17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8" name="曲线连接符 67"/>
            <p:cNvCxnSpPr>
              <a:stCxn id="67" idx="2"/>
              <a:endCxn id="60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54" idx="3"/>
              <a:endCxn id="91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5" name="上下箭头 94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98" name="图片 97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99" name="文本框 98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101" name="图片 100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102" name="文本框 101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103" name="右大括号 102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4" name="图片 103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105" name="文本框 104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06" name="曲线连接符 105"/>
            <p:cNvCxnSpPr>
              <a:stCxn id="99" idx="2"/>
              <a:endCxn id="104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曲线连接符 106"/>
            <p:cNvCxnSpPr>
              <a:stCxn id="102" idx="2"/>
              <a:endCxn id="104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8" name="图片 107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109" name="文本框 108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10" name="曲线连接符 109"/>
            <p:cNvCxnSpPr>
              <a:stCxn id="104" idx="1"/>
              <a:endCxn id="108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燕尾形 110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189" y="9711"/>
              <a:ext cx="5660" cy="1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28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28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4" name="右箭头 113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11880,&quot;width&quot;:1149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2318</Words>
  <Application>WPS 演示</Application>
  <PresentationFormat>宽屏</PresentationFormat>
  <Paragraphs>563</Paragraphs>
  <Slides>111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111</vt:i4>
      </vt:variant>
    </vt:vector>
  </HeadingPairs>
  <TitlesOfParts>
    <vt:vector size="122" baseType="lpstr">
      <vt:lpstr>Arial</vt:lpstr>
      <vt:lpstr>宋体</vt:lpstr>
      <vt:lpstr>Wingdings</vt:lpstr>
      <vt:lpstr>微软雅黑</vt:lpstr>
      <vt:lpstr>楷体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文海</dc:creator>
  <cp:lastModifiedBy>刘智</cp:lastModifiedBy>
  <cp:revision>48</cp:revision>
  <dcterms:created xsi:type="dcterms:W3CDTF">2021-06-30T09:46:00Z</dcterms:created>
  <dcterms:modified xsi:type="dcterms:W3CDTF">2021-07-15T09:33:39Z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KSOTemplateUUID">
    <vt:lpwstr>v1.0_mb_J9Hyd5qviuB+Y8eVQSRTNA==</vt:lpwstr>
  </property>
  <property fmtid="{D5CDD505-2E9C-101B-9397-08002B2CF9AE}" pid="4" name="ICV">
    <vt:lpwstr>D9965773A0F7409ABBE77590F16DBEBF</vt:lpwstr>
  </property>
</Properties>
</file>