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4" r:id="rId14"/>
    <p:sldId id="511" r:id="rId15"/>
    <p:sldId id="512" r:id="rId16"/>
    <p:sldId id="513" r:id="rId17"/>
    <p:sldId id="501" r:id="rId18"/>
    <p:sldId id="455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9" r:id="rId32"/>
    <p:sldId id="527" r:id="rId33"/>
    <p:sldId id="530" r:id="rId34"/>
    <p:sldId id="531" r:id="rId35"/>
    <p:sldId id="533" r:id="rId36"/>
    <p:sldId id="532" r:id="rId37"/>
    <p:sldId id="534" r:id="rId38"/>
    <p:sldId id="535" r:id="rId39"/>
    <p:sldId id="540" r:id="rId40"/>
    <p:sldId id="536" r:id="rId41"/>
    <p:sldId id="537" r:id="rId42"/>
    <p:sldId id="538" r:id="rId43"/>
    <p:sldId id="539" r:id="rId44"/>
    <p:sldId id="283" r:id="rId45"/>
    <p:sldId id="286" r:id="rId46"/>
    <p:sldId id="271" r:id="rId47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>
          <p15:clr>
            <a:srgbClr val="A4A3A4"/>
          </p15:clr>
        </p15:guide>
        <p15:guide id="2" pos="7256">
          <p15:clr>
            <a:srgbClr val="A4A3A4"/>
          </p15:clr>
        </p15:guide>
        <p15:guide id="3" orient="horz" pos="300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96"/>
      </p:cViewPr>
      <p:guideLst>
        <p:guide pos="416"/>
        <p:guide pos="7256"/>
        <p:guide orient="horz" pos="300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字, 天空, 地图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1" r="4000"/>
          <a:stretch>
            <a:fillRect/>
          </a:stretch>
        </p:blipFill>
        <p:spPr>
          <a:xfrm flipH="1">
            <a:off x="2834660" y="0"/>
            <a:ext cx="9357340" cy="685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泪滴形 6"/>
          <p:cNvSpPr/>
          <p:nvPr userDrawn="1"/>
        </p:nvSpPr>
        <p:spPr>
          <a:xfrm>
            <a:off x="280811" y="320206"/>
            <a:ext cx="511503" cy="524485"/>
          </a:xfrm>
          <a:prstGeom prst="teardrop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11399520" y="6333490"/>
            <a:ext cx="59436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F7A31D-843F-48B6-8729-41403A88BF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914400" y="809952"/>
            <a:ext cx="1085088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zcy5151/kubecamp/blob/main/%E5%9F%B9%E8%AE%AD%E4%BD%93%E7%B3%BB/002-Kubernetes%2CContainers%20Reborn/docs/init-container.ya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lzcy5151/kubecamp/blob/main/%E5%9F%B9%E8%AE%AD%E4%BD%93%E7%B3%BB/002-Kubernetes%2CContainers%20Reborn/docs/Container.yaml" TargetMode="External"/><Relationship Id="rId5" Type="http://schemas.openxmlformats.org/officeDocument/2006/relationships/hyperlink" Target="https://github.com/lzcy5151/kubecamp/blob/main/%E5%9F%B9%E8%AE%AD%E4%BD%93%E7%B3%BB/002-Kubernetes%2CContainers%20Reborn/docs/PodSpec.yaml" TargetMode="Externa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image" Target="../media/image2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4493" y="1898210"/>
            <a:ext cx="8433719" cy="10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prstClr val="black"/>
                </a:solidFill>
                <a:ea typeface="宋体" panose="02010600030101010101" pitchFamily="2" charset="-122"/>
                <a:cs typeface="+mn-ea"/>
                <a:sym typeface="+mn-lt"/>
              </a:rPr>
              <a:t>KUBERNETES</a:t>
            </a:r>
            <a:r>
              <a:rPr lang="zh-CN" altLang="en-US" sz="5400" b="1" dirty="0">
                <a:solidFill>
                  <a:prstClr val="black"/>
                </a:solidFill>
                <a:ea typeface="宋体" panose="02010600030101010101" pitchFamily="2" charset="-122"/>
                <a:cs typeface="+mn-ea"/>
                <a:sym typeface="+mn-lt"/>
              </a:rPr>
              <a:t>，容器重生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69268" y="3357880"/>
            <a:ext cx="2773516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大规模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服务编排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自治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灵活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07160" y="1755335"/>
            <a:ext cx="659892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0" name="等腰三角形 9"/>
          <p:cNvSpPr/>
          <p:nvPr/>
        </p:nvSpPr>
        <p:spPr>
          <a:xfrm rot="5400000">
            <a:off x="1390084" y="5041735"/>
            <a:ext cx="247602" cy="21345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07160" y="3932395"/>
            <a:ext cx="393467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CECD86F-22F3-4A2C-970E-7B72B520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11" y="5595084"/>
            <a:ext cx="1925856" cy="4903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86B575-EEDB-4ECE-B4A4-5FFF6C5E5CC8}"/>
              </a:ext>
            </a:extLst>
          </p:cNvPr>
          <p:cNvSpPr txBox="1"/>
          <p:nvPr/>
        </p:nvSpPr>
        <p:spPr>
          <a:xfrm>
            <a:off x="1828800" y="4963794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nkGothic Md BT" panose="020B0807020203060204" pitchFamily="34" charset="0"/>
              </a:rPr>
              <a:t>BY</a:t>
            </a:r>
            <a:r>
              <a:rPr lang="zh-CN" altLang="en-US" dirty="0">
                <a:latin typeface="BankGothic Md BT" panose="020B0807020203060204" pitchFamily="34" charset="0"/>
              </a:rPr>
              <a:t>：</a:t>
            </a:r>
            <a:r>
              <a:rPr lang="en-US" altLang="zh-CN" dirty="0">
                <a:latin typeface="BankGothic Md BT" panose="020B0807020203060204" pitchFamily="34" charset="0"/>
              </a:rPr>
              <a:t>LIUZHI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51FF30-2BAB-4783-9672-FAD6CE1188DB}"/>
              </a:ext>
            </a:extLst>
          </p:cNvPr>
          <p:cNvSpPr txBox="1"/>
          <p:nvPr/>
        </p:nvSpPr>
        <p:spPr>
          <a:xfrm>
            <a:off x="1828800" y="6226024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Copyright @2022 SmartChat Studio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DB654159-1C46-435D-8B41-B6779BD35EA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C8C37B01-4058-4A1C-8935-0AECDE416A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4D7552-E2DC-4BF4-B9BF-7C0A7576297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7E417263-1013-44C5-A1C0-1B792A4FFFC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</a:p>
        </p:txBody>
      </p:sp>
    </p:spTree>
    <p:extLst>
      <p:ext uri="{BB962C8B-B14F-4D97-AF65-F5344CB8AC3E}">
        <p14:creationId xmlns:p14="http://schemas.microsoft.com/office/powerpoint/2010/main" val="2506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4E3E35-FDC2-4DBD-A1A6-B2CA6F9F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6975A3-E2C4-45ED-AACA-9FF862E7D0BA}"/>
              </a:ext>
            </a:extLst>
          </p:cNvPr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6FB603-97D3-4AEE-BDBA-52577E2237EC}"/>
              </a:ext>
            </a:extLst>
          </p:cNvPr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/>
              <a:t>ens33</a:t>
            </a:r>
          </a:p>
          <a:p>
            <a:pPr algn="l"/>
            <a:r>
              <a:rPr lang="en-US" altLang="zh-CN" sz="1400"/>
              <a:t>kube-master</a:t>
            </a:r>
          </a:p>
        </p:txBody>
      </p:sp>
      <p:sp>
        <p:nvSpPr>
          <p:cNvPr id="8" name="圆角矩形 5">
            <a:extLst>
              <a:ext uri="{FF2B5EF4-FFF2-40B4-BE49-F238E27FC236}">
                <a16:creationId xmlns:a16="http://schemas.microsoft.com/office/drawing/2014/main" id="{C47637C7-CE56-48F6-8870-CA2335FAE139}"/>
              </a:ext>
            </a:extLst>
          </p:cNvPr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API Server</a:t>
            </a:r>
          </a:p>
        </p:txBody>
      </p:sp>
      <p:sp>
        <p:nvSpPr>
          <p:cNvPr id="12" name="圆角矩形 6">
            <a:extLst>
              <a:ext uri="{FF2B5EF4-FFF2-40B4-BE49-F238E27FC236}">
                <a16:creationId xmlns:a16="http://schemas.microsoft.com/office/drawing/2014/main" id="{AECBD45B-DC70-4DEB-B21F-F4570B1D9EE3}"/>
              </a:ext>
            </a:extLst>
          </p:cNvPr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Scheduler</a:t>
            </a:r>
          </a:p>
        </p:txBody>
      </p:sp>
      <p:sp>
        <p:nvSpPr>
          <p:cNvPr id="13" name="圆角矩形 7">
            <a:extLst>
              <a:ext uri="{FF2B5EF4-FFF2-40B4-BE49-F238E27FC236}">
                <a16:creationId xmlns:a16="http://schemas.microsoft.com/office/drawing/2014/main" id="{3BAE3E2E-41A9-4F62-AF92-A4064DDD61D6}"/>
              </a:ext>
            </a:extLst>
          </p:cNvPr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Controller</a:t>
            </a:r>
          </a:p>
          <a:p>
            <a:pPr algn="ctr"/>
            <a:r>
              <a:rPr lang="en-US" altLang="zh-CN" sz="1200"/>
              <a:t>Manager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5E3EFD4-8872-4C99-BD4E-BE827EB7526A}"/>
              </a:ext>
            </a:extLst>
          </p:cNvPr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15" name="图片 8" descr="303b333634303538353bb3ddc2d6">
              <a:extLst>
                <a:ext uri="{FF2B5EF4-FFF2-40B4-BE49-F238E27FC236}">
                  <a16:creationId xmlns:a16="http://schemas.microsoft.com/office/drawing/2014/main" id="{B6E7827B-DEB1-402E-8B9D-F0758E86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428DCB7-2981-4249-99E3-EDA8ECCD36CE}"/>
                </a:ext>
              </a:extLst>
            </p:cNvPr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/>
                <a:t>etcd</a:t>
              </a:r>
            </a:p>
          </p:txBody>
        </p:sp>
      </p:grpSp>
      <p:sp>
        <p:nvSpPr>
          <p:cNvPr id="17" name="圆角矩形 2">
            <a:extLst>
              <a:ext uri="{FF2B5EF4-FFF2-40B4-BE49-F238E27FC236}">
                <a16:creationId xmlns:a16="http://schemas.microsoft.com/office/drawing/2014/main" id="{1943E05D-48DF-4331-91C1-B4846110C6C4}"/>
              </a:ext>
            </a:extLst>
          </p:cNvPr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Overlay Network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973626-11F3-468D-8792-FF8A0C5B8117}"/>
              </a:ext>
            </a:extLst>
          </p:cNvPr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D7AF-464D-4487-97CB-4135D04BAB13}"/>
              </a:ext>
            </a:extLst>
          </p:cNvPr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/>
              <a:t>ens33</a:t>
            </a:r>
          </a:p>
          <a:p>
            <a:pPr algn="l"/>
            <a:r>
              <a:rPr lang="en-US" altLang="zh-CN" sz="1400"/>
              <a:t>kube-worker</a:t>
            </a:r>
          </a:p>
        </p:txBody>
      </p:sp>
      <p:sp>
        <p:nvSpPr>
          <p:cNvPr id="20" name="圆角矩形 16">
            <a:extLst>
              <a:ext uri="{FF2B5EF4-FFF2-40B4-BE49-F238E27FC236}">
                <a16:creationId xmlns:a16="http://schemas.microsoft.com/office/drawing/2014/main" id="{C3C09759-3718-402D-ABCB-07686F1C7644}"/>
              </a:ext>
            </a:extLst>
          </p:cNvPr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kubelet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76DB2E00-85A3-4633-81AF-F10908613721}"/>
              </a:ext>
            </a:extLst>
          </p:cNvPr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Overlay Network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EDE97EDA-E8CA-4ABF-B40D-11E258C4398D}"/>
              </a:ext>
            </a:extLst>
          </p:cNvPr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kube-proxy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F79300C8-A867-4DB4-954D-DAE68119FB29}"/>
              </a:ext>
            </a:extLst>
          </p:cNvPr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kubelet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D5E42D3E-A537-4DDD-AC65-89891CAD1B0F}"/>
              </a:ext>
            </a:extLst>
          </p:cNvPr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kube-proxy</a:t>
            </a:r>
          </a:p>
        </p:txBody>
      </p:sp>
    </p:spTree>
    <p:extLst>
      <p:ext uri="{BB962C8B-B14F-4D97-AF65-F5344CB8AC3E}">
        <p14:creationId xmlns:p14="http://schemas.microsoft.com/office/powerpoint/2010/main" val="82545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752FD9-B5EA-4793-8F72-01978227B742}"/>
              </a:ext>
            </a:extLst>
          </p:cNvPr>
          <p:cNvGrpSpPr/>
          <p:nvPr/>
        </p:nvGrpSpPr>
        <p:grpSpPr>
          <a:xfrm>
            <a:off x="3937885" y="3026242"/>
            <a:ext cx="6018484" cy="696276"/>
            <a:chOff x="5715000" y="1581359"/>
            <a:chExt cx="3762375" cy="5533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607C8E7-6A50-44CF-A286-8D8E01C59A81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898AE9B7-E7A8-4EC0-9F41-F1BBB1280089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76C1E75-DDC1-47F0-9248-6686531851E3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9068386-55ED-4FD0-8109-8886CF7E4184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46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资源对象</a:t>
              </a:r>
              <a:endParaRPr lang="en-US" altLang="zh-CN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40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E1997C-91CD-4914-AD64-603D1D710696}"/>
              </a:ext>
            </a:extLst>
          </p:cNvPr>
          <p:cNvSpPr txBox="1"/>
          <p:nvPr/>
        </p:nvSpPr>
        <p:spPr>
          <a:xfrm>
            <a:off x="463550" y="1449070"/>
            <a:ext cx="5808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是可以在 Kubernetes 中创建和管理的、最小的可部署的计算单元。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AE70D6-0FB4-40E8-A476-81F1CCCBE4F7}"/>
              </a:ext>
            </a:extLst>
          </p:cNvPr>
          <p:cNvGrpSpPr/>
          <p:nvPr/>
        </p:nvGrpSpPr>
        <p:grpSpPr>
          <a:xfrm>
            <a:off x="568325" y="4156710"/>
            <a:ext cx="2348230" cy="1677670"/>
            <a:chOff x="2775" y="3693"/>
            <a:chExt cx="3698" cy="264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E0421BD-6DEA-48D3-907C-7DD78AD94659}"/>
                </a:ext>
              </a:extLst>
            </p:cNvPr>
            <p:cNvGrpSpPr/>
            <p:nvPr/>
          </p:nvGrpSpPr>
          <p:grpSpPr>
            <a:xfrm>
              <a:off x="3018" y="4040"/>
              <a:ext cx="1675" cy="1932"/>
              <a:chOff x="2927" y="3557"/>
              <a:chExt cx="1675" cy="1932"/>
            </a:xfrm>
          </p:grpSpPr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3C53EE37-65B4-404D-8C00-850C13790027}"/>
                  </a:ext>
                </a:extLst>
              </p:cNvPr>
              <p:cNvSpPr/>
              <p:nvPr/>
            </p:nvSpPr>
            <p:spPr>
              <a:xfrm>
                <a:off x="2927" y="3557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c1</a:t>
                </a:r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1F6A12BB-A551-4F22-918C-EE92AECCBAB6}"/>
                  </a:ext>
                </a:extLst>
              </p:cNvPr>
              <p:cNvSpPr/>
              <p:nvPr/>
            </p:nvSpPr>
            <p:spPr>
              <a:xfrm>
                <a:off x="3682" y="4071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c2</a:t>
                </a:r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2D53723D-A5BE-43B1-A70F-549481BCAB18}"/>
                  </a:ext>
                </a:extLst>
              </p:cNvPr>
              <p:cNvSpPr/>
              <p:nvPr/>
            </p:nvSpPr>
            <p:spPr>
              <a:xfrm>
                <a:off x="2927" y="4569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c3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D082E9-660E-4113-8195-3F5078DD7E16}"/>
                </a:ext>
              </a:extLst>
            </p:cNvPr>
            <p:cNvSpPr/>
            <p:nvPr/>
          </p:nvSpPr>
          <p:spPr>
            <a:xfrm>
              <a:off x="2775" y="3693"/>
              <a:ext cx="3699" cy="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F623C2C-21BD-4D1F-9380-12FDE13D6C40}"/>
                </a:ext>
              </a:extLst>
            </p:cNvPr>
            <p:cNvSpPr txBox="1"/>
            <p:nvPr/>
          </p:nvSpPr>
          <p:spPr>
            <a:xfrm>
              <a:off x="5093" y="3693"/>
              <a:ext cx="138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262905-FAF3-43FB-95BA-AE3338748AC2}"/>
                </a:ext>
              </a:extLst>
            </p:cNvPr>
            <p:cNvSpPr txBox="1"/>
            <p:nvPr/>
          </p:nvSpPr>
          <p:spPr>
            <a:xfrm>
              <a:off x="5177" y="4569"/>
              <a:ext cx="12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452CB25-3302-4AC7-8497-AEE99652FDB4}"/>
                </a:ext>
              </a:extLst>
            </p:cNvPr>
            <p:cNvSpPr txBox="1"/>
            <p:nvPr/>
          </p:nvSpPr>
          <p:spPr>
            <a:xfrm>
              <a:off x="5399" y="5755"/>
              <a:ext cx="10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EE55A2B-7F29-41F9-B0A4-43FDE56FDBB1}"/>
              </a:ext>
            </a:extLst>
          </p:cNvPr>
          <p:cNvSpPr/>
          <p:nvPr/>
        </p:nvSpPr>
        <p:spPr>
          <a:xfrm>
            <a:off x="463550" y="3705860"/>
            <a:ext cx="324929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7C89EB-F558-4EF3-967D-989C8B89EEE1}"/>
              </a:ext>
            </a:extLst>
          </p:cNvPr>
          <p:cNvSpPr txBox="1"/>
          <p:nvPr/>
        </p:nvSpPr>
        <p:spPr>
          <a:xfrm>
            <a:off x="2487930" y="3705860"/>
            <a:ext cx="122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DFC0B4-870D-4E41-A2E9-859E5B579EAF}"/>
              </a:ext>
            </a:extLst>
          </p:cNvPr>
          <p:cNvSpPr txBox="1"/>
          <p:nvPr/>
        </p:nvSpPr>
        <p:spPr>
          <a:xfrm>
            <a:off x="2839085" y="2529205"/>
            <a:ext cx="1213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</a:p>
        </p:txBody>
      </p:sp>
      <p:cxnSp>
        <p:nvCxnSpPr>
          <p:cNvPr id="22" name="曲线连接符 60">
            <a:extLst>
              <a:ext uri="{FF2B5EF4-FFF2-40B4-BE49-F238E27FC236}">
                <a16:creationId xmlns:a16="http://schemas.microsoft.com/office/drawing/2014/main" id="{1D310871-1990-4CB2-9149-CA05B78B1762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 rot="5400000">
            <a:off x="2332355" y="2592070"/>
            <a:ext cx="869950" cy="1357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3839123-4757-4169-8487-65C49764256A}"/>
              </a:ext>
            </a:extLst>
          </p:cNvPr>
          <p:cNvSpPr txBox="1"/>
          <p:nvPr/>
        </p:nvSpPr>
        <p:spPr>
          <a:xfrm>
            <a:off x="3956685" y="3850005"/>
            <a:ext cx="233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CONTROLLER-MANAGER</a:t>
            </a:r>
          </a:p>
        </p:txBody>
      </p:sp>
      <p:cxnSp>
        <p:nvCxnSpPr>
          <p:cNvPr id="24" name="曲线连接符 62">
            <a:extLst>
              <a:ext uri="{FF2B5EF4-FFF2-40B4-BE49-F238E27FC236}">
                <a16:creationId xmlns:a16="http://schemas.microsoft.com/office/drawing/2014/main" id="{F0B45237-F459-41CC-99AA-E3483448E3E9}"/>
              </a:ext>
            </a:extLst>
          </p:cNvPr>
          <p:cNvCxnSpPr>
            <a:stCxn id="23" idx="2"/>
            <a:endCxn id="19" idx="3"/>
          </p:cNvCxnSpPr>
          <p:nvPr/>
        </p:nvCxnSpPr>
        <p:spPr>
          <a:xfrm rot="5400000">
            <a:off x="4092893" y="3776663"/>
            <a:ext cx="651510" cy="14116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7B49443-B463-42E6-B320-969191F5BE72}"/>
              </a:ext>
            </a:extLst>
          </p:cNvPr>
          <p:cNvSpPr txBox="1"/>
          <p:nvPr/>
        </p:nvSpPr>
        <p:spPr>
          <a:xfrm>
            <a:off x="7285990" y="1449070"/>
            <a:ext cx="362267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用法：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运行单个容器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运行多个协作容器的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88908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BEB25D-F55A-4357-A146-7BD62ACADA38}"/>
              </a:ext>
            </a:extLst>
          </p:cNvPr>
          <p:cNvSpPr txBox="1"/>
          <p:nvPr/>
        </p:nvSpPr>
        <p:spPr>
          <a:xfrm>
            <a:off x="463550" y="1190625"/>
            <a:ext cx="580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ea typeface="华文仿宋" panose="02010600040101010101" pitchFamily="2" charset="-122"/>
                <a:cs typeface="微软雅黑" panose="020B0503020204020204" pitchFamily="34" charset="-122"/>
              </a:rPr>
              <a:t>Pod 生命周期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45C4E21-9716-438C-AD8E-E409063B2F14}"/>
              </a:ext>
            </a:extLst>
          </p:cNvPr>
          <p:cNvSpPr/>
          <p:nvPr/>
        </p:nvSpPr>
        <p:spPr>
          <a:xfrm>
            <a:off x="803910" y="2577465"/>
            <a:ext cx="1619250" cy="4787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0534042-21E3-446E-B490-9339A6B89AF9}"/>
              </a:ext>
            </a:extLst>
          </p:cNvPr>
          <p:cNvSpPr/>
          <p:nvPr/>
        </p:nvSpPr>
        <p:spPr>
          <a:xfrm>
            <a:off x="3263900" y="167449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Running</a:t>
            </a: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B25518E8-732A-431D-90BE-1F8CC7A75D51}"/>
              </a:ext>
            </a:extLst>
          </p:cNvPr>
          <p:cNvSpPr/>
          <p:nvPr/>
        </p:nvSpPr>
        <p:spPr>
          <a:xfrm>
            <a:off x="3263900" y="2339975"/>
            <a:ext cx="1619250" cy="4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Succeeded</a:t>
            </a: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37125DFB-D0B3-47B9-B460-94A3640E6EF6}"/>
              </a:ext>
            </a:extLst>
          </p:cNvPr>
          <p:cNvSpPr/>
          <p:nvPr/>
        </p:nvSpPr>
        <p:spPr>
          <a:xfrm>
            <a:off x="3263900" y="300545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Failed</a:t>
            </a:r>
          </a:p>
        </p:txBody>
      </p:sp>
      <p:sp>
        <p:nvSpPr>
          <p:cNvPr id="14" name="圆角矩形 14">
            <a:extLst>
              <a:ext uri="{FF2B5EF4-FFF2-40B4-BE49-F238E27FC236}">
                <a16:creationId xmlns:a16="http://schemas.microsoft.com/office/drawing/2014/main" id="{1589AE47-0E15-4B3F-B2AC-E2FF74CB3CA1}"/>
              </a:ext>
            </a:extLst>
          </p:cNvPr>
          <p:cNvSpPr/>
          <p:nvPr/>
        </p:nvSpPr>
        <p:spPr>
          <a:xfrm>
            <a:off x="3263900" y="367093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Unknown</a:t>
            </a:r>
          </a:p>
        </p:txBody>
      </p:sp>
      <p:cxnSp>
        <p:nvCxnSpPr>
          <p:cNvPr id="15" name="曲线连接符 15">
            <a:extLst>
              <a:ext uri="{FF2B5EF4-FFF2-40B4-BE49-F238E27FC236}">
                <a16:creationId xmlns:a16="http://schemas.microsoft.com/office/drawing/2014/main" id="{050F0CCA-7B83-4B11-A113-A64CFDC68BA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423160" y="1913890"/>
            <a:ext cx="840740" cy="902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6">
            <a:extLst>
              <a:ext uri="{FF2B5EF4-FFF2-40B4-BE49-F238E27FC236}">
                <a16:creationId xmlns:a16="http://schemas.microsoft.com/office/drawing/2014/main" id="{9D3EBFA7-B72B-4979-B0A1-C48262513B1E}"/>
              </a:ext>
            </a:extLst>
          </p:cNvPr>
          <p:cNvCxnSpPr>
            <a:endCxn id="12" idx="1"/>
          </p:cNvCxnSpPr>
          <p:nvPr/>
        </p:nvCxnSpPr>
        <p:spPr>
          <a:xfrm flipV="1">
            <a:off x="2424430" y="2579370"/>
            <a:ext cx="839470" cy="254000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7">
            <a:extLst>
              <a:ext uri="{FF2B5EF4-FFF2-40B4-BE49-F238E27FC236}">
                <a16:creationId xmlns:a16="http://schemas.microsoft.com/office/drawing/2014/main" id="{28299A5F-8D36-41C2-B773-3B65B04363CD}"/>
              </a:ext>
            </a:extLst>
          </p:cNvPr>
          <p:cNvCxnSpPr>
            <a:endCxn id="13" idx="1"/>
          </p:cNvCxnSpPr>
          <p:nvPr/>
        </p:nvCxnSpPr>
        <p:spPr>
          <a:xfrm>
            <a:off x="2424430" y="2853055"/>
            <a:ext cx="839470" cy="391795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9">
            <a:extLst>
              <a:ext uri="{FF2B5EF4-FFF2-40B4-BE49-F238E27FC236}">
                <a16:creationId xmlns:a16="http://schemas.microsoft.com/office/drawing/2014/main" id="{2D3E7CB7-0FDF-49D9-A429-46B28FCA1402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23160" y="2816860"/>
            <a:ext cx="840740" cy="1093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20">
            <a:extLst>
              <a:ext uri="{FF2B5EF4-FFF2-40B4-BE49-F238E27FC236}">
                <a16:creationId xmlns:a16="http://schemas.microsoft.com/office/drawing/2014/main" id="{B6C75787-4C5B-4BB6-8955-01718010D09C}"/>
              </a:ext>
            </a:extLst>
          </p:cNvPr>
          <p:cNvSpPr/>
          <p:nvPr/>
        </p:nvSpPr>
        <p:spPr>
          <a:xfrm>
            <a:off x="6549390" y="1071880"/>
            <a:ext cx="3315335" cy="32683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/>
              <a:t>container status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92BCE4-F954-46C7-A1C6-CF2C3126DC5C}"/>
              </a:ext>
            </a:extLst>
          </p:cNvPr>
          <p:cNvSpPr txBox="1"/>
          <p:nvPr/>
        </p:nvSpPr>
        <p:spPr>
          <a:xfrm>
            <a:off x="923290" y="2143760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Phase</a:t>
            </a:r>
          </a:p>
        </p:txBody>
      </p:sp>
      <p:sp>
        <p:nvSpPr>
          <p:cNvPr id="21" name="圆角矩形 22">
            <a:extLst>
              <a:ext uri="{FF2B5EF4-FFF2-40B4-BE49-F238E27FC236}">
                <a16:creationId xmlns:a16="http://schemas.microsoft.com/office/drawing/2014/main" id="{A836E8C8-E6A8-4287-9CEE-1953B38C8C69}"/>
              </a:ext>
            </a:extLst>
          </p:cNvPr>
          <p:cNvSpPr/>
          <p:nvPr/>
        </p:nvSpPr>
        <p:spPr>
          <a:xfrm>
            <a:off x="7499985" y="204406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Waiting </a:t>
            </a:r>
          </a:p>
        </p:txBody>
      </p:sp>
      <p:sp>
        <p:nvSpPr>
          <p:cNvPr id="22" name="圆角矩形 24">
            <a:extLst>
              <a:ext uri="{FF2B5EF4-FFF2-40B4-BE49-F238E27FC236}">
                <a16:creationId xmlns:a16="http://schemas.microsoft.com/office/drawing/2014/main" id="{4D56CDC2-44A9-402A-96DE-7B15F28F6753}"/>
              </a:ext>
            </a:extLst>
          </p:cNvPr>
          <p:cNvSpPr/>
          <p:nvPr/>
        </p:nvSpPr>
        <p:spPr>
          <a:xfrm>
            <a:off x="7499985" y="276225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Running</a:t>
            </a:r>
          </a:p>
        </p:txBody>
      </p:sp>
      <p:sp>
        <p:nvSpPr>
          <p:cNvPr id="23" name="圆角矩形 25">
            <a:extLst>
              <a:ext uri="{FF2B5EF4-FFF2-40B4-BE49-F238E27FC236}">
                <a16:creationId xmlns:a16="http://schemas.microsoft.com/office/drawing/2014/main" id="{4B36511E-B272-4142-B6FC-E88F91E9C6C3}"/>
              </a:ext>
            </a:extLst>
          </p:cNvPr>
          <p:cNvSpPr/>
          <p:nvPr/>
        </p:nvSpPr>
        <p:spPr>
          <a:xfrm>
            <a:off x="7499985" y="352679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Terminated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ECB475-B843-412B-884C-3AEC07FDDEB2}"/>
              </a:ext>
            </a:extLst>
          </p:cNvPr>
          <p:cNvSpPr txBox="1"/>
          <p:nvPr/>
        </p:nvSpPr>
        <p:spPr>
          <a:xfrm>
            <a:off x="463550" y="5069840"/>
            <a:ext cx="506984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livenessProbe/readinessProbe/startupProbe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Success（成功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）：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容器通过了诊断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Failure（失败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）：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容器未通过诊断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Unknown（未知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）：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诊断失败，因此不会采取任何行动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BF74531-73B7-4299-B020-D2D23B7FEBC6}"/>
              </a:ext>
            </a:extLst>
          </p:cNvPr>
          <p:cNvSpPr txBox="1"/>
          <p:nvPr/>
        </p:nvSpPr>
        <p:spPr>
          <a:xfrm>
            <a:off x="5709285" y="5069840"/>
            <a:ext cx="5808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 Container: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支持全部特性，但无探针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顺序执行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应用启动前处理基础环境</a:t>
            </a:r>
          </a:p>
        </p:txBody>
      </p:sp>
    </p:spTree>
    <p:extLst>
      <p:ext uri="{BB962C8B-B14F-4D97-AF65-F5344CB8AC3E}">
        <p14:creationId xmlns:p14="http://schemas.microsoft.com/office/powerpoint/2010/main" val="190881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C24446-E772-47E1-8A47-7C65AEB06A8F}"/>
              </a:ext>
            </a:extLst>
          </p:cNvPr>
          <p:cNvSpPr txBox="1"/>
          <p:nvPr/>
        </p:nvSpPr>
        <p:spPr>
          <a:xfrm>
            <a:off x="860389" y="1198646"/>
            <a:ext cx="58083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华文仿宋" panose="02010600040101010101" pitchFamily="2" charset="-122"/>
                <a:cs typeface="微软雅黑" panose="020B0503020204020204" pitchFamily="34" charset="-122"/>
              </a:rPr>
              <a:t>Kubernetes Workloads</a:t>
            </a:r>
            <a:endParaRPr lang="zh-CN" altLang="en-US" b="1" dirty="0">
              <a:ea typeface="华文仿宋" panose="0201060004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5D3F5F-8A97-4C07-A9C5-D1345FE834E0}"/>
              </a:ext>
            </a:extLst>
          </p:cNvPr>
          <p:cNvSpPr/>
          <p:nvPr/>
        </p:nvSpPr>
        <p:spPr>
          <a:xfrm>
            <a:off x="1900989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Deployment</a:t>
            </a:r>
            <a:endParaRPr lang="zh-CN" altLang="en-US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C200BF8-6C5C-42F9-8653-07157CCF2367}"/>
              </a:ext>
            </a:extLst>
          </p:cNvPr>
          <p:cNvSpPr/>
          <p:nvPr/>
        </p:nvSpPr>
        <p:spPr>
          <a:xfrm>
            <a:off x="4018547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StatefulSet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4F752B-6484-49D9-A5AF-730B0F4868D3}"/>
              </a:ext>
            </a:extLst>
          </p:cNvPr>
          <p:cNvSpPr/>
          <p:nvPr/>
        </p:nvSpPr>
        <p:spPr>
          <a:xfrm>
            <a:off x="6096000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DeamonSet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AD3A3D-A91D-44CA-A481-E85636B3643F}"/>
              </a:ext>
            </a:extLst>
          </p:cNvPr>
          <p:cNvSpPr/>
          <p:nvPr/>
        </p:nvSpPr>
        <p:spPr>
          <a:xfrm>
            <a:off x="8173453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Job/CronJob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317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6219643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工作负载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存储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05481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网络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02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06BC2F7-CC57-4AF5-80FA-BC71842E32AD}"/>
              </a:ext>
            </a:extLst>
          </p:cNvPr>
          <p:cNvSpPr txBox="1"/>
          <p:nvPr/>
        </p:nvSpPr>
        <p:spPr>
          <a:xfrm>
            <a:off x="6705481" y="3683548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278912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938DA4C7-78A3-4FED-B0E8-F352FB5A0BA0}"/>
              </a:ext>
            </a:extLst>
          </p:cNvPr>
          <p:cNvGrpSpPr/>
          <p:nvPr/>
        </p:nvGrpSpPr>
        <p:grpSpPr>
          <a:xfrm>
            <a:off x="3937885" y="3026242"/>
            <a:ext cx="6018484" cy="696276"/>
            <a:chOff x="5715000" y="1581359"/>
            <a:chExt cx="3762375" cy="55334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821E55C-D086-45D2-9660-4F12C4316EE6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AB1E10D9-DDCE-4986-B793-17B5646F910B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E8734D3-3480-492C-8A54-DD3F7F277DAD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2EDD822-5D6F-43E8-B983-1D7AEC3E0347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46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Kubernetes Workloads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30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7BD69D-87BE-43C4-8433-AD177511880A}"/>
              </a:ext>
            </a:extLst>
          </p:cNvPr>
          <p:cNvSpPr txBox="1"/>
          <p:nvPr/>
        </p:nvSpPr>
        <p:spPr>
          <a:xfrm>
            <a:off x="860388" y="1469359"/>
            <a:ext cx="10922537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Kubernetes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中最小调度单元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。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Kubernetes pods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有明确的</a:t>
            </a:r>
            <a:r>
              <a:rPr lang="zh-CN" altLang="en-US" sz="20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生命周期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，为了维护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的生命周期， </a:t>
            </a:r>
            <a:endParaRPr lang="zh-CN" altLang="en-US" dirty="0"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Kubernetes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提供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Workloads resource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实现该需求。 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854ED3-BEF4-41DD-8D31-AF7A518DCE22}"/>
              </a:ext>
            </a:extLst>
          </p:cNvPr>
          <p:cNvSpPr txBox="1"/>
          <p:nvPr/>
        </p:nvSpPr>
        <p:spPr>
          <a:xfrm>
            <a:off x="860388" y="286558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期望</a:t>
            </a:r>
            <a:r>
              <a:rPr lang="zh-CN" altLang="en-US"/>
              <a:t>的状态</a:t>
            </a:r>
            <a:r>
              <a:rPr lang="en-US" altLang="zh-CN" dirty="0"/>
              <a:t>--&gt;Kubernetes--&gt;</a:t>
            </a:r>
            <a:r>
              <a:rPr lang="zh-CN" altLang="en-US" dirty="0"/>
              <a:t>维护状态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E3E129-CF9F-4C88-A434-7C7F3AE44A38}"/>
              </a:ext>
            </a:extLst>
          </p:cNvPr>
          <p:cNvSpPr txBox="1"/>
          <p:nvPr/>
        </p:nvSpPr>
        <p:spPr>
          <a:xfrm>
            <a:off x="860388" y="4017076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Kuberentes</a:t>
            </a:r>
            <a:r>
              <a:rPr lang="zh-CN" altLang="en-US" dirty="0"/>
              <a:t>提供几种内建的工作负载资源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Deployment and ReplicaSet</a:t>
            </a:r>
            <a:r>
              <a:rPr lang="zh-CN" altLang="en-US" dirty="0"/>
              <a:t>，无状态副本集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StatefulSet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DaemonSet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Job or CronJob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0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2356772" y="1747520"/>
            <a:ext cx="0" cy="441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5613AE-3AB2-4891-A5D3-6877898806B8}"/>
              </a:ext>
            </a:extLst>
          </p:cNvPr>
          <p:cNvGrpSpPr/>
          <p:nvPr/>
        </p:nvGrpSpPr>
        <p:grpSpPr>
          <a:xfrm>
            <a:off x="2021045" y="2271585"/>
            <a:ext cx="3632526" cy="612000"/>
            <a:chOff x="2021045" y="2271585"/>
            <a:chExt cx="3632526" cy="612000"/>
          </a:xfrm>
        </p:grpSpPr>
        <p:sp>
          <p:nvSpPr>
            <p:cNvPr id="2" name="文本框 1"/>
            <p:cNvSpPr txBox="1"/>
            <p:nvPr/>
          </p:nvSpPr>
          <p:spPr>
            <a:xfrm>
              <a:off x="2833568" y="2306112"/>
              <a:ext cx="2820003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Kubernetes BASE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泪滴形 2"/>
            <p:cNvSpPr/>
            <p:nvPr/>
          </p:nvSpPr>
          <p:spPr>
            <a:xfrm>
              <a:off x="2021045" y="2271585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82427" y="2285792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0A5424-A0EB-474A-AC15-C65D5EC6510D}"/>
              </a:ext>
            </a:extLst>
          </p:cNvPr>
          <p:cNvGrpSpPr/>
          <p:nvPr/>
        </p:nvGrpSpPr>
        <p:grpSpPr>
          <a:xfrm>
            <a:off x="2016977" y="3599735"/>
            <a:ext cx="4523795" cy="612000"/>
            <a:chOff x="2016977" y="3585528"/>
            <a:chExt cx="4523795" cy="612000"/>
          </a:xfrm>
        </p:grpSpPr>
        <p:sp>
          <p:nvSpPr>
            <p:cNvPr id="6" name="文本框 5"/>
            <p:cNvSpPr txBox="1"/>
            <p:nvPr/>
          </p:nvSpPr>
          <p:spPr>
            <a:xfrm>
              <a:off x="2829500" y="3620054"/>
              <a:ext cx="3711272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Kubernetes ADVANCED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>
              <a:off x="2016977" y="3585528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78359" y="3599735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6FA3EC-303F-4E55-BE73-E4A1BFF07BED}"/>
              </a:ext>
            </a:extLst>
          </p:cNvPr>
          <p:cNvGrpSpPr/>
          <p:nvPr/>
        </p:nvGrpSpPr>
        <p:grpSpPr>
          <a:xfrm>
            <a:off x="2050772" y="4927885"/>
            <a:ext cx="5152839" cy="612000"/>
            <a:chOff x="2050772" y="4927885"/>
            <a:chExt cx="5152839" cy="612000"/>
          </a:xfrm>
        </p:grpSpPr>
        <p:sp>
          <p:nvSpPr>
            <p:cNvPr id="5" name="文本框 4"/>
            <p:cNvSpPr txBox="1"/>
            <p:nvPr/>
          </p:nvSpPr>
          <p:spPr>
            <a:xfrm>
              <a:off x="2845502" y="4949087"/>
              <a:ext cx="4358109" cy="522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prstClr val="black"/>
                  </a:solidFill>
                  <a:cs typeface="+mn-ea"/>
                  <a:sym typeface="+mn-lt"/>
                </a:rPr>
                <a:t>Kubernetes ECOLOGICAL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泪滴形 9"/>
            <p:cNvSpPr/>
            <p:nvPr/>
          </p:nvSpPr>
          <p:spPr>
            <a:xfrm>
              <a:off x="2050772" y="4927885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12154" y="4942092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泪滴形 13"/>
          <p:cNvSpPr/>
          <p:nvPr/>
        </p:nvSpPr>
        <p:spPr>
          <a:xfrm>
            <a:off x="660400" y="424571"/>
            <a:ext cx="861619" cy="861619"/>
          </a:xfrm>
          <a:prstGeom prst="teardrop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843" y="474920"/>
            <a:ext cx="203773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ontents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775" y="369193"/>
            <a:ext cx="83388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|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目 录</a:t>
            </a:r>
          </a:p>
        </p:txBody>
      </p:sp>
      <p:sp>
        <p:nvSpPr>
          <p:cNvPr id="17" name="矩形 16"/>
          <p:cNvSpPr/>
          <p:nvPr/>
        </p:nvSpPr>
        <p:spPr>
          <a:xfrm>
            <a:off x="770766" y="261635"/>
            <a:ext cx="684803" cy="1060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6260FC-64D2-4D4F-9905-4A1467A65BEE}"/>
              </a:ext>
            </a:extLst>
          </p:cNvPr>
          <p:cNvSpPr txBox="1"/>
          <p:nvPr/>
        </p:nvSpPr>
        <p:spPr>
          <a:xfrm>
            <a:off x="860389" y="1680226"/>
            <a:ext cx="609600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b="1" dirty="0"/>
              <a:t>Pod</a:t>
            </a:r>
            <a:r>
              <a:rPr lang="zh-CN" altLang="en-US" b="1" dirty="0"/>
              <a:t>详解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0121B-EFA4-420E-A0EB-DC84713D0636}"/>
              </a:ext>
            </a:extLst>
          </p:cNvPr>
          <p:cNvSpPr txBox="1"/>
          <p:nvPr/>
        </p:nvSpPr>
        <p:spPr>
          <a:xfrm>
            <a:off x="860389" y="2448502"/>
            <a:ext cx="6096000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最小部署单元，</a:t>
            </a:r>
            <a:r>
              <a:rPr lang="en-US" altLang="zh-CN" dirty="0"/>
              <a:t>Container</a:t>
            </a:r>
            <a:r>
              <a:rPr lang="zh-CN" altLang="en-US" dirty="0"/>
              <a:t>组合 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共享存储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网络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运行容器的声明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共同调度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init container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ephemeral container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D34ADE-93F2-4E5D-831A-01B82C9A94A9}"/>
              </a:ext>
            </a:extLst>
          </p:cNvPr>
          <p:cNvSpPr txBox="1"/>
          <p:nvPr/>
        </p:nvSpPr>
        <p:spPr>
          <a:xfrm>
            <a:off x="5390147" y="1680226"/>
            <a:ext cx="6096000" cy="3730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What is a POD ? </a:t>
            </a:r>
            <a:endParaRPr lang="zh-CN" altLang="en-US" dirty="0"/>
          </a:p>
          <a:p>
            <a:r>
              <a:rPr lang="en-US" altLang="zh-CN" b="0" dirty="0"/>
              <a:t>Kubernetes</a:t>
            </a:r>
            <a:r>
              <a:rPr lang="zh-CN" altLang="en-US" b="0" dirty="0"/>
              <a:t>中</a:t>
            </a:r>
            <a:r>
              <a:rPr lang="en-US" altLang="zh-CN" b="0" dirty="0"/>
              <a:t>Pod</a:t>
            </a:r>
            <a:r>
              <a:rPr lang="zh-CN" altLang="en-US" b="0" dirty="0"/>
              <a:t>的两种用法：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0" dirty="0"/>
              <a:t>运行单个容器的</a:t>
            </a:r>
            <a:r>
              <a:rPr lang="en-US" altLang="zh-CN" b="0" dirty="0"/>
              <a:t>POD </a:t>
            </a:r>
            <a:endParaRPr lang="zh-CN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0" dirty="0"/>
              <a:t>运行多个容器的</a:t>
            </a:r>
            <a:r>
              <a:rPr lang="en-US" altLang="zh-CN" b="0" dirty="0"/>
              <a:t>POD </a:t>
            </a:r>
            <a:endParaRPr lang="zh-CN" altLang="en-US" b="0" dirty="0"/>
          </a:p>
          <a:p>
            <a:r>
              <a:rPr lang="zh-CN" altLang="en-US" b="0" dirty="0"/>
              <a:t>每个</a:t>
            </a:r>
            <a:r>
              <a:rPr lang="en-US" altLang="zh-CN" b="0" dirty="0"/>
              <a:t>POD</a:t>
            </a:r>
            <a:r>
              <a:rPr lang="zh-CN" altLang="en-US" b="0" dirty="0"/>
              <a:t>都是完成一个服务的单个实例，当希望横向扩展应用程序时，则应使用多个</a:t>
            </a:r>
            <a:r>
              <a:rPr lang="en-US" altLang="zh-CN" b="0" dirty="0"/>
              <a:t>POD</a:t>
            </a:r>
            <a:r>
              <a:rPr lang="zh-CN" altLang="en-US" b="0" dirty="0"/>
              <a:t>。我们称 </a:t>
            </a:r>
          </a:p>
          <a:p>
            <a:r>
              <a:rPr lang="zh-CN" altLang="en-US" b="0" dirty="0"/>
              <a:t>具有多个实例</a:t>
            </a:r>
            <a:r>
              <a:rPr lang="en-US" altLang="zh-CN" b="0" dirty="0"/>
              <a:t>POD</a:t>
            </a:r>
            <a:r>
              <a:rPr lang="zh-CN" altLang="en-US" b="0" dirty="0"/>
              <a:t>的服务称之为多副本服务 </a:t>
            </a:r>
          </a:p>
          <a:p>
            <a:r>
              <a:rPr lang="en-US" altLang="zh-CN" b="0" dirty="0"/>
              <a:t>Workloads + Controller</a:t>
            </a:r>
            <a:r>
              <a:rPr lang="zh-CN" altLang="en-US" b="0" dirty="0"/>
              <a:t>实现对一组</a:t>
            </a:r>
            <a:r>
              <a:rPr lang="en-US" altLang="zh-CN" b="0" dirty="0"/>
              <a:t>POD</a:t>
            </a:r>
            <a:r>
              <a:rPr lang="zh-CN" altLang="en-US" b="0" dirty="0"/>
              <a:t>副本的控制 </a:t>
            </a:r>
          </a:p>
        </p:txBody>
      </p:sp>
    </p:spTree>
    <p:extLst>
      <p:ext uri="{BB962C8B-B14F-4D97-AF65-F5344CB8AC3E}">
        <p14:creationId xmlns:p14="http://schemas.microsoft.com/office/powerpoint/2010/main" val="59192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65B450-482F-4CB6-9D24-567E66C11010}"/>
              </a:ext>
            </a:extLst>
          </p:cNvPr>
          <p:cNvSpPr txBox="1"/>
          <p:nvPr/>
        </p:nvSpPr>
        <p:spPr>
          <a:xfrm>
            <a:off x="799011" y="1162124"/>
            <a:ext cx="609600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运行多个容器的</a:t>
            </a:r>
            <a:r>
              <a:rPr lang="en-US" altLang="zh-CN" dirty="0"/>
              <a:t>POD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6FF4A-EEAB-4B9B-B112-220A3E4D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93" y="2525366"/>
            <a:ext cx="3752381" cy="38285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CB2BBE1-E272-43EE-96A5-C3DB23AC12A4}"/>
              </a:ext>
            </a:extLst>
          </p:cNvPr>
          <p:cNvSpPr txBox="1"/>
          <p:nvPr/>
        </p:nvSpPr>
        <p:spPr>
          <a:xfrm>
            <a:off x="799011" y="1843745"/>
            <a:ext cx="6096000" cy="4241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sz="1600" b="0" dirty="0"/>
              <a:t>高耦合业务容器需求，适用于单个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管理多个容器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1BC26E-F826-44BE-A5BE-C8B7A499ECF6}"/>
              </a:ext>
            </a:extLst>
          </p:cNvPr>
          <p:cNvSpPr txBox="1"/>
          <p:nvPr/>
        </p:nvSpPr>
        <p:spPr>
          <a:xfrm>
            <a:off x="5382127" y="3137738"/>
            <a:ext cx="6255480" cy="11628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</a:t>
            </a:r>
            <a:r>
              <a:rPr lang="en-US" altLang="zh-CN" dirty="0"/>
              <a:t>init container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，</a:t>
            </a:r>
            <a:r>
              <a:rPr lang="en-US" altLang="zh-CN" dirty="0"/>
              <a:t>init container</a:t>
            </a:r>
            <a:r>
              <a:rPr lang="zh-CN" altLang="en-US" dirty="0"/>
              <a:t>会在启动应用容器前运行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Pod</a:t>
            </a:r>
            <a:r>
              <a:rPr lang="zh-CN" altLang="en-US" dirty="0"/>
              <a:t>内</a:t>
            </a:r>
            <a:r>
              <a:rPr lang="en-US" altLang="zh-CN" dirty="0"/>
              <a:t>container</a:t>
            </a:r>
            <a:r>
              <a:rPr lang="zh-CN" altLang="en-US" dirty="0"/>
              <a:t>共享网络空间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空间并可共享存储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5273C-5437-419A-930B-CA22CFD88162}"/>
              </a:ext>
            </a:extLst>
          </p:cNvPr>
          <p:cNvSpPr txBox="1"/>
          <p:nvPr/>
        </p:nvSpPr>
        <p:spPr>
          <a:xfrm>
            <a:off x="5382127" y="4392797"/>
            <a:ext cx="5748959" cy="19014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sz="1600" dirty="0"/>
              <a:t>作为最小调度单元的</a:t>
            </a:r>
            <a:r>
              <a:rPr lang="en-US" altLang="zh-CN" sz="1600" dirty="0"/>
              <a:t>POD</a:t>
            </a:r>
            <a:r>
              <a:rPr lang="zh-CN" altLang="en-US" sz="1600" dirty="0"/>
              <a:t>很少独立使用，而是通过</a:t>
            </a:r>
            <a:r>
              <a:rPr lang="en-US" altLang="zh-CN" sz="1600" dirty="0"/>
              <a:t>Workload + Controller</a:t>
            </a:r>
            <a:r>
              <a:rPr lang="zh-CN" altLang="en-US" sz="1600" dirty="0"/>
              <a:t>管理</a:t>
            </a:r>
            <a:r>
              <a:rPr lang="en-US" altLang="zh-CN" sz="1600" dirty="0"/>
              <a:t>POD</a:t>
            </a:r>
            <a:r>
              <a:rPr lang="zh-CN" altLang="en-US" sz="1600" dirty="0"/>
              <a:t>的生命周期。 </a:t>
            </a:r>
          </a:p>
          <a:p>
            <a:r>
              <a:rPr lang="en-US" altLang="zh-CN" sz="1600" dirty="0"/>
              <a:t>Workload</a:t>
            </a:r>
            <a:r>
              <a:rPr lang="zh-CN" altLang="en-US" sz="1600" dirty="0"/>
              <a:t>控制全生命周期状态，</a:t>
            </a:r>
            <a:r>
              <a:rPr lang="en-US" altLang="zh-CN" sz="1600" dirty="0"/>
              <a:t>controller</a:t>
            </a:r>
            <a:r>
              <a:rPr lang="zh-CN" altLang="en-US" sz="1600" dirty="0"/>
              <a:t>负责满足我们对于</a:t>
            </a:r>
            <a:r>
              <a:rPr lang="en-US" altLang="zh-CN" sz="1600" dirty="0"/>
              <a:t>POD</a:t>
            </a:r>
            <a:r>
              <a:rPr lang="zh-CN" altLang="en-US" sz="1600" dirty="0"/>
              <a:t>运行状态的预期 </a:t>
            </a:r>
          </a:p>
          <a:p>
            <a:r>
              <a:rPr lang="zh-CN" altLang="en-US" sz="1600" dirty="0"/>
              <a:t>各类资源定义中的</a:t>
            </a:r>
            <a:r>
              <a:rPr lang="en-US" altLang="zh-CN" sz="1600" dirty="0"/>
              <a:t>PodTemplate</a:t>
            </a:r>
            <a:r>
              <a:rPr lang="zh-CN" altLang="en-US" sz="1600" dirty="0"/>
              <a:t>提供</a:t>
            </a:r>
            <a:r>
              <a:rPr lang="en-US" altLang="zh-CN" sz="1600" dirty="0"/>
              <a:t>Pod</a:t>
            </a:r>
            <a:r>
              <a:rPr lang="zh-CN" altLang="en-US" sz="1600" dirty="0"/>
              <a:t>的定义。 </a:t>
            </a:r>
          </a:p>
        </p:txBody>
      </p:sp>
    </p:spTree>
    <p:extLst>
      <p:ext uri="{BB962C8B-B14F-4D97-AF65-F5344CB8AC3E}">
        <p14:creationId xmlns:p14="http://schemas.microsoft.com/office/powerpoint/2010/main" val="237003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4B09CD-B799-4519-B1FB-DC0BAD173768}"/>
              </a:ext>
            </a:extLst>
          </p:cNvPr>
          <p:cNvSpPr txBox="1"/>
          <p:nvPr/>
        </p:nvSpPr>
        <p:spPr>
          <a:xfrm>
            <a:off x="799011" y="1162124"/>
            <a:ext cx="609600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POD LIFECIRCLE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36E43-8A52-4ECA-B651-2E3EF3EC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2" y="2997245"/>
            <a:ext cx="4550990" cy="16710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FAA241D-A696-4AB1-991C-C2E45C589255}"/>
              </a:ext>
            </a:extLst>
          </p:cNvPr>
          <p:cNvSpPr txBox="1"/>
          <p:nvPr/>
        </p:nvSpPr>
        <p:spPr>
          <a:xfrm>
            <a:off x="5793845" y="1669251"/>
            <a:ext cx="5125452" cy="37481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在</a:t>
            </a:r>
            <a:r>
              <a:rPr lang="en-US" altLang="zh-CN" dirty="0"/>
              <a:t>Pod</a:t>
            </a:r>
            <a:r>
              <a:rPr lang="zh-CN" altLang="en-US" dirty="0"/>
              <a:t>运行期间：</a:t>
            </a:r>
            <a:r>
              <a:rPr lang="en-US" altLang="zh-CN" dirty="0"/>
              <a:t>kubelet</a:t>
            </a:r>
            <a:r>
              <a:rPr lang="zh-CN" altLang="en-US" dirty="0"/>
              <a:t>处理</a:t>
            </a:r>
            <a:r>
              <a:rPr lang="en-US" altLang="zh-CN" dirty="0"/>
              <a:t>Pod</a:t>
            </a:r>
            <a:r>
              <a:rPr lang="zh-CN" altLang="en-US" dirty="0"/>
              <a:t>内的</a:t>
            </a:r>
            <a:r>
              <a:rPr lang="en-US" altLang="zh-CN" dirty="0"/>
              <a:t>container</a:t>
            </a:r>
            <a:r>
              <a:rPr lang="zh-CN" altLang="en-US" dirty="0"/>
              <a:t>（可重启），以处理一些服务失效的场景，注意这 </a:t>
            </a:r>
          </a:p>
          <a:p>
            <a:r>
              <a:rPr lang="zh-CN" altLang="en-US" dirty="0"/>
              <a:t>里说的是重启</a:t>
            </a:r>
            <a:r>
              <a:rPr lang="en-US" altLang="zh-CN" dirty="0"/>
              <a:t>Container</a:t>
            </a:r>
            <a:r>
              <a:rPr lang="zh-CN" altLang="en-US" dirty="0"/>
              <a:t>生命周期内仅被调度一次，</a:t>
            </a:r>
            <a:r>
              <a:rPr lang="en-US" altLang="zh-CN" dirty="0"/>
              <a:t>POD</a:t>
            </a:r>
            <a:r>
              <a:rPr lang="zh-CN" altLang="en-US" dirty="0"/>
              <a:t>一直驻留在被分配的节点，直到</a:t>
            </a:r>
            <a:r>
              <a:rPr lang="en-US" altLang="zh-CN" dirty="0"/>
              <a:t>POD</a:t>
            </a:r>
            <a:r>
              <a:rPr lang="zh-CN" altLang="en-US" dirty="0"/>
              <a:t>被</a:t>
            </a:r>
            <a:r>
              <a:rPr lang="en-US" altLang="zh-CN" dirty="0"/>
              <a:t>STOP</a:t>
            </a:r>
            <a:r>
              <a:rPr lang="zh-CN" altLang="en-US" dirty="0"/>
              <a:t>或</a:t>
            </a:r>
            <a:r>
              <a:rPr lang="en-US" altLang="zh-CN" dirty="0"/>
              <a:t>TERMINATED </a:t>
            </a:r>
            <a:endParaRPr lang="zh-CN" altLang="en-US" dirty="0"/>
          </a:p>
          <a:p>
            <a:r>
              <a:rPr lang="en-US" altLang="zh-CN" dirty="0"/>
              <a:t>POD</a:t>
            </a:r>
            <a:r>
              <a:rPr lang="zh-CN" altLang="en-US" dirty="0"/>
              <a:t>运行会被赋予一个</a:t>
            </a:r>
            <a:r>
              <a:rPr lang="en-US" altLang="zh-CN" dirty="0"/>
              <a:t>UID</a:t>
            </a:r>
            <a:r>
              <a:rPr lang="zh-CN" altLang="en-US" dirty="0"/>
              <a:t>，节点</a:t>
            </a:r>
            <a:r>
              <a:rPr lang="en-US" altLang="zh-CN" dirty="0"/>
              <a:t>Down</a:t>
            </a:r>
            <a:r>
              <a:rPr lang="zh-CN" altLang="en-US" dirty="0"/>
              <a:t>掉之后，会在给定的超时期限后删除</a:t>
            </a:r>
            <a:r>
              <a:rPr lang="en-US" altLang="zh-CN" dirty="0"/>
              <a:t>POD </a:t>
            </a:r>
            <a:endParaRPr lang="zh-CN" altLang="en-US" dirty="0"/>
          </a:p>
          <a:p>
            <a:r>
              <a:rPr lang="en-US" altLang="zh-CN" dirty="0"/>
              <a:t>POD</a:t>
            </a:r>
            <a:r>
              <a:rPr lang="zh-CN" altLang="en-US" dirty="0"/>
              <a:t>不能自恢复，</a:t>
            </a:r>
            <a:r>
              <a:rPr lang="en-US" altLang="zh-CN" dirty="0"/>
              <a:t>Kubernetes</a:t>
            </a:r>
            <a:r>
              <a:rPr lang="zh-CN" altLang="en-US" dirty="0"/>
              <a:t>使用</a:t>
            </a:r>
            <a:r>
              <a:rPr lang="en-US" altLang="zh-CN" dirty="0"/>
              <a:t>Controller</a:t>
            </a:r>
            <a:r>
              <a:rPr lang="zh-CN" altLang="en-US" dirty="0"/>
              <a:t>来控制</a:t>
            </a:r>
            <a:r>
              <a:rPr lang="en-US" altLang="zh-CN" dirty="0"/>
              <a:t>POD</a:t>
            </a:r>
            <a:r>
              <a:rPr lang="zh-CN" altLang="en-US" dirty="0"/>
              <a:t>的恢复过程 </a:t>
            </a:r>
          </a:p>
          <a:p>
            <a:r>
              <a:rPr lang="en-US" altLang="zh-CN" dirty="0"/>
              <a:t>POD</a:t>
            </a:r>
            <a:r>
              <a:rPr lang="zh-CN" altLang="en-US" dirty="0"/>
              <a:t>不能被重调度（</a:t>
            </a:r>
            <a:r>
              <a:rPr lang="en-US" altLang="zh-CN" dirty="0"/>
              <a:t>rescheduled</a:t>
            </a:r>
            <a:r>
              <a:rPr lang="zh-CN" altLang="en-US" dirty="0"/>
              <a:t>），只可以重建 </a:t>
            </a:r>
          </a:p>
        </p:txBody>
      </p:sp>
    </p:spTree>
    <p:extLst>
      <p:ext uri="{BB962C8B-B14F-4D97-AF65-F5344CB8AC3E}">
        <p14:creationId xmlns:p14="http://schemas.microsoft.com/office/powerpoint/2010/main" val="286633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A1A164-C108-45E9-BE6C-A7946552DC45}"/>
              </a:ext>
            </a:extLst>
          </p:cNvPr>
          <p:cNvSpPr txBox="1"/>
          <p:nvPr/>
        </p:nvSpPr>
        <p:spPr>
          <a:xfrm>
            <a:off x="799011" y="937548"/>
            <a:ext cx="6094268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POD PHASE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E28C29-922D-4914-BC5B-5ECB0B774988}"/>
              </a:ext>
            </a:extLst>
          </p:cNvPr>
          <p:cNvSpPr txBox="1"/>
          <p:nvPr/>
        </p:nvSpPr>
        <p:spPr>
          <a:xfrm>
            <a:off x="860389" y="1434544"/>
            <a:ext cx="8335566" cy="4241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Pod</a:t>
            </a:r>
            <a:r>
              <a:rPr lang="zh-CN" altLang="en-US" dirty="0"/>
              <a:t>的 </a:t>
            </a:r>
            <a:r>
              <a:rPr lang="en-US" altLang="zh-CN" dirty="0"/>
              <a:t>status </a:t>
            </a:r>
            <a:r>
              <a:rPr lang="zh-CN" altLang="en-US" dirty="0"/>
              <a:t>字段是一个</a:t>
            </a:r>
            <a:r>
              <a:rPr lang="en-US" altLang="zh-CN" dirty="0"/>
              <a:t>PodStatus</a:t>
            </a:r>
            <a:r>
              <a:rPr lang="zh-CN" altLang="en-US" dirty="0"/>
              <a:t>对象，其中包含一个 </a:t>
            </a:r>
            <a:r>
              <a:rPr lang="en-US" altLang="zh-CN" dirty="0"/>
              <a:t>phase </a:t>
            </a:r>
            <a:r>
              <a:rPr lang="zh-CN" altLang="en-US" dirty="0"/>
              <a:t>字段，显示</a:t>
            </a:r>
            <a:r>
              <a:rPr lang="en-US" altLang="zh-CN" dirty="0"/>
              <a:t>POD</a:t>
            </a:r>
            <a:r>
              <a:rPr lang="zh-CN" altLang="en-US" dirty="0"/>
              <a:t>的状态</a:t>
            </a:r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1E1EBDAA-A314-4E8A-88E8-06D0587A0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10325"/>
              </p:ext>
            </p:extLst>
          </p:nvPr>
        </p:nvGraphicFramePr>
        <p:xfrm>
          <a:off x="860389" y="2047330"/>
          <a:ext cx="10642347" cy="37484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7879">
                  <a:extLst>
                    <a:ext uri="{9D8B030D-6E8A-4147-A177-3AD203B41FA5}">
                      <a16:colId xmlns:a16="http://schemas.microsoft.com/office/drawing/2014/main" val="3747083868"/>
                    </a:ext>
                  </a:extLst>
                </a:gridCol>
                <a:gridCol w="8214468">
                  <a:extLst>
                    <a:ext uri="{9D8B030D-6E8A-4147-A177-3AD203B41FA5}">
                      <a16:colId xmlns:a16="http://schemas.microsoft.com/office/drawing/2014/main" val="614311549"/>
                    </a:ext>
                  </a:extLst>
                </a:gridCol>
              </a:tblGrid>
              <a:tr h="621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概述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134967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Pending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已被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Kubernetes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系统接受，但有一个或者多个容器尚未创建亦未运行。此阶段包括等待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被调度的时间和通过网络下载镜像的时间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85716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Running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已经绑定到了某个节点，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中所有的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container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都已被创建。至少有一个容器仍在运行，或者正处于启动或重启状态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768911"/>
                  </a:ext>
                </a:extLst>
              </a:tr>
              <a:tr h="621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Succeeded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dirty="0">
                          <a:latin typeface="+mn-lt"/>
                          <a:ea typeface="华文仿宋" panose="02010600040101010101" pitchFamily="2" charset="-122"/>
                        </a:rPr>
                        <a:t>中的所有容器都已成功终止，并且不会再重启。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8263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Failed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+mn-lt"/>
                          <a:ea typeface="华文仿宋" panose="02010600040101010101" pitchFamily="2" charset="-122"/>
                        </a:rPr>
                        <a:t>Pod</a:t>
                      </a:r>
                      <a:r>
                        <a:rPr lang="zh-CN" altLang="en-US" sz="1600" dirty="0">
                          <a:latin typeface="+mn-lt"/>
                          <a:ea typeface="华文仿宋" panose="02010600040101010101" pitchFamily="2" charset="-122"/>
                        </a:rPr>
                        <a:t>中的所有容器都已终止，并且至少有一个容器是因为失败终止。也就是 说，容器以非 </a:t>
                      </a:r>
                      <a:r>
                        <a:rPr lang="en-US" altLang="zh-CN" sz="1600" dirty="0">
                          <a:latin typeface="+mn-lt"/>
                          <a:ea typeface="华文仿宋" panose="02010600040101010101" pitchFamily="2" charset="-122"/>
                        </a:rPr>
                        <a:t>0 </a:t>
                      </a:r>
                      <a:r>
                        <a:rPr lang="zh-CN" altLang="en-US" sz="1600" dirty="0">
                          <a:latin typeface="+mn-lt"/>
                          <a:ea typeface="华文仿宋" panose="02010600040101010101" pitchFamily="2" charset="-122"/>
                        </a:rPr>
                        <a:t>状态退出或者被系统终止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371441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Unknown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因为某些原因无法取得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的状态。这种情况通常是因为与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所在主机通 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信失败。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011259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09736D9-E77B-40B7-90E0-6A4E51429B3F}"/>
              </a:ext>
            </a:extLst>
          </p:cNvPr>
          <p:cNvSpPr txBox="1"/>
          <p:nvPr/>
        </p:nvSpPr>
        <p:spPr>
          <a:xfrm>
            <a:off x="860388" y="5842337"/>
            <a:ext cx="10642347" cy="7934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如果某节点</a:t>
            </a:r>
            <a:r>
              <a:rPr lang="en-US" altLang="zh-CN" dirty="0"/>
              <a:t>Down</a:t>
            </a:r>
            <a:r>
              <a:rPr lang="zh-CN" altLang="en-US" dirty="0"/>
              <a:t>掉或者与集群中其他节点失联，</a:t>
            </a:r>
            <a:r>
              <a:rPr lang="en-US" altLang="zh-CN" dirty="0"/>
              <a:t>Kubernetes</a:t>
            </a:r>
            <a:r>
              <a:rPr lang="zh-CN" altLang="en-US" dirty="0"/>
              <a:t>会实施某种策略，将节点上运行的所有</a:t>
            </a:r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/>
              <a:t>phase</a:t>
            </a:r>
            <a:r>
              <a:rPr lang="zh-CN" altLang="en-US" dirty="0"/>
              <a:t>设置为</a:t>
            </a:r>
            <a:r>
              <a:rPr lang="en-US" altLang="zh-CN" dirty="0"/>
              <a:t>Failed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25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1D6B1C-469A-40EC-B231-8E6D3D246412}"/>
              </a:ext>
            </a:extLst>
          </p:cNvPr>
          <p:cNvSpPr txBox="1"/>
          <p:nvPr/>
        </p:nvSpPr>
        <p:spPr>
          <a:xfrm>
            <a:off x="799011" y="1166329"/>
            <a:ext cx="6094268" cy="23088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sz="1800" b="1" dirty="0"/>
              <a:t>Container Status </a:t>
            </a:r>
          </a:p>
          <a:p>
            <a:r>
              <a:rPr lang="en-US" altLang="zh-CN" dirty="0"/>
              <a:t>Kubernetes</a:t>
            </a:r>
            <a:r>
              <a:rPr lang="zh-CN" altLang="en-US" dirty="0"/>
              <a:t>跟踪</a:t>
            </a:r>
            <a:r>
              <a:rPr lang="en-US" altLang="zh-CN" dirty="0"/>
              <a:t>POD</a:t>
            </a:r>
            <a:r>
              <a:rPr lang="zh-CN" altLang="en-US" dirty="0"/>
              <a:t>中所有</a:t>
            </a:r>
            <a:r>
              <a:rPr lang="en-US" altLang="zh-CN" dirty="0"/>
              <a:t>container</a:t>
            </a:r>
            <a:r>
              <a:rPr lang="zh-CN" altLang="en-US" dirty="0"/>
              <a:t>的状态 </a:t>
            </a:r>
            <a:endParaRPr lang="en-US" altLang="zh-CN" dirty="0"/>
          </a:p>
          <a:p>
            <a:r>
              <a:rPr lang="en-US" altLang="zh-CN" b="1" dirty="0"/>
              <a:t>container</a:t>
            </a:r>
            <a:r>
              <a:rPr lang="zh-CN" altLang="en-US" b="1" dirty="0"/>
              <a:t>状态机： 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Waiting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Terminated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70CAC0-A171-4071-B61A-103BC81F299D}"/>
              </a:ext>
            </a:extLst>
          </p:cNvPr>
          <p:cNvSpPr txBox="1"/>
          <p:nvPr/>
        </p:nvSpPr>
        <p:spPr>
          <a:xfrm>
            <a:off x="799011" y="3782190"/>
            <a:ext cx="5296989" cy="23169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sz="1800" dirty="0"/>
              <a:t>容器重启策略</a:t>
            </a:r>
            <a:endParaRPr lang="en-US" altLang="zh-CN" sz="1800" dirty="0"/>
          </a:p>
          <a:p>
            <a:r>
              <a:rPr lang="en-US" altLang="zh-CN" b="0" dirty="0"/>
              <a:t>POD</a:t>
            </a:r>
            <a:r>
              <a:rPr lang="zh-CN" altLang="en-US" b="0" dirty="0"/>
              <a:t>的</a:t>
            </a:r>
            <a:r>
              <a:rPr lang="en-US" altLang="zh-CN" b="0" dirty="0"/>
              <a:t>spec</a:t>
            </a:r>
            <a:r>
              <a:rPr lang="zh-CN" altLang="en-US" b="0" dirty="0"/>
              <a:t>中有 </a:t>
            </a:r>
            <a:r>
              <a:rPr lang="en-US" altLang="zh-CN" b="0" dirty="0"/>
              <a:t>restartPolicy </a:t>
            </a:r>
            <a:r>
              <a:rPr lang="zh-CN" altLang="en-US" b="0" dirty="0"/>
              <a:t>属性，可能取值包含</a:t>
            </a:r>
            <a:r>
              <a:rPr lang="en-US" altLang="zh-CN" b="0" dirty="0"/>
              <a:t>Always</a:t>
            </a:r>
            <a:r>
              <a:rPr lang="zh-CN" altLang="en-US" b="0" dirty="0"/>
              <a:t>、</a:t>
            </a:r>
            <a:r>
              <a:rPr lang="en-US" altLang="zh-CN" b="0" dirty="0"/>
              <a:t>OnFailure</a:t>
            </a:r>
            <a:r>
              <a:rPr lang="zh-CN" altLang="en-US" b="0" dirty="0"/>
              <a:t>和</a:t>
            </a:r>
            <a:r>
              <a:rPr lang="en-US" altLang="zh-CN" b="0" dirty="0"/>
              <a:t>Never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zh-CN" altLang="en-US" b="0" dirty="0"/>
              <a:t>策略适用于</a:t>
            </a:r>
            <a:r>
              <a:rPr lang="en-US" altLang="zh-CN" b="0" dirty="0"/>
              <a:t>POD</a:t>
            </a:r>
            <a:r>
              <a:rPr lang="zh-CN" altLang="en-US" b="0" dirty="0"/>
              <a:t>中的所有</a:t>
            </a:r>
            <a:r>
              <a:rPr lang="en-US" altLang="zh-CN" b="0" dirty="0"/>
              <a:t>Container</a:t>
            </a:r>
            <a:r>
              <a:rPr lang="zh-CN" altLang="en-US" b="0" dirty="0"/>
              <a:t>。 </a:t>
            </a:r>
            <a:endParaRPr lang="en-US" altLang="zh-CN" b="0" dirty="0"/>
          </a:p>
          <a:p>
            <a:r>
              <a:rPr lang="zh-CN" altLang="en-US" b="0" dirty="0"/>
              <a:t>重启延时（指数回退</a:t>
            </a:r>
            <a:r>
              <a:rPr lang="en-US" altLang="zh-CN" b="0" dirty="0"/>
              <a:t>10s, 20s, 40s, ...</a:t>
            </a:r>
            <a:r>
              <a:rPr lang="zh-CN" altLang="en-US" b="0" dirty="0"/>
              <a:t>），最长</a:t>
            </a:r>
            <a:r>
              <a:rPr lang="en-US" altLang="zh-CN" b="0" dirty="0"/>
              <a:t>5</a:t>
            </a:r>
            <a:r>
              <a:rPr lang="zh-CN" altLang="en-US" b="0" dirty="0"/>
              <a:t>分钟，运行</a:t>
            </a:r>
            <a:r>
              <a:rPr lang="en-US" altLang="zh-CN" b="0" dirty="0"/>
              <a:t>10</a:t>
            </a:r>
            <a:r>
              <a:rPr lang="zh-CN" altLang="en-US" b="0" dirty="0"/>
              <a:t>分钟无异常，重置重启延时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EB8D65-4A17-40DC-89AE-504CF0FF31B2}"/>
              </a:ext>
            </a:extLst>
          </p:cNvPr>
          <p:cNvSpPr txBox="1"/>
          <p:nvPr/>
        </p:nvSpPr>
        <p:spPr>
          <a:xfrm>
            <a:off x="6372225" y="1285224"/>
            <a:ext cx="6094268" cy="2316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POD Conditions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PodConditions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是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PodStatus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对象的一个数组属性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PodScheduled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，已完成调度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ContainersReady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，所有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container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就绪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Initialized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init containers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成功启动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Ready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，可以提供服务，并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join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到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endpoints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中 </a:t>
            </a:r>
          </a:p>
        </p:txBody>
      </p:sp>
    </p:spTree>
    <p:extLst>
      <p:ext uri="{BB962C8B-B14F-4D97-AF65-F5344CB8AC3E}">
        <p14:creationId xmlns:p14="http://schemas.microsoft.com/office/powerpoint/2010/main" val="802546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B68A7F-8428-422A-922E-1119DA37230C}"/>
              </a:ext>
            </a:extLst>
          </p:cNvPr>
          <p:cNvSpPr txBox="1"/>
          <p:nvPr/>
        </p:nvSpPr>
        <p:spPr>
          <a:xfrm>
            <a:off x="554393" y="990881"/>
            <a:ext cx="11346873" cy="54054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Container Probes </a:t>
            </a:r>
          </a:p>
          <a:p>
            <a:r>
              <a:rPr lang="en-US" altLang="zh-CN" sz="1600" b="0" dirty="0"/>
              <a:t>Probe</a:t>
            </a:r>
            <a:r>
              <a:rPr lang="zh-CN" altLang="en-US" sz="1600" b="0" dirty="0"/>
              <a:t>由</a:t>
            </a:r>
            <a:r>
              <a:rPr lang="en-US" altLang="zh-CN" sz="1600" b="0" dirty="0"/>
              <a:t>kubelet</a:t>
            </a:r>
            <a:r>
              <a:rPr lang="zh-CN" altLang="en-US" sz="1600" b="0" dirty="0"/>
              <a:t>定期对</a:t>
            </a:r>
            <a:r>
              <a:rPr lang="en-US" altLang="zh-CN" sz="1600" b="0" dirty="0"/>
              <a:t>Container</a:t>
            </a:r>
            <a:r>
              <a:rPr lang="zh-CN" altLang="en-US" sz="1600" b="0" dirty="0"/>
              <a:t>进行检测，</a:t>
            </a:r>
            <a:r>
              <a:rPr lang="en-US" altLang="zh-CN" sz="1600" b="0" dirty="0"/>
              <a:t>kubelet</a:t>
            </a:r>
            <a:r>
              <a:rPr lang="zh-CN" altLang="en-US" sz="1600" b="0" dirty="0"/>
              <a:t>可调用三种处理机制：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ExecAction</a:t>
            </a:r>
            <a:r>
              <a:rPr lang="zh-CN" altLang="en-US" sz="1600" b="0" dirty="0"/>
              <a:t>，容器内可执行的</a:t>
            </a:r>
            <a:r>
              <a:rPr lang="en-US" altLang="zh-CN" sz="1600" b="0" dirty="0"/>
              <a:t>shell</a:t>
            </a:r>
            <a:r>
              <a:rPr lang="zh-CN" altLang="en-US" sz="1600" b="0" dirty="0"/>
              <a:t>命令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TCPSocketAction</a:t>
            </a:r>
            <a:r>
              <a:rPr lang="zh-CN" altLang="en-US" sz="1600" b="0" dirty="0"/>
              <a:t>，运行一个针对容器内指定端口的</a:t>
            </a:r>
            <a:r>
              <a:rPr lang="en-US" altLang="zh-CN" sz="1600" b="0" dirty="0"/>
              <a:t>TCP</a:t>
            </a:r>
            <a:r>
              <a:rPr lang="zh-CN" altLang="en-US" sz="1600" b="0" dirty="0"/>
              <a:t>检测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HTTPGetAction</a:t>
            </a:r>
            <a:r>
              <a:rPr lang="zh-CN" altLang="en-US" sz="1600" b="0" dirty="0"/>
              <a:t>，使用 </a:t>
            </a:r>
            <a:r>
              <a:rPr lang="en-US" altLang="zh-CN" sz="1600" b="0" dirty="0"/>
              <a:t>GET </a:t>
            </a:r>
            <a:r>
              <a:rPr lang="zh-CN" altLang="en-US" sz="1600" b="0" dirty="0"/>
              <a:t>方法发起一个</a:t>
            </a:r>
            <a:r>
              <a:rPr lang="en-US" altLang="zh-CN" sz="1600" b="0" dirty="0"/>
              <a:t>HTTP</a:t>
            </a:r>
            <a:r>
              <a:rPr lang="zh-CN" altLang="en-US" sz="1600" b="0" dirty="0"/>
              <a:t>请求，以状态码为状态依据 </a:t>
            </a:r>
          </a:p>
          <a:p>
            <a:r>
              <a:rPr lang="en-US" altLang="zh-CN" sz="1600" b="0" dirty="0"/>
              <a:t>Probe</a:t>
            </a:r>
            <a:r>
              <a:rPr lang="zh-CN" altLang="en-US" sz="1600" b="0" dirty="0"/>
              <a:t>状态机：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Success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Failure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Unknown </a:t>
            </a:r>
          </a:p>
          <a:p>
            <a:r>
              <a:rPr lang="en-US" altLang="zh-CN" sz="1600" b="0" dirty="0"/>
              <a:t>Kubelet</a:t>
            </a:r>
            <a:r>
              <a:rPr lang="zh-CN" altLang="en-US" sz="1600" b="0" dirty="0"/>
              <a:t>提供三种探针：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livenessProbe</a:t>
            </a:r>
            <a:r>
              <a:rPr lang="zh-CN" altLang="en-US" sz="1600" b="0" dirty="0"/>
              <a:t>：不设置默认通过，设置探针未通过将会根据重启策略重启指定</a:t>
            </a:r>
            <a:r>
              <a:rPr lang="en-US" altLang="zh-CN" sz="1600" b="0" dirty="0"/>
              <a:t>container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readinessProbe</a:t>
            </a:r>
            <a:r>
              <a:rPr lang="zh-CN" altLang="en-US" sz="1600" b="0" dirty="0"/>
              <a:t>：不设置默认通过，设置探针未通过</a:t>
            </a:r>
            <a:r>
              <a:rPr lang="en-US" altLang="zh-CN" sz="1600" b="0" dirty="0"/>
              <a:t>endpoints controller</a:t>
            </a:r>
            <a:r>
              <a:rPr lang="zh-CN" altLang="en-US" sz="1600" b="0" dirty="0"/>
              <a:t>将会从</a:t>
            </a:r>
            <a:r>
              <a:rPr lang="en-US" altLang="zh-CN" sz="1600" b="0" dirty="0"/>
              <a:t>endpoints</a:t>
            </a:r>
            <a:r>
              <a:rPr lang="zh-CN" altLang="en-US" sz="1600" b="0" dirty="0"/>
              <a:t>的地址表中将失败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的</a:t>
            </a:r>
            <a:r>
              <a:rPr lang="en-US" altLang="zh-CN" sz="1600" b="0" dirty="0"/>
              <a:t>IP</a:t>
            </a:r>
            <a:r>
              <a:rPr lang="zh-CN" altLang="en-US" sz="1600" b="0" dirty="0"/>
              <a:t>地址删除掉。在初始化延迟前该探针的状态为</a:t>
            </a:r>
            <a:r>
              <a:rPr lang="en-US" altLang="zh-CN" sz="1600" b="0" dirty="0"/>
              <a:t>Failure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startupProbe</a:t>
            </a:r>
            <a:r>
              <a:rPr lang="zh-CN" altLang="en-US" sz="1600" b="0" dirty="0"/>
              <a:t>：该探针</a:t>
            </a:r>
            <a:r>
              <a:rPr lang="en-US" altLang="zh-CN" sz="1600" b="0" dirty="0"/>
              <a:t>Success</a:t>
            </a:r>
            <a:r>
              <a:rPr lang="zh-CN" altLang="en-US" sz="1600" b="0" dirty="0"/>
              <a:t>前其他探针失效，失败会根据重启策略重启指定</a:t>
            </a:r>
            <a:r>
              <a:rPr lang="en-US" altLang="zh-CN" sz="1600" b="0" dirty="0"/>
              <a:t>container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83891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04FF58-F69B-4762-9854-91F5FABDE813}"/>
              </a:ext>
            </a:extLst>
          </p:cNvPr>
          <p:cNvSpPr txBox="1"/>
          <p:nvPr/>
        </p:nvSpPr>
        <p:spPr>
          <a:xfrm>
            <a:off x="860389" y="1203151"/>
            <a:ext cx="10922902" cy="45791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>
                <a:hlinkClick r:id="rId3"/>
              </a:rPr>
              <a:t>INIT Container </a:t>
            </a:r>
            <a:endParaRPr lang="en-US" altLang="zh-CN" dirty="0"/>
          </a:p>
          <a:p>
            <a:r>
              <a:rPr lang="en-US" altLang="zh-CN" sz="1600" b="0" dirty="0"/>
              <a:t>Init Container</a:t>
            </a:r>
            <a:r>
              <a:rPr lang="zh-CN" altLang="en-US" sz="1600" b="0" dirty="0"/>
              <a:t>是一种特殊容器，在 </a:t>
            </a:r>
            <a:r>
              <a:rPr lang="en-US" altLang="zh-CN" sz="1600" b="0" dirty="0"/>
              <a:t>Pod </a:t>
            </a:r>
            <a:r>
              <a:rPr lang="zh-CN" altLang="en-US" sz="1600" b="0" dirty="0"/>
              <a:t>内的应用容器启动之前运行。</a:t>
            </a:r>
            <a:r>
              <a:rPr lang="en-US" altLang="zh-CN" sz="1600" b="0" dirty="0"/>
              <a:t>Init </a:t>
            </a:r>
            <a:r>
              <a:rPr lang="zh-CN" altLang="en-US" sz="1600" b="0" dirty="0"/>
              <a:t>容器可以包括一些应用镜像中不存在的实用工具和安装脚本。 </a:t>
            </a:r>
          </a:p>
          <a:p>
            <a:r>
              <a:rPr lang="en-US" altLang="zh-CN" sz="1600" b="0" dirty="0"/>
              <a:t>Init Container</a:t>
            </a:r>
            <a:r>
              <a:rPr lang="zh-CN" altLang="en-US" sz="1600" b="0" dirty="0"/>
              <a:t>数量可以</a:t>
            </a:r>
            <a:r>
              <a:rPr lang="en-US" altLang="zh-CN" sz="1600" b="0" dirty="0"/>
              <a:t>0-</a:t>
            </a:r>
            <a:r>
              <a:rPr lang="zh-CN" altLang="en-US" sz="1600" b="0" dirty="0"/>
              <a:t>多个，为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设置初始化容器，在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的 </a:t>
            </a:r>
            <a:r>
              <a:rPr lang="en-US" altLang="zh-CN" sz="1600" b="0" dirty="0"/>
              <a:t>spec </a:t>
            </a:r>
            <a:r>
              <a:rPr lang="zh-CN" altLang="en-US" sz="1600" b="0" dirty="0"/>
              <a:t>中的 </a:t>
            </a:r>
            <a:r>
              <a:rPr lang="en-US" altLang="zh-CN" sz="1600" b="0" dirty="0"/>
              <a:t>initContainers </a:t>
            </a:r>
            <a:r>
              <a:rPr lang="zh-CN" altLang="en-US" sz="1600" b="0" dirty="0"/>
              <a:t>字段 </a:t>
            </a:r>
          </a:p>
          <a:p>
            <a:r>
              <a:rPr lang="en-US" altLang="zh-CN" sz="1600" b="0" dirty="0"/>
              <a:t>initContainer</a:t>
            </a:r>
            <a:r>
              <a:rPr lang="zh-CN" altLang="en-US" sz="1600" b="0" dirty="0"/>
              <a:t>支持除了</a:t>
            </a:r>
            <a:r>
              <a:rPr lang="en-US" altLang="zh-CN" sz="1600" b="0" dirty="0"/>
              <a:t>probe</a:t>
            </a:r>
            <a:r>
              <a:rPr lang="zh-CN" altLang="en-US" sz="1600" b="0" dirty="0"/>
              <a:t>外的所有</a:t>
            </a:r>
            <a:r>
              <a:rPr lang="en-US" altLang="zh-CN" sz="1600" b="0" dirty="0"/>
              <a:t>container</a:t>
            </a:r>
            <a:r>
              <a:rPr lang="zh-CN" altLang="en-US" sz="1600" b="0" dirty="0"/>
              <a:t>属性，多个</a:t>
            </a:r>
            <a:r>
              <a:rPr lang="en-US" altLang="zh-CN" sz="1600" b="0" dirty="0"/>
              <a:t>initContainer</a:t>
            </a:r>
            <a:r>
              <a:rPr lang="zh-CN" altLang="en-US" sz="1600" b="0" dirty="0"/>
              <a:t>会依据定义的顺序，顺序执行</a:t>
            </a:r>
            <a:endParaRPr lang="en-US" altLang="zh-CN" sz="1600" b="0" dirty="0"/>
          </a:p>
          <a:p>
            <a:endParaRPr lang="zh-CN" altLang="en-US" sz="1600" b="0" dirty="0"/>
          </a:p>
          <a:p>
            <a:r>
              <a:rPr lang="en-US" altLang="zh-CN" dirty="0"/>
              <a:t>initContainer</a:t>
            </a:r>
            <a:r>
              <a:rPr lang="zh-CN" altLang="en-US" dirty="0"/>
              <a:t>的优势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可引入应用镜像中没有的实用工具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避免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引入实用工具带来的安全风险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应用镜像的创建者和部署者可以解耦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initContainer</a:t>
            </a:r>
            <a:r>
              <a:rPr lang="zh-CN" altLang="en-US" sz="1600" b="0" dirty="0"/>
              <a:t>能以不同于 </a:t>
            </a:r>
            <a:r>
              <a:rPr lang="en-US" altLang="zh-CN" sz="1600" b="0" dirty="0"/>
              <a:t>Pod </a:t>
            </a:r>
            <a:r>
              <a:rPr lang="zh-CN" altLang="en-US" sz="1600" b="0" dirty="0"/>
              <a:t>内应用容器的文件系统视图运行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延迟应用容器启动的一种机制 </a:t>
            </a:r>
          </a:p>
        </p:txBody>
      </p:sp>
    </p:spTree>
    <p:extLst>
      <p:ext uri="{BB962C8B-B14F-4D97-AF65-F5344CB8AC3E}">
        <p14:creationId xmlns:p14="http://schemas.microsoft.com/office/powerpoint/2010/main" val="2374118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889299-4465-4B15-9D73-BB7D40FACB0C}"/>
              </a:ext>
            </a:extLst>
          </p:cNvPr>
          <p:cNvSpPr txBox="1"/>
          <p:nvPr/>
        </p:nvSpPr>
        <p:spPr>
          <a:xfrm>
            <a:off x="860389" y="1340051"/>
            <a:ext cx="11021836" cy="23631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initContainer</a:t>
            </a:r>
            <a:r>
              <a:rPr lang="zh-CN" altLang="en-US" dirty="0"/>
              <a:t>行为</a:t>
            </a:r>
            <a:endParaRPr lang="en-US" altLang="zh-CN" dirty="0"/>
          </a:p>
          <a:p>
            <a:r>
              <a:rPr lang="zh-CN" alt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如果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的 </a:t>
            </a:r>
            <a:r>
              <a:rPr lang="en-US" altLang="zh-CN" sz="1600" b="0" dirty="0"/>
              <a:t>restartPolicy </a:t>
            </a:r>
            <a:r>
              <a:rPr lang="zh-CN" altLang="en-US" sz="1600" b="0" dirty="0"/>
              <a:t>设置为 </a:t>
            </a:r>
            <a:r>
              <a:rPr lang="en-US" altLang="zh-CN" sz="1600" b="0" dirty="0"/>
              <a:t>Always </a:t>
            </a:r>
            <a:r>
              <a:rPr lang="zh-CN" altLang="en-US" sz="1600" b="0" dirty="0"/>
              <a:t>，</a:t>
            </a:r>
            <a:r>
              <a:rPr lang="en-US" altLang="zh-CN" sz="1600" b="0" dirty="0"/>
              <a:t>initContainer</a:t>
            </a:r>
            <a:r>
              <a:rPr lang="zh-CN" altLang="en-US" sz="1600" b="0" dirty="0"/>
              <a:t>失败时会使用 </a:t>
            </a:r>
            <a:r>
              <a:rPr lang="en-US" altLang="zh-CN" sz="1600" b="0" dirty="0"/>
              <a:t>OnFailure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Pod</a:t>
            </a:r>
            <a:r>
              <a:rPr lang="zh-CN" altLang="en-US" sz="1600" b="0" dirty="0"/>
              <a:t>重启，所有</a:t>
            </a:r>
            <a:r>
              <a:rPr lang="en-US" altLang="zh-CN" sz="1600" b="0" dirty="0"/>
              <a:t>initContainer</a:t>
            </a:r>
            <a:r>
              <a:rPr lang="zh-CN" altLang="en-US" sz="1600" b="0" dirty="0"/>
              <a:t>必须重新执行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修改</a:t>
            </a:r>
            <a:r>
              <a:rPr lang="en-US" altLang="zh-CN" sz="1600" b="0" dirty="0"/>
              <a:t>initContainer image </a:t>
            </a:r>
            <a:r>
              <a:rPr lang="zh-CN" altLang="en-US" sz="1600" b="0" dirty="0"/>
              <a:t>字段，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将重启，</a:t>
            </a:r>
            <a:r>
              <a:rPr lang="en-US" altLang="zh-CN" sz="1600" b="0" dirty="0"/>
              <a:t>initContainer</a:t>
            </a:r>
            <a:r>
              <a:rPr lang="zh-CN" altLang="en-US" sz="1600" b="0" dirty="0"/>
              <a:t>内的代码应该是幂等的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init Container</a:t>
            </a:r>
            <a:r>
              <a:rPr lang="zh-CN" altLang="en-US" sz="1600" b="0" dirty="0"/>
              <a:t>的</a:t>
            </a:r>
            <a:r>
              <a:rPr lang="en-US" altLang="zh-CN" sz="1600" b="0" dirty="0"/>
              <a:t>name</a:t>
            </a:r>
            <a:r>
              <a:rPr lang="zh-CN" altLang="en-US" sz="1600" b="0" dirty="0"/>
              <a:t>必须唯一</a:t>
            </a:r>
          </a:p>
        </p:txBody>
      </p:sp>
    </p:spTree>
    <p:extLst>
      <p:ext uri="{BB962C8B-B14F-4D97-AF65-F5344CB8AC3E}">
        <p14:creationId xmlns:p14="http://schemas.microsoft.com/office/powerpoint/2010/main" val="252765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200FEA-67EC-4944-AF7B-E17F3F13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4" y="2228850"/>
            <a:ext cx="6229350" cy="12001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E6017B3-0C04-4C04-B990-638C3BF2E510}"/>
              </a:ext>
            </a:extLst>
          </p:cNvPr>
          <p:cNvSpPr txBox="1"/>
          <p:nvPr/>
        </p:nvSpPr>
        <p:spPr>
          <a:xfrm>
            <a:off x="1017444" y="163636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POD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4F7472-6042-4BB0-9D3D-F9787EEBBA24}"/>
              </a:ext>
            </a:extLst>
          </p:cNvPr>
          <p:cNvSpPr txBox="1"/>
          <p:nvPr/>
        </p:nvSpPr>
        <p:spPr>
          <a:xfrm>
            <a:off x="1017444" y="395348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ObjectMeta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626AFCA-FE9B-4A0F-AFCD-55C2D0239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44" y="4464193"/>
            <a:ext cx="6248400" cy="11715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9578B90-0FF5-4E24-8B63-FB6B41EEFB7C}"/>
              </a:ext>
            </a:extLst>
          </p:cNvPr>
          <p:cNvSpPr txBox="1"/>
          <p:nvPr/>
        </p:nvSpPr>
        <p:spPr>
          <a:xfrm>
            <a:off x="9085302" y="1636365"/>
            <a:ext cx="1575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hlinkClick r:id="rId5"/>
              </a:rPr>
              <a:t>PodSpec</a:t>
            </a:r>
            <a:endParaRPr lang="en-US" altLang="zh-CN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69DDA7-4FC6-403E-A669-AF4419667434}"/>
              </a:ext>
            </a:extLst>
          </p:cNvPr>
          <p:cNvSpPr txBox="1"/>
          <p:nvPr/>
        </p:nvSpPr>
        <p:spPr>
          <a:xfrm>
            <a:off x="9085301" y="3953489"/>
            <a:ext cx="1575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hlinkClick r:id="rId6"/>
              </a:rPr>
              <a:t>Container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79622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860389" y="174804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DeploymentSpec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DCD5A5-BA65-414E-9A42-B26827050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82" y="2424545"/>
            <a:ext cx="7857584" cy="29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8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5890779" cy="81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鸟瞰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意义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6197" y="3299906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选择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01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860389" y="136790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StatefulSetSpec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FB2325-ECF8-47AE-AD74-811009E2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9" y="1947429"/>
            <a:ext cx="7036702" cy="42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11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940F8A-971F-45B6-A0BF-A1603BECE0B5}"/>
              </a:ext>
            </a:extLst>
          </p:cNvPr>
          <p:cNvSpPr txBox="1"/>
          <p:nvPr/>
        </p:nvSpPr>
        <p:spPr>
          <a:xfrm>
            <a:off x="554393" y="1425171"/>
            <a:ext cx="10908665" cy="370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dirty="0" err="1">
                <a:ea typeface="华文仿宋" panose="02010600040101010101" pitchFamily="2" charset="-122"/>
                <a:cs typeface="Times New Roman" panose="02020603050405020304" charset="0"/>
              </a:rPr>
              <a:t>对服务器程序来说，究竟是有状态服务，还是无状态服务，其判断</a:t>
            </a:r>
            <a:r>
              <a:rPr lang="zh-CN" altLang="en-US" sz="1400" dirty="0">
                <a:ea typeface="华文仿宋" panose="02010600040101010101" pitchFamily="2" charset="-122"/>
                <a:cs typeface="Times New Roman" panose="02020603050405020304" charset="0"/>
              </a:rPr>
              <a:t>依据</a:t>
            </a:r>
            <a:r>
              <a:rPr lang="en-US" sz="1400" dirty="0">
                <a:ea typeface="华文仿宋" panose="02010600040101010101" pitchFamily="2" charset="-122"/>
                <a:cs typeface="Times New Roman" panose="02020603050405020304" charset="0"/>
              </a:rPr>
              <a:t>——</a:t>
            </a:r>
            <a:r>
              <a:rPr lang="en-US" sz="1400" dirty="0" err="1">
                <a:ea typeface="华文仿宋" panose="02010600040101010101" pitchFamily="2" charset="-122"/>
                <a:cs typeface="Times New Roman" panose="02020603050405020304" charset="0"/>
              </a:rPr>
              <a:t>两个来自相同发起者的请求在服务器端是否具备上下文关系</a:t>
            </a:r>
            <a:r>
              <a:rPr lang="en-US" sz="1400" dirty="0">
                <a:ea typeface="华文仿宋" panose="02010600040101010101" pitchFamily="2" charset="-122"/>
                <a:cs typeface="Times New Roman" panose="02020603050405020304" charset="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 dirty="0" err="1">
                <a:ea typeface="华文仿宋" panose="02010600040101010101" pitchFamily="2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</a:t>
            </a:r>
            <a:r>
              <a:rPr sz="1400" b="1" dirty="0">
                <a:ea typeface="华文仿宋" panose="02010600040101010101" pitchFamily="2" charset="-122"/>
                <a:cs typeface="Times New Roman" panose="02020603050405020304" charset="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 dirty="0">
                <a:ea typeface="华文仿宋" panose="02010600040101010101" pitchFamily="2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dirty="0">
              <a:ea typeface="华文仿宋" panose="0201060004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dirty="0">
                <a:ea typeface="华文仿宋" panose="02010600040101010101" pitchFamily="2" charset="-122"/>
                <a:cs typeface="Times New Roman" panose="02020603050405020304" charset="0"/>
              </a:rPr>
              <a:t>有状态重</a:t>
            </a:r>
            <a:r>
              <a:rPr lang="zh-CN" altLang="en-US" sz="1400" b="1" dirty="0">
                <a:ea typeface="华文仿宋" panose="02010600040101010101" pitchFamily="2" charset="-122"/>
                <a:cs typeface="Times New Roman" panose="02020603050405020304" charset="0"/>
              </a:rPr>
              <a:t>事务，</a:t>
            </a:r>
            <a:r>
              <a:rPr lang="zh-CN" altLang="en-US" sz="1400" dirty="0">
                <a:ea typeface="华文仿宋" panose="02010600040101010101" pitchFamily="2" charset="-122"/>
                <a:cs typeface="Times New Roman" panose="02020603050405020304" charset="0"/>
              </a:rPr>
              <a:t>无状态重</a:t>
            </a:r>
            <a:r>
              <a:rPr lang="zh-CN" altLang="en-US" sz="1400" b="1" dirty="0">
                <a:ea typeface="华文仿宋" panose="02010600040101010101" pitchFamily="2" charset="-122"/>
                <a:cs typeface="Times New Roman" panose="02020603050405020304" charset="0"/>
              </a:rPr>
              <a:t>伸缩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 dirty="0">
              <a:ea typeface="华文仿宋" panose="0201060004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 dirty="0">
                <a:ea typeface="华文仿宋" panose="02010600040101010101" pitchFamily="2" charset="-122"/>
                <a:cs typeface="Times New Roman" panose="02020603050405020304" charset="0"/>
              </a:rPr>
              <a:t>有状态：</a:t>
            </a:r>
            <a:r>
              <a:rPr lang="en-US" altLang="zh-CN" sz="1400" b="1" dirty="0">
                <a:ea typeface="华文仿宋" panose="02010600040101010101" pitchFamily="2" charset="-122"/>
                <a:cs typeface="Times New Roman" panose="02020603050405020304" charset="0"/>
              </a:rPr>
              <a:t>statfulSet</a:t>
            </a:r>
            <a:endParaRPr lang="zh-CN" altLang="en-US" sz="1400" dirty="0">
              <a:ea typeface="华文仿宋" panose="0201060004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 dirty="0">
                <a:ea typeface="华文仿宋" panose="02010600040101010101" pitchFamily="2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 dirty="0">
                <a:ea typeface="华文仿宋" panose="02010600040101010101" pitchFamily="2" charset="-122"/>
                <a:cs typeface="Times New Roman" panose="02020603050405020304" charset="0"/>
                <a:sym typeface="+mn-ea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139162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860389" y="136790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DaemonSetSpec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4DCD29-61EE-4018-B078-F066F89F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9" y="2092036"/>
            <a:ext cx="7753675" cy="23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6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029927-0000-44DB-B41B-7E861400F005}"/>
              </a:ext>
            </a:extLst>
          </p:cNvPr>
          <p:cNvSpPr txBox="1"/>
          <p:nvPr/>
        </p:nvSpPr>
        <p:spPr>
          <a:xfrm>
            <a:off x="860388" y="1013998"/>
            <a:ext cx="10893807" cy="523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适合以 </a:t>
            </a:r>
            <a:r>
              <a:rPr lang="en-US" altLang="zh-CN" sz="14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形式来运行的任务主要有三种： </a:t>
            </a:r>
            <a:endParaRPr lang="zh-CN" altLang="en-US" sz="1200" b="1" dirty="0"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非并行 </a:t>
            </a: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Job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： </a:t>
            </a:r>
            <a:endParaRPr lang="zh-CN" altLang="en-US" sz="1200" b="1" dirty="0">
              <a:solidFill>
                <a:srgbClr val="FF0000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通常只启动一个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，除非该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失败。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当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成功终止时，立即视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为完成状态。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具有 确定完成计数 的并行 </a:t>
            </a: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Job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： </a:t>
            </a:r>
            <a:endParaRPr lang="zh-CN" altLang="en-US" sz="1200" b="1" dirty="0">
              <a:solidFill>
                <a:srgbClr val="FF0000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.spec.completions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字段设置为非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0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的正数值。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用来代表整个任务，当成功的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个数达到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.spec.completions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时，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被视为完成。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当使用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.spec.completionMode=“Indexed”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时，每个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都会获得一个不同的 索引值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，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介于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0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和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.spec.completions-1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之间。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3. 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带 工作队列 的并行 </a:t>
            </a: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Job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： </a:t>
            </a:r>
            <a:endParaRPr lang="zh-CN" altLang="en-US" sz="1200" b="1" dirty="0">
              <a:solidFill>
                <a:srgbClr val="FF0000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不设置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spec.completions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，默认值为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.spec.parallelism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多个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之间必须相互协调，或者借助外部服务确定每个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要处理哪个工作条目。 例如，任一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都可以从工作队列中取走最多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N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个工作条目。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每个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都可以独立确定是否其它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都已完成，进而确定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是否完成。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当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中 任何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成功终止，不再创建新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一旦至少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1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成功完成，并且所有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都已终止，即可宣告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成功完成。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一旦任何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成功退出，任何其它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都不应再对此任务执行任何操作或生成任何输出。所有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都应启动退出过程。</a:t>
            </a:r>
            <a:endParaRPr lang="zh-CN" altLang="en-US" sz="1200" dirty="0"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8805E8-3F77-4084-9D92-CC8F9F22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05" y="1383330"/>
            <a:ext cx="6210300" cy="1009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6030905" y="87542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JobSpec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336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8805E8-3F77-4084-9D92-CC8F9F22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1" y="1749090"/>
            <a:ext cx="6210300" cy="1009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664841" y="116215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JobSpec 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6EA9C-0DB0-445E-ABE2-8588ABBC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1" y="2976346"/>
            <a:ext cx="11028571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1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8805E8-3F77-4084-9D92-CC8F9F22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1" y="1749090"/>
            <a:ext cx="6210300" cy="1009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664841" y="116215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JobSpec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14CCF3-1530-4F9B-AA5E-7916384E2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82" y="3183129"/>
            <a:ext cx="6774534" cy="2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28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8805E8-3F77-4084-9D92-CC8F9F22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1" y="1749090"/>
            <a:ext cx="6210300" cy="1009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664841" y="116215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JobSpec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521AC6-C0E8-40D8-8696-6EB5C43FE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1" y="2917560"/>
            <a:ext cx="7733251" cy="36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02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F273FB-C719-4364-A9F5-1F73A6A20343}"/>
              </a:ext>
            </a:extLst>
          </p:cNvPr>
          <p:cNvSpPr txBox="1"/>
          <p:nvPr/>
        </p:nvSpPr>
        <p:spPr>
          <a:xfrm>
            <a:off x="799011" y="132469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CronJobSpec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E5999B-2D73-4741-8E78-3FF3C1F84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9" y="2029295"/>
            <a:ext cx="6229350" cy="657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EAD031-0CBF-4E71-ACDB-41CFFAAD1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89" y="3021790"/>
            <a:ext cx="6790476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0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F273FB-C719-4364-A9F5-1F73A6A20343}"/>
              </a:ext>
            </a:extLst>
          </p:cNvPr>
          <p:cNvSpPr txBox="1"/>
          <p:nvPr/>
        </p:nvSpPr>
        <p:spPr>
          <a:xfrm>
            <a:off x="799011" y="93280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Service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189CFE-8936-488D-BE97-EE25096C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90" y="1330691"/>
            <a:ext cx="5511382" cy="211199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63057D1-9A6F-4E2F-B490-1258BB63374A}"/>
              </a:ext>
            </a:extLst>
          </p:cNvPr>
          <p:cNvSpPr txBox="1"/>
          <p:nvPr/>
        </p:nvSpPr>
        <p:spPr>
          <a:xfrm>
            <a:off x="799011" y="3516647"/>
            <a:ext cx="9425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当不定义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selector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属性，不会自动创建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endpoints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资源，这时可以通过手动配置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endpoints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引入集群 外部服务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595F18-BA08-4443-872E-E08FFB058DA8}"/>
              </a:ext>
            </a:extLst>
          </p:cNvPr>
          <p:cNvSpPr txBox="1"/>
          <p:nvPr/>
        </p:nvSpPr>
        <p:spPr>
          <a:xfrm>
            <a:off x="800395" y="4126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endpoints 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94F6518-EBBF-4A1D-B508-1A6BC0EA1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14" y="4512653"/>
            <a:ext cx="4941243" cy="20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83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0A1D7C-CDC7-4F8C-92CB-B90E64DF8E4F}"/>
              </a:ext>
            </a:extLst>
          </p:cNvPr>
          <p:cNvSpPr txBox="1"/>
          <p:nvPr/>
        </p:nvSpPr>
        <p:spPr>
          <a:xfrm>
            <a:off x="463550" y="925195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哪些资源拥有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记录？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4A28B826-99EC-480B-BA50-1CFCCA989966}"/>
              </a:ext>
            </a:extLst>
          </p:cNvPr>
          <p:cNvSpPr/>
          <p:nvPr/>
        </p:nvSpPr>
        <p:spPr>
          <a:xfrm>
            <a:off x="412750" y="1574165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service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CE02D0-013F-4134-A7E3-0BC6CAFDF0C9}"/>
              </a:ext>
            </a:extLst>
          </p:cNvPr>
          <p:cNvSpPr txBox="1"/>
          <p:nvPr/>
        </p:nvSpPr>
        <p:spPr>
          <a:xfrm>
            <a:off x="2103755" y="166052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1F6940-CD66-4CC0-A2FA-491BEDA953E6}"/>
              </a:ext>
            </a:extLst>
          </p:cNvPr>
          <p:cNvSpPr txBox="1"/>
          <p:nvPr/>
        </p:nvSpPr>
        <p:spPr>
          <a:xfrm>
            <a:off x="2103755" y="220218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346235-4EBA-4287-9B3E-5790170734AE}"/>
              </a:ext>
            </a:extLst>
          </p:cNvPr>
          <p:cNvSpPr txBox="1"/>
          <p:nvPr/>
        </p:nvSpPr>
        <p:spPr>
          <a:xfrm>
            <a:off x="3522980" y="1660525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184A22-3BA4-467A-806B-8720B37ED9C9}"/>
              </a:ext>
            </a:extLst>
          </p:cNvPr>
          <p:cNvSpPr txBox="1"/>
          <p:nvPr/>
        </p:nvSpPr>
        <p:spPr>
          <a:xfrm>
            <a:off x="3522345" y="2202180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&lt;service&gt;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6534619B-01C7-4BA8-B17E-59C8DC757E11}"/>
              </a:ext>
            </a:extLst>
          </p:cNvPr>
          <p:cNvSpPr/>
          <p:nvPr/>
        </p:nvSpPr>
        <p:spPr>
          <a:xfrm>
            <a:off x="412750" y="3129280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pod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CA55CA-7378-4AAB-82BC-977FC93372CC}"/>
              </a:ext>
            </a:extLst>
          </p:cNvPr>
          <p:cNvSpPr txBox="1"/>
          <p:nvPr/>
        </p:nvSpPr>
        <p:spPr>
          <a:xfrm>
            <a:off x="2103755" y="321564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19FF3C-1D7B-458C-9E14-75B3F29FCAEA}"/>
              </a:ext>
            </a:extLst>
          </p:cNvPr>
          <p:cNvSpPr txBox="1"/>
          <p:nvPr/>
        </p:nvSpPr>
        <p:spPr>
          <a:xfrm>
            <a:off x="2103755" y="375729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E941B6-7290-4FA9-B6E7-AFDAE3999BC5}"/>
              </a:ext>
            </a:extLst>
          </p:cNvPr>
          <p:cNvSpPr txBox="1"/>
          <p:nvPr/>
        </p:nvSpPr>
        <p:spPr>
          <a:xfrm>
            <a:off x="3522980" y="3215640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pod-ip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8D3055-027F-42E8-B444-3659F76CE6EA}"/>
              </a:ext>
            </a:extLst>
          </p:cNvPr>
          <p:cNvSpPr txBox="1"/>
          <p:nvPr/>
        </p:nvSpPr>
        <p:spPr>
          <a:xfrm>
            <a:off x="3522345" y="3757295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&lt;service&gt;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690A3F-35AC-4BEA-B25D-02CEFC256322}"/>
              </a:ext>
            </a:extLst>
          </p:cNvPr>
          <p:cNvSpPr txBox="1"/>
          <p:nvPr/>
        </p:nvSpPr>
        <p:spPr>
          <a:xfrm>
            <a:off x="412750" y="4344670"/>
            <a:ext cx="98463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的 hostname 和 subdomain 字段设置之后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记录可为：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&lt;hostname&gt;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&lt;subdomain&gt;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&lt;namespace&gt;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.svc.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DD527D-0CAD-46C0-946E-50BF8EAB2C79}"/>
              </a:ext>
            </a:extLst>
          </p:cNvPr>
          <p:cNvSpPr txBox="1"/>
          <p:nvPr/>
        </p:nvSpPr>
        <p:spPr>
          <a:xfrm>
            <a:off x="463550" y="4744720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CD4256-FE22-43B5-933F-3C63C372662F}"/>
              </a:ext>
            </a:extLst>
          </p:cNvPr>
          <p:cNvSpPr txBox="1"/>
          <p:nvPr/>
        </p:nvSpPr>
        <p:spPr>
          <a:xfrm>
            <a:off x="2599055" y="5280025"/>
            <a:ext cx="92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Default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DAFF9E-EE41-4F63-9BAD-EE56657E274B}"/>
              </a:ext>
            </a:extLst>
          </p:cNvPr>
          <p:cNvSpPr txBox="1"/>
          <p:nvPr/>
        </p:nvSpPr>
        <p:spPr>
          <a:xfrm>
            <a:off x="2599055" y="6042025"/>
            <a:ext cx="136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ClusterFirst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C048F1F-8267-4435-88E2-50352D09F667}"/>
              </a:ext>
            </a:extLst>
          </p:cNvPr>
          <p:cNvSpPr txBox="1"/>
          <p:nvPr/>
        </p:nvSpPr>
        <p:spPr>
          <a:xfrm>
            <a:off x="5416550" y="6042025"/>
            <a:ext cx="3403254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ClusterFirstWithHostNet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10B226-E4F0-4338-8773-895D4ECA82CC}"/>
              </a:ext>
            </a:extLst>
          </p:cNvPr>
          <p:cNvSpPr txBox="1"/>
          <p:nvPr/>
        </p:nvSpPr>
        <p:spPr>
          <a:xfrm>
            <a:off x="5416550" y="5280025"/>
            <a:ext cx="79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80910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752FD9-B5EA-4793-8F72-01978227B742}"/>
              </a:ext>
            </a:extLst>
          </p:cNvPr>
          <p:cNvGrpSpPr/>
          <p:nvPr/>
        </p:nvGrpSpPr>
        <p:grpSpPr>
          <a:xfrm>
            <a:off x="3937885" y="3026242"/>
            <a:ext cx="6018484" cy="696276"/>
            <a:chOff x="5715000" y="1581359"/>
            <a:chExt cx="3762375" cy="5533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607C8E7-6A50-44CF-A286-8D8E01C59A81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898AE9B7-E7A8-4EC0-9F41-F1BBB1280089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76C1E75-DDC1-47F0-9248-6686531851E3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9068386-55ED-4FD0-8109-8886CF7E4184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46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鸟瞰</a:t>
              </a:r>
              <a:r>
                <a:rPr lang="en-US" altLang="zh-CN" sz="3200" dirty="0"/>
                <a:t>Kubernetes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4F0AE5-F15D-425A-B021-0C51BD44C30B}"/>
              </a:ext>
            </a:extLst>
          </p:cNvPr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标识符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0DE41F9-71FF-4F83-AC07-43508DCD8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380" y="1181100"/>
            <a:ext cx="4933950" cy="15621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3238EAA-4B19-463E-90AC-BF6E29DDEB0A}"/>
              </a:ext>
            </a:extLst>
          </p:cNvPr>
          <p:cNvSpPr txBox="1"/>
          <p:nvPr/>
        </p:nvSpPr>
        <p:spPr>
          <a:xfrm>
            <a:off x="462915" y="3088005"/>
            <a:ext cx="112318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有序的索引：</a:t>
            </a: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对于具有 N 个副本的 StatefulSet，StatefulSet 中的每个 Pod 将被分配一个整数序号， 从 0 到 N-1，该序号在 StatefulSet 上是唯一的</a:t>
            </a:r>
          </a:p>
          <a:p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稳定的网络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EA39D2C-E80C-4471-9BF2-A51576BE7E90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0060" y="4105910"/>
          <a:ext cx="11231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集群域名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服务（名字空间/名字）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StatefulSet（名字空间/名字）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StatefulSet 域名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Pod DNS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Pod 主机名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cluster.local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default/nginx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default/web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nginx.default.svc.cluster.local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web-{0..N-1}.nginx.default.svc.cluster.local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web-{0..N-1}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4ABB9577-3381-42AB-86F4-68A57ECD7ED8}"/>
              </a:ext>
            </a:extLst>
          </p:cNvPr>
          <p:cNvSpPr txBox="1"/>
          <p:nvPr/>
        </p:nvSpPr>
        <p:spPr>
          <a:xfrm>
            <a:off x="480060" y="5915025"/>
            <a:ext cx="89369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稳定的存储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PVC-NAME=statefulsetName+podName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，使用动态分配或预先准备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PVname=podName</a:t>
            </a:r>
          </a:p>
        </p:txBody>
      </p:sp>
    </p:spTree>
    <p:extLst>
      <p:ext uri="{BB962C8B-B14F-4D97-AF65-F5344CB8AC3E}">
        <p14:creationId xmlns:p14="http://schemas.microsoft.com/office/powerpoint/2010/main" val="661350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04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5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08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6508401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4000" b="1" kern="0" dirty="0">
                <a:solidFill>
                  <a:prstClr val="black"/>
                </a:solidFill>
                <a:cs typeface="+mn-ea"/>
                <a:sym typeface="+mn-lt"/>
              </a:rPr>
              <a:t>Kubernetes ECOLOGICAL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监控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存储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9249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日志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9249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应用管理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03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A6C8500-C406-4CA5-914E-F374FD4A4CCD}"/>
              </a:ext>
            </a:extLst>
          </p:cNvPr>
          <p:cNvSpPr txBox="1"/>
          <p:nvPr/>
        </p:nvSpPr>
        <p:spPr>
          <a:xfrm>
            <a:off x="9249881" y="3311716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集群管理</a:t>
            </a:r>
          </a:p>
        </p:txBody>
      </p:sp>
    </p:spTree>
    <p:extLst>
      <p:ext uri="{BB962C8B-B14F-4D97-AF65-F5344CB8AC3E}">
        <p14:creationId xmlns:p14="http://schemas.microsoft.com/office/powerpoint/2010/main" val="4118786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4014240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prstClr val="black"/>
                </a:solidFill>
                <a:cs typeface="+mn-ea"/>
                <a:sym typeface="+mn-lt"/>
              </a:rPr>
              <a:t>Kubernetes ECOLOGICAL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B1009E-B0D6-4446-8E52-86E0F69FE7B7}"/>
              </a:ext>
            </a:extLst>
          </p:cNvPr>
          <p:cNvGrpSpPr/>
          <p:nvPr/>
        </p:nvGrpSpPr>
        <p:grpSpPr>
          <a:xfrm>
            <a:off x="4746498" y="3092911"/>
            <a:ext cx="3762375" cy="672178"/>
            <a:chOff x="5715000" y="1581359"/>
            <a:chExt cx="3762375" cy="672178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B11347-BB25-4280-85A7-312BF7AE769C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BB8E69A-0E97-451D-91D4-A14616E465F7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A1FB2C9-E188-466B-B256-B7D00FFB34CA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4DD8AD-A3B5-4728-AAF0-273D01D6455F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docker swarm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079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54968" y="1735015"/>
            <a:ext cx="6871240" cy="166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b="1" dirty="0">
                <a:solidFill>
                  <a:prstClr val="black"/>
                </a:solidFill>
                <a:cs typeface="+mn-ea"/>
                <a:sym typeface="+mn-lt"/>
              </a:rPr>
              <a:t>THANK YOU</a:t>
            </a:r>
            <a:endParaRPr lang="zh-CN" altLang="en-US" sz="88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9268" y="1755335"/>
            <a:ext cx="6636812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1407160" y="3932395"/>
            <a:ext cx="393467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0C5B5441-EC27-4CA4-B874-B672299FCF1D}"/>
              </a:ext>
            </a:extLst>
          </p:cNvPr>
          <p:cNvSpPr/>
          <p:nvPr/>
        </p:nvSpPr>
        <p:spPr>
          <a:xfrm rot="5400000">
            <a:off x="1390084" y="5041735"/>
            <a:ext cx="247602" cy="21345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EB76098-FB4B-46B7-8BB2-DE15A9EF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11" y="5595084"/>
            <a:ext cx="1925856" cy="4903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ED0DF02-989E-4FEE-8538-5C3D9C2FCEA8}"/>
              </a:ext>
            </a:extLst>
          </p:cNvPr>
          <p:cNvSpPr txBox="1"/>
          <p:nvPr/>
        </p:nvSpPr>
        <p:spPr>
          <a:xfrm>
            <a:off x="1828800" y="4963794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nkGothic Md BT" panose="020B0807020203060204" pitchFamily="34" charset="0"/>
              </a:rPr>
              <a:t>BY</a:t>
            </a:r>
            <a:r>
              <a:rPr lang="zh-CN" altLang="en-US" dirty="0">
                <a:latin typeface="BankGothic Md BT" panose="020B0807020203060204" pitchFamily="34" charset="0"/>
              </a:rPr>
              <a:t>：</a:t>
            </a:r>
            <a:r>
              <a:rPr lang="en-US" altLang="zh-CN" dirty="0">
                <a:latin typeface="BankGothic Md BT" panose="020B0807020203060204" pitchFamily="34" charset="0"/>
              </a:rPr>
              <a:t>LIUZHI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1D3436-3018-4AB1-877D-510E06EDDE51}"/>
              </a:ext>
            </a:extLst>
          </p:cNvPr>
          <p:cNvSpPr txBox="1"/>
          <p:nvPr/>
        </p:nvSpPr>
        <p:spPr>
          <a:xfrm>
            <a:off x="1828800" y="6226024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Copyright @2022 SmartChat Studio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9B3D44-8276-4A7E-9976-435BD7B0A8B2}"/>
              </a:ext>
            </a:extLst>
          </p:cNvPr>
          <p:cNvSpPr txBox="1"/>
          <p:nvPr/>
        </p:nvSpPr>
        <p:spPr>
          <a:xfrm>
            <a:off x="1369268" y="3357880"/>
            <a:ext cx="2773516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大规模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服务编排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自治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灵活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49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Freeform 24">
            <a:extLst>
              <a:ext uri="{FF2B5EF4-FFF2-40B4-BE49-F238E27FC236}">
                <a16:creationId xmlns:a16="http://schemas.microsoft.com/office/drawing/2014/main" id="{93A3D23D-CCBC-43C4-821C-B8DCC2C20A37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3" name="Freeform 25">
            <a:extLst>
              <a:ext uri="{FF2B5EF4-FFF2-40B4-BE49-F238E27FC236}">
                <a16:creationId xmlns:a16="http://schemas.microsoft.com/office/drawing/2014/main" id="{6A7DF326-23E6-460E-A5CC-E53F3455B52E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C0DE5BDC-CA52-41CB-9AB2-7191F0A0B44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3657F383-DE57-478B-AEB8-0950E36DE7C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E98CBFF0-C3AE-4DF1-A865-BCAC80006EC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30">
            <a:extLst>
              <a:ext uri="{FF2B5EF4-FFF2-40B4-BE49-F238E27FC236}">
                <a16:creationId xmlns:a16="http://schemas.microsoft.com/office/drawing/2014/main" id="{818A397C-3A7D-485F-9C90-7F837381C0C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41B1E6F5-4A4B-4F40-BB0D-5BB7596B346E}"/>
              </a:ext>
            </a:extLst>
          </p:cNvPr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9" name="Freeform 32">
            <a:extLst>
              <a:ext uri="{FF2B5EF4-FFF2-40B4-BE49-F238E27FC236}">
                <a16:creationId xmlns:a16="http://schemas.microsoft.com/office/drawing/2014/main" id="{AACB1CD6-72A3-4EAC-9A86-4F22EF70EF3F}"/>
              </a:ext>
            </a:extLst>
          </p:cNvPr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0" name="Freeform 34">
            <a:extLst>
              <a:ext uri="{FF2B5EF4-FFF2-40B4-BE49-F238E27FC236}">
                <a16:creationId xmlns:a16="http://schemas.microsoft.com/office/drawing/2014/main" id="{CFAD42BB-A6C2-4490-B602-CB68174C904A}"/>
              </a:ext>
            </a:extLst>
          </p:cNvPr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10000"/>
          </a:bodyPr>
          <a:lstStyle/>
          <a:p>
            <a:endParaRPr lang="zh-CN" altLang="en-US"/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4925E124-945A-4A45-BF50-FE99BF0CCF2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id="{173A183A-4106-4E15-8D16-3B044A36AA6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</a:p>
        </p:txBody>
      </p:sp>
      <p:sp>
        <p:nvSpPr>
          <p:cNvPr id="23" name="Rectangle 37">
            <a:extLst>
              <a:ext uri="{FF2B5EF4-FFF2-40B4-BE49-F238E27FC236}">
                <a16:creationId xmlns:a16="http://schemas.microsoft.com/office/drawing/2014/main" id="{16D84989-E265-42B7-AA50-A8D8C44AAA9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249ED8D0-5998-442E-8BD8-0F141BFE2A0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33AC5FCC-9812-4745-82BE-A4264179BB65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7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是容器编排平台，当下俨然成为了容器编排的行业标准</a:t>
            </a:r>
          </a:p>
        </p:txBody>
      </p:sp>
      <p:sp>
        <p:nvSpPr>
          <p:cNvPr id="26" name="Line 41">
            <a:extLst>
              <a:ext uri="{FF2B5EF4-FFF2-40B4-BE49-F238E27FC236}">
                <a16:creationId xmlns:a16="http://schemas.microsoft.com/office/drawing/2014/main" id="{11242A35-34C3-4E18-B0B2-1AC9E0DA4662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665B3558-A0CA-4E7D-9362-5251C071D5C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</a:p>
        </p:txBody>
      </p:sp>
      <p:sp>
        <p:nvSpPr>
          <p:cNvPr id="28" name="Rectangle 40">
            <a:extLst>
              <a:ext uri="{FF2B5EF4-FFF2-40B4-BE49-F238E27FC236}">
                <a16:creationId xmlns:a16="http://schemas.microsoft.com/office/drawing/2014/main" id="{4FFDE4C8-9E01-4349-95FA-CB82853064F1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7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</a:p>
        </p:txBody>
      </p:sp>
      <p:sp>
        <p:nvSpPr>
          <p:cNvPr id="29" name="Rectangle 40">
            <a:extLst>
              <a:ext uri="{FF2B5EF4-FFF2-40B4-BE49-F238E27FC236}">
                <a16:creationId xmlns:a16="http://schemas.microsoft.com/office/drawing/2014/main" id="{E1E8D880-FDBA-4291-87D5-0D46FF295E2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AF4FAB85-FC2F-4969-96D9-1D54C43F9DD0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2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BD20F5E3-CADC-4871-94BE-E42C2D061243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00C933CE-572D-4D87-95B5-291EE5591E9B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7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11A08408-1B4C-47E9-AA1D-06DD258152F9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4BA174C-1750-4CA6-A9AF-7372C2103E9D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</a:p>
        </p:txBody>
      </p:sp>
      <p:sp>
        <p:nvSpPr>
          <p:cNvPr id="35" name="Line 41">
            <a:extLst>
              <a:ext uri="{FF2B5EF4-FFF2-40B4-BE49-F238E27FC236}">
                <a16:creationId xmlns:a16="http://schemas.microsoft.com/office/drawing/2014/main" id="{661E3DB4-050B-4AF0-B0E8-CD218F8B7C39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8360145C-D075-4B9A-8698-D160E0B8438A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5B91FB30-A889-498E-B9A1-024FC4767A88}"/>
              </a:ext>
            </a:extLst>
          </p:cNvPr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5A69B340-2535-4CB1-85B1-CDAD02A4708D}"/>
              </a:ext>
            </a:extLst>
          </p:cNvPr>
          <p:cNvGrpSpPr/>
          <p:nvPr/>
        </p:nvGrpSpPr>
        <p:grpSpPr>
          <a:xfrm>
            <a:off x="1363780" y="1239454"/>
            <a:ext cx="9789160" cy="5157039"/>
            <a:chOff x="1095" y="524"/>
            <a:chExt cx="17120" cy="10222"/>
          </a:xfrm>
        </p:grpSpPr>
        <p:pic>
          <p:nvPicPr>
            <p:cNvPr id="37" name="图片 36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DAF9AFEB-DF0D-467E-B839-349C20C32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A94189C-D0C7-4944-B62F-C1258CE54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99F0CACD-AF7B-46C7-82BE-296B85EF9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40" name="图片 39" descr="C:/Users/liuzh/AppData/Local/Temp/kaimatting/20201204142216/output_aiMatting_20201204142226.pngoutput_aiMatting_20201204142226">
              <a:extLst>
                <a:ext uri="{FF2B5EF4-FFF2-40B4-BE49-F238E27FC236}">
                  <a16:creationId xmlns:a16="http://schemas.microsoft.com/office/drawing/2014/main" id="{9A972770-4E6D-4D23-AEF1-1114770AB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FEDDEDAD-DA1C-4746-B3CA-1D6E9341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46EC6C4-479A-4A92-A2CD-2AF7DC108ACC}"/>
                </a:ext>
              </a:extLst>
            </p:cNvPr>
            <p:cNvCxnSpPr>
              <a:stCxn id="40" idx="3"/>
              <a:endCxn id="43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E691C6B-CA60-4F52-8110-CB97FC4F538F}"/>
                </a:ext>
              </a:extLst>
            </p:cNvPr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</a:p>
          </p:txBody>
        </p:sp>
        <p:pic>
          <p:nvPicPr>
            <p:cNvPr id="46" name="图片 45" descr="C:/Users/liuzh/AppData/Local/Temp/kaimatting/20201204142505/output_aiMatting_20201204142520.pngoutput_aiMatting_20201204142520">
              <a:extLst>
                <a:ext uri="{FF2B5EF4-FFF2-40B4-BE49-F238E27FC236}">
                  <a16:creationId xmlns:a16="http://schemas.microsoft.com/office/drawing/2014/main" id="{E6CAC22A-4519-438C-A4F6-599E7003A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936EC74-9F67-402F-97DC-ED7A2574A168}"/>
                </a:ext>
              </a:extLst>
            </p:cNvPr>
            <p:cNvCxnSpPr>
              <a:stCxn id="46" idx="3"/>
              <a:endCxn id="39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AF11EF8-B8B1-4D83-9FC0-50395944E68B}"/>
                </a:ext>
              </a:extLst>
            </p:cNvPr>
            <p:cNvCxnSpPr>
              <a:stCxn id="43" idx="3"/>
              <a:endCxn id="39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78D00AA-C986-4DD9-ADF0-090531A03271}"/>
                </a:ext>
              </a:extLst>
            </p:cNvPr>
            <p:cNvCxnSpPr>
              <a:stCxn id="43" idx="2"/>
              <a:endCxn id="46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5DADB19-77A0-4D2B-8781-C52BAD784A63}"/>
                </a:ext>
              </a:extLst>
            </p:cNvPr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</a:p>
          </p:txBody>
        </p:sp>
        <p:pic>
          <p:nvPicPr>
            <p:cNvPr id="51" name="图片 17" descr="resource">
              <a:extLst>
                <a:ext uri="{FF2B5EF4-FFF2-40B4-BE49-F238E27FC236}">
                  <a16:creationId xmlns:a16="http://schemas.microsoft.com/office/drawing/2014/main" id="{5C562345-AA0A-4541-AA56-109E54DD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198D650-FD13-4AC0-A9FD-26169F165F1D}"/>
                </a:ext>
              </a:extLst>
            </p:cNvPr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27EE230-C3F1-4AE0-B854-401484F65112}"/>
                </a:ext>
              </a:extLst>
            </p:cNvPr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104" name="六边形 103">
                <a:extLst>
                  <a:ext uri="{FF2B5EF4-FFF2-40B4-BE49-F238E27FC236}">
                    <a16:creationId xmlns:a16="http://schemas.microsoft.com/office/drawing/2014/main" id="{A956EEF0-F36F-422F-9288-ABA171AC88CF}"/>
                  </a:ext>
                </a:extLst>
              </p:cNvPr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六边形 104">
                <a:extLst>
                  <a:ext uri="{FF2B5EF4-FFF2-40B4-BE49-F238E27FC236}">
                    <a16:creationId xmlns:a16="http://schemas.microsoft.com/office/drawing/2014/main" id="{3B24C098-FA70-4742-BB2F-FBBD0CA854C1}"/>
                  </a:ext>
                </a:extLst>
              </p:cNvPr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六边形 105">
                <a:extLst>
                  <a:ext uri="{FF2B5EF4-FFF2-40B4-BE49-F238E27FC236}">
                    <a16:creationId xmlns:a16="http://schemas.microsoft.com/office/drawing/2014/main" id="{0E5BA09A-6C41-45DB-B2D9-805AEFE4638A}"/>
                  </a:ext>
                </a:extLst>
              </p:cNvPr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六边形 106">
                <a:extLst>
                  <a:ext uri="{FF2B5EF4-FFF2-40B4-BE49-F238E27FC236}">
                    <a16:creationId xmlns:a16="http://schemas.microsoft.com/office/drawing/2014/main" id="{1A4A6E9C-6F34-4DDE-AD00-698EB8306149}"/>
                  </a:ext>
                </a:extLst>
              </p:cNvPr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六边形 107">
                <a:extLst>
                  <a:ext uri="{FF2B5EF4-FFF2-40B4-BE49-F238E27FC236}">
                    <a16:creationId xmlns:a16="http://schemas.microsoft.com/office/drawing/2014/main" id="{3E98BC5D-E1E9-4971-A64D-95977B2379A3}"/>
                  </a:ext>
                </a:extLst>
              </p:cNvPr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六边形 108">
                <a:extLst>
                  <a:ext uri="{FF2B5EF4-FFF2-40B4-BE49-F238E27FC236}">
                    <a16:creationId xmlns:a16="http://schemas.microsoft.com/office/drawing/2014/main" id="{9273266D-9621-49D4-8C67-52B67ADFA375}"/>
                  </a:ext>
                </a:extLst>
              </p:cNvPr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1DB2770-80E7-4AEB-B985-F36FC38042F1}"/>
                </a:ext>
              </a:extLst>
            </p:cNvPr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</a:p>
          </p:txBody>
        </p:sp>
        <p:sp>
          <p:nvSpPr>
            <p:cNvPr id="55" name="上下箭头 28">
              <a:extLst>
                <a:ext uri="{FF2B5EF4-FFF2-40B4-BE49-F238E27FC236}">
                  <a16:creationId xmlns:a16="http://schemas.microsoft.com/office/drawing/2014/main" id="{7956E5F4-33B9-4B5D-8478-D7D55E907491}"/>
                </a:ext>
              </a:extLst>
            </p:cNvPr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46DAE0A-EB66-4560-BB11-ABCC545D35D2}"/>
                </a:ext>
              </a:extLst>
            </p:cNvPr>
            <p:cNvCxnSpPr>
              <a:stCxn id="39" idx="3"/>
              <a:endCxn id="38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DDCFA94-8F6D-402F-9841-6A12B852F55B}"/>
                </a:ext>
              </a:extLst>
            </p:cNvPr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</a:p>
          </p:txBody>
        </p:sp>
        <p:pic>
          <p:nvPicPr>
            <p:cNvPr id="58" name="图片 57" descr="C:/Users/liuzh/AppData/Local/Temp/kaimatting/20201204143249/output_aiMatting_20201204143259.pngoutput_aiMatting_20201204143259">
              <a:extLst>
                <a:ext uri="{FF2B5EF4-FFF2-40B4-BE49-F238E27FC236}">
                  <a16:creationId xmlns:a16="http://schemas.microsoft.com/office/drawing/2014/main" id="{50C21F87-45DE-41EB-B763-C6D813651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59" name="曲线连接符 32">
              <a:extLst>
                <a:ext uri="{FF2B5EF4-FFF2-40B4-BE49-F238E27FC236}">
                  <a16:creationId xmlns:a16="http://schemas.microsoft.com/office/drawing/2014/main" id="{F6DC56F8-1D7C-49E0-9C0D-98CBBA7164CE}"/>
                </a:ext>
              </a:extLst>
            </p:cNvPr>
            <p:cNvCxnSpPr>
              <a:stCxn id="58" idx="1"/>
              <a:endCxn id="38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1A21402-7BA3-4F41-950E-1363725E44C9}"/>
                </a:ext>
              </a:extLst>
            </p:cNvPr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</a:p>
          </p:txBody>
        </p:sp>
        <p:cxnSp>
          <p:nvCxnSpPr>
            <p:cNvPr id="61" name="曲线连接符 34">
              <a:extLst>
                <a:ext uri="{FF2B5EF4-FFF2-40B4-BE49-F238E27FC236}">
                  <a16:creationId xmlns:a16="http://schemas.microsoft.com/office/drawing/2014/main" id="{A260A8ED-D86F-471C-8462-760B42E868C9}"/>
                </a:ext>
              </a:extLst>
            </p:cNvPr>
            <p:cNvCxnSpPr>
              <a:stCxn id="38" idx="3"/>
              <a:endCxn id="58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944564E-6DE1-4D6E-9F2F-B8A01DB031EC}"/>
                </a:ext>
              </a:extLst>
            </p:cNvPr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71848A8F-B97C-4617-A6AC-AEEBC9A1B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64" name="图片 63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CB03A7C0-70D3-4076-AFEC-D1304A4C9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65" name="图片 64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B0319C0D-BE0E-411C-B46B-2AA05895B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66" name="曲线连接符 39">
              <a:extLst>
                <a:ext uri="{FF2B5EF4-FFF2-40B4-BE49-F238E27FC236}">
                  <a16:creationId xmlns:a16="http://schemas.microsoft.com/office/drawing/2014/main" id="{C21FF44A-29C2-4716-B7AB-0B4CD6984453}"/>
                </a:ext>
              </a:extLst>
            </p:cNvPr>
            <p:cNvCxnSpPr>
              <a:stCxn id="63" idx="2"/>
              <a:endCxn id="37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FE1A168-A0FF-4064-8DF4-DE7BB7D27F4A}"/>
                </a:ext>
              </a:extLst>
            </p:cNvPr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C76C9D3-E32F-497D-813C-817A3402699E}"/>
                </a:ext>
              </a:extLst>
            </p:cNvPr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</a:p>
          </p:txBody>
        </p:sp>
        <p:cxnSp>
          <p:nvCxnSpPr>
            <p:cNvPr id="69" name="曲线连接符 42">
              <a:extLst>
                <a:ext uri="{FF2B5EF4-FFF2-40B4-BE49-F238E27FC236}">
                  <a16:creationId xmlns:a16="http://schemas.microsoft.com/office/drawing/2014/main" id="{307FE265-9CC8-4E2E-B5D3-0EB04D60D166}"/>
                </a:ext>
              </a:extLst>
            </p:cNvPr>
            <p:cNvCxnSpPr>
              <a:stCxn id="37" idx="1"/>
              <a:endCxn id="64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56A14EB-B427-4E38-B007-0F076181A9C8}"/>
                </a:ext>
              </a:extLst>
            </p:cNvPr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</a:p>
          </p:txBody>
        </p:sp>
        <p:cxnSp>
          <p:nvCxnSpPr>
            <p:cNvPr id="71" name="曲线连接符 44">
              <a:extLst>
                <a:ext uri="{FF2B5EF4-FFF2-40B4-BE49-F238E27FC236}">
                  <a16:creationId xmlns:a16="http://schemas.microsoft.com/office/drawing/2014/main" id="{57052989-384B-41BF-870A-71DAAF4EA8C6}"/>
                </a:ext>
              </a:extLst>
            </p:cNvPr>
            <p:cNvCxnSpPr>
              <a:stCxn id="64" idx="1"/>
              <a:endCxn id="65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C4A1DA3-BD6C-4EB6-8E48-D58DCF2E192E}"/>
                </a:ext>
              </a:extLst>
            </p:cNvPr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0B2D593-9F68-4DA5-9E5F-1BC0F8201A9F}"/>
                </a:ext>
              </a:extLst>
            </p:cNvPr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</a:p>
          </p:txBody>
        </p:sp>
        <p:cxnSp>
          <p:nvCxnSpPr>
            <p:cNvPr id="74" name="曲线连接符 47">
              <a:extLst>
                <a:ext uri="{FF2B5EF4-FFF2-40B4-BE49-F238E27FC236}">
                  <a16:creationId xmlns:a16="http://schemas.microsoft.com/office/drawing/2014/main" id="{5DBFCD60-33F4-49D7-98D2-ED9D234D64AE}"/>
                </a:ext>
              </a:extLst>
            </p:cNvPr>
            <p:cNvCxnSpPr>
              <a:stCxn id="73" idx="1"/>
              <a:endCxn id="43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2495CDE-4F86-4415-951F-92D84511B4F1}"/>
                </a:ext>
              </a:extLst>
            </p:cNvPr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</a:p>
          </p:txBody>
        </p:sp>
        <p:cxnSp>
          <p:nvCxnSpPr>
            <p:cNvPr id="76" name="曲线连接符 49">
              <a:extLst>
                <a:ext uri="{FF2B5EF4-FFF2-40B4-BE49-F238E27FC236}">
                  <a16:creationId xmlns:a16="http://schemas.microsoft.com/office/drawing/2014/main" id="{AFD83ACB-4F8C-4AC3-8AAE-0AE169EB4784}"/>
                </a:ext>
              </a:extLst>
            </p:cNvPr>
            <p:cNvCxnSpPr>
              <a:stCxn id="75" idx="2"/>
              <a:endCxn id="68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7254EC9-527E-4D15-91AB-A4193CF5AC42}"/>
                </a:ext>
              </a:extLst>
            </p:cNvPr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BBF004C-D23E-44C7-B7EF-AFF2E7E4C7DA}"/>
                </a:ext>
              </a:extLst>
            </p:cNvPr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</a:p>
          </p:txBody>
        </p:sp>
        <p:pic>
          <p:nvPicPr>
            <p:cNvPr id="79" name="图片 78" descr="C:/Users/liuzh/AppData/Local/Temp/kaimatting/20201204144322/output_aiMatting_20201204144331.pngoutput_aiMatting_20201204144331">
              <a:extLst>
                <a:ext uri="{FF2B5EF4-FFF2-40B4-BE49-F238E27FC236}">
                  <a16:creationId xmlns:a16="http://schemas.microsoft.com/office/drawing/2014/main" id="{AEBC9AA0-05B6-42E3-959D-7A49E5E9F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358ACB7-DE13-4EAA-AD7A-8F73E39A6D41}"/>
                </a:ext>
              </a:extLst>
            </p:cNvPr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</a:p>
          </p:txBody>
        </p:sp>
        <p:cxnSp>
          <p:nvCxnSpPr>
            <p:cNvPr id="81" name="曲线连接符 54">
              <a:extLst>
                <a:ext uri="{FF2B5EF4-FFF2-40B4-BE49-F238E27FC236}">
                  <a16:creationId xmlns:a16="http://schemas.microsoft.com/office/drawing/2014/main" id="{A995745A-E1D0-4991-A4BB-C4B1D9CE0295}"/>
                </a:ext>
              </a:extLst>
            </p:cNvPr>
            <p:cNvCxnSpPr>
              <a:stCxn id="63" idx="3"/>
              <a:endCxn id="79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FCC1DD5-FD16-4DD2-8445-8BC022861848}"/>
                </a:ext>
              </a:extLst>
            </p:cNvPr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</a:p>
          </p:txBody>
        </p:sp>
        <p:sp>
          <p:nvSpPr>
            <p:cNvPr id="83" name="上下箭头 60">
              <a:extLst>
                <a:ext uri="{FF2B5EF4-FFF2-40B4-BE49-F238E27FC236}">
                  <a16:creationId xmlns:a16="http://schemas.microsoft.com/office/drawing/2014/main" id="{DA1E537A-A2F0-4633-B9C6-D5E51B04A3AE}"/>
                </a:ext>
              </a:extLst>
            </p:cNvPr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4FC2AAF-9934-49BF-B45D-2B73C0E3C986}"/>
                </a:ext>
              </a:extLst>
            </p:cNvPr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17D7842-AF9E-4390-926D-43DA5BEBAB39}"/>
                </a:ext>
              </a:extLst>
            </p:cNvPr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102" name="图片 101" descr="C:/Users/liuzh/AppData/Local/Temp/kaimatting/20201204144734/output_aiMatting_20201204144744.pngoutput_aiMatting_20201204144744">
                <a:extLst>
                  <a:ext uri="{FF2B5EF4-FFF2-40B4-BE49-F238E27FC236}">
                    <a16:creationId xmlns:a16="http://schemas.microsoft.com/office/drawing/2014/main" id="{0AD04FAA-D864-4B91-9CB0-8365DCACA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17C25664-89D5-4623-93E2-616ABA6DCE1B}"/>
                  </a:ext>
                </a:extLst>
              </p:cNvPr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451D015-B30A-49F1-ABA5-CA45821AB647}"/>
                </a:ext>
              </a:extLst>
            </p:cNvPr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100" name="图片 99" descr="C:/Users/liuzh/AppData/Local/Temp/kaimatting/20201204144817/output_aiMatting_20201204144836.pngoutput_aiMatting_20201204144836">
                <a:extLst>
                  <a:ext uri="{FF2B5EF4-FFF2-40B4-BE49-F238E27FC236}">
                    <a16:creationId xmlns:a16="http://schemas.microsoft.com/office/drawing/2014/main" id="{DE574EB5-72EE-4D66-B6B5-45A82558B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BC5A6692-7021-4FE4-9494-F350AE86EDA5}"/>
                  </a:ext>
                </a:extLst>
              </p:cNvPr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</a:p>
            </p:txBody>
          </p:sp>
        </p:grpSp>
        <p:sp>
          <p:nvSpPr>
            <p:cNvPr id="87" name="右大括号 86">
              <a:extLst>
                <a:ext uri="{FF2B5EF4-FFF2-40B4-BE49-F238E27FC236}">
                  <a16:creationId xmlns:a16="http://schemas.microsoft.com/office/drawing/2014/main" id="{37467752-BA27-4097-A375-F854EBC9962B}"/>
                </a:ext>
              </a:extLst>
            </p:cNvPr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8" name="图片 69" descr="resource">
              <a:extLst>
                <a:ext uri="{FF2B5EF4-FFF2-40B4-BE49-F238E27FC236}">
                  <a16:creationId xmlns:a16="http://schemas.microsoft.com/office/drawing/2014/main" id="{1D505901-370E-4CC2-A19D-0650C1442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0F84B4F-6BA2-4CEA-97B3-17E4B03715D9}"/>
                </a:ext>
              </a:extLst>
            </p:cNvPr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</a:p>
          </p:txBody>
        </p:sp>
        <p:cxnSp>
          <p:nvCxnSpPr>
            <p:cNvPr id="90" name="曲线连接符 71">
              <a:extLst>
                <a:ext uri="{FF2B5EF4-FFF2-40B4-BE49-F238E27FC236}">
                  <a16:creationId xmlns:a16="http://schemas.microsoft.com/office/drawing/2014/main" id="{06DB06CF-6A1F-426D-B7F6-E0FFA2E9C536}"/>
                </a:ext>
              </a:extLst>
            </p:cNvPr>
            <p:cNvCxnSpPr>
              <a:stCxn id="103" idx="2"/>
              <a:endCxn id="88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曲线连接符 72">
              <a:extLst>
                <a:ext uri="{FF2B5EF4-FFF2-40B4-BE49-F238E27FC236}">
                  <a16:creationId xmlns:a16="http://schemas.microsoft.com/office/drawing/2014/main" id="{78F994D5-B0C3-4000-B333-AE16830AB159}"/>
                </a:ext>
              </a:extLst>
            </p:cNvPr>
            <p:cNvCxnSpPr>
              <a:stCxn id="101" idx="2"/>
              <a:endCxn id="88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" name="图片 91" descr="C:/Users/liuzh/AppData/Local/Temp/kaimatting/20201204145417/output_aiMatting_20201204145430.pngoutput_aiMatting_20201204145430">
              <a:extLst>
                <a:ext uri="{FF2B5EF4-FFF2-40B4-BE49-F238E27FC236}">
                  <a16:creationId xmlns:a16="http://schemas.microsoft.com/office/drawing/2014/main" id="{1A4C31D1-BEE7-4475-B1FB-CB90BB8DB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E470B32-C092-479C-8AA2-AB790935CC49}"/>
                </a:ext>
              </a:extLst>
            </p:cNvPr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</a:p>
          </p:txBody>
        </p:sp>
        <p:cxnSp>
          <p:nvCxnSpPr>
            <p:cNvPr id="94" name="曲线连接符 75">
              <a:extLst>
                <a:ext uri="{FF2B5EF4-FFF2-40B4-BE49-F238E27FC236}">
                  <a16:creationId xmlns:a16="http://schemas.microsoft.com/office/drawing/2014/main" id="{C7687A20-D17C-4EF7-9BC2-4B0909E0475B}"/>
                </a:ext>
              </a:extLst>
            </p:cNvPr>
            <p:cNvCxnSpPr>
              <a:stCxn id="88" idx="1"/>
              <a:endCxn id="92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燕尾形 76">
              <a:extLst>
                <a:ext uri="{FF2B5EF4-FFF2-40B4-BE49-F238E27FC236}">
                  <a16:creationId xmlns:a16="http://schemas.microsoft.com/office/drawing/2014/main" id="{7F506EE6-DBDE-4596-8C77-59AB34B9477D}"/>
                </a:ext>
              </a:extLst>
            </p:cNvPr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076C771-5FB2-4AB8-9476-4D8503F37B3B}"/>
                </a:ext>
              </a:extLst>
            </p:cNvPr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7BA64A9-EE6A-4193-87F8-8946C1F2352E}"/>
                </a:ext>
              </a:extLst>
            </p:cNvPr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</a:p>
          </p:txBody>
        </p:sp>
        <p:sp>
          <p:nvSpPr>
            <p:cNvPr id="98" name="右箭头 79">
              <a:extLst>
                <a:ext uri="{FF2B5EF4-FFF2-40B4-BE49-F238E27FC236}">
                  <a16:creationId xmlns:a16="http://schemas.microsoft.com/office/drawing/2014/main" id="{4EBBF49A-8690-4D25-A023-3131F34313DD}"/>
                </a:ext>
              </a:extLst>
            </p:cNvPr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D3028C7-5FC5-4EFF-A103-C1A8EC8FBCEB}"/>
                </a:ext>
              </a:extLst>
            </p:cNvPr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22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CA04C91-99AD-49AF-A600-7746F281BEED}"/>
              </a:ext>
            </a:extLst>
          </p:cNvPr>
          <p:cNvGrpSpPr/>
          <p:nvPr/>
        </p:nvGrpSpPr>
        <p:grpSpPr>
          <a:xfrm>
            <a:off x="1093938" y="1347670"/>
            <a:ext cx="9598025" cy="4668520"/>
            <a:chOff x="2533" y="802"/>
            <a:chExt cx="15115" cy="7352"/>
          </a:xfrm>
        </p:grpSpPr>
        <p:pic>
          <p:nvPicPr>
            <p:cNvPr id="7" name="图片 6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976B83C5-57DC-48B6-8675-D0B584F20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8" name="图片 15" descr="resource">
              <a:extLst>
                <a:ext uri="{FF2B5EF4-FFF2-40B4-BE49-F238E27FC236}">
                  <a16:creationId xmlns:a16="http://schemas.microsoft.com/office/drawing/2014/main" id="{8AA7CC44-D604-4522-9ED3-170E49F2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12" name="图片 31" descr="resource">
              <a:extLst>
                <a:ext uri="{FF2B5EF4-FFF2-40B4-BE49-F238E27FC236}">
                  <a16:creationId xmlns:a16="http://schemas.microsoft.com/office/drawing/2014/main" id="{DD9056D2-8147-48B6-9B3E-033142614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13" name="图片 35" descr="resource">
              <a:extLst>
                <a:ext uri="{FF2B5EF4-FFF2-40B4-BE49-F238E27FC236}">
                  <a16:creationId xmlns:a16="http://schemas.microsoft.com/office/drawing/2014/main" id="{6AF1F54B-2EB0-4217-88B0-E4B46DD59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14" name="图片 56" descr="resource">
              <a:extLst>
                <a:ext uri="{FF2B5EF4-FFF2-40B4-BE49-F238E27FC236}">
                  <a16:creationId xmlns:a16="http://schemas.microsoft.com/office/drawing/2014/main" id="{7FA815AF-8BD2-40B0-A6AC-CBC37611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15" name="图片 57" descr="resource">
              <a:extLst>
                <a:ext uri="{FF2B5EF4-FFF2-40B4-BE49-F238E27FC236}">
                  <a16:creationId xmlns:a16="http://schemas.microsoft.com/office/drawing/2014/main" id="{6780B1F2-1EF6-41F8-A8FC-5378CDF44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16" name="图片 58" descr="resource">
              <a:extLst>
                <a:ext uri="{FF2B5EF4-FFF2-40B4-BE49-F238E27FC236}">
                  <a16:creationId xmlns:a16="http://schemas.microsoft.com/office/drawing/2014/main" id="{4CBBCEF6-E236-4F7A-9F1A-E31C0362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17" name="图片 59" descr="resource">
              <a:extLst>
                <a:ext uri="{FF2B5EF4-FFF2-40B4-BE49-F238E27FC236}">
                  <a16:creationId xmlns:a16="http://schemas.microsoft.com/office/drawing/2014/main" id="{B9F9FCA7-8182-40F0-BE92-25A16CF3C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18" name="图片 81" descr="resource">
              <a:extLst>
                <a:ext uri="{FF2B5EF4-FFF2-40B4-BE49-F238E27FC236}">
                  <a16:creationId xmlns:a16="http://schemas.microsoft.com/office/drawing/2014/main" id="{4B7AFAC4-C879-4C33-919B-22144CE6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72A6FC0-0289-45BA-84A6-44A8078A9305}"/>
                </a:ext>
              </a:extLst>
            </p:cNvPr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36" name="六边形 35">
                <a:extLst>
                  <a:ext uri="{FF2B5EF4-FFF2-40B4-BE49-F238E27FC236}">
                    <a16:creationId xmlns:a16="http://schemas.microsoft.com/office/drawing/2014/main" id="{18CD134F-2E91-4B68-AEA3-879845F961A2}"/>
                  </a:ext>
                </a:extLst>
              </p:cNvPr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7" name="六边形 36">
                <a:extLst>
                  <a:ext uri="{FF2B5EF4-FFF2-40B4-BE49-F238E27FC236}">
                    <a16:creationId xmlns:a16="http://schemas.microsoft.com/office/drawing/2014/main" id="{819E6B9E-450C-4C88-BA2C-03432BA4A080}"/>
                  </a:ext>
                </a:extLst>
              </p:cNvPr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8" name="六边形 37">
                <a:extLst>
                  <a:ext uri="{FF2B5EF4-FFF2-40B4-BE49-F238E27FC236}">
                    <a16:creationId xmlns:a16="http://schemas.microsoft.com/office/drawing/2014/main" id="{0E51B3C5-A2F9-4A96-8D7E-576A5000C1BB}"/>
                  </a:ext>
                </a:extLst>
              </p:cNvPr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9" name="六边形 38">
                <a:extLst>
                  <a:ext uri="{FF2B5EF4-FFF2-40B4-BE49-F238E27FC236}">
                    <a16:creationId xmlns:a16="http://schemas.microsoft.com/office/drawing/2014/main" id="{E8F95F0A-6371-4165-855F-BD3D658BD246}"/>
                  </a:ext>
                </a:extLst>
              </p:cNvPr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0" name="六边形 39">
                <a:extLst>
                  <a:ext uri="{FF2B5EF4-FFF2-40B4-BE49-F238E27FC236}">
                    <a16:creationId xmlns:a16="http://schemas.microsoft.com/office/drawing/2014/main" id="{1393C49B-FA9A-4AF7-B8ED-E90A2636A77D}"/>
                  </a:ext>
                </a:extLst>
              </p:cNvPr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1" name="六边形 40">
                <a:extLst>
                  <a:ext uri="{FF2B5EF4-FFF2-40B4-BE49-F238E27FC236}">
                    <a16:creationId xmlns:a16="http://schemas.microsoft.com/office/drawing/2014/main" id="{A48426DE-C992-4891-9D91-06413FE53966}"/>
                  </a:ext>
                </a:extLst>
              </p:cNvPr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25E65B0-DC27-4622-BF09-E4ACB111CDBD}"/>
                </a:ext>
              </a:extLst>
            </p:cNvPr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</a:p>
          </p:txBody>
        </p:sp>
        <p:pic>
          <p:nvPicPr>
            <p:cNvPr id="21" name="图片 20" descr="C:/Users/liuzh/AppData/Local/Temp/kaimatting/20201204150428/output_aiMatting_20201204150455.pngoutput_aiMatting_20201204150455">
              <a:extLst>
                <a:ext uri="{FF2B5EF4-FFF2-40B4-BE49-F238E27FC236}">
                  <a16:creationId xmlns:a16="http://schemas.microsoft.com/office/drawing/2014/main" id="{5D12B004-2FF3-4BAB-BC9D-AF7368399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DD22A8-E47B-4AC3-9D36-03724D60F306}"/>
                </a:ext>
              </a:extLst>
            </p:cNvPr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</a:p>
          </p:txBody>
        </p:sp>
        <p:cxnSp>
          <p:nvCxnSpPr>
            <p:cNvPr id="23" name="曲线连接符 92">
              <a:extLst>
                <a:ext uri="{FF2B5EF4-FFF2-40B4-BE49-F238E27FC236}">
                  <a16:creationId xmlns:a16="http://schemas.microsoft.com/office/drawing/2014/main" id="{35C95253-9B36-49DA-A284-A45E90A580FF}"/>
                </a:ext>
              </a:extLst>
            </p:cNvPr>
            <p:cNvCxnSpPr>
              <a:stCxn id="40" idx="1"/>
              <a:endCxn id="8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775B8E4-5DE0-4935-A2A2-7B1D0B6AED7E}"/>
                </a:ext>
              </a:extLst>
            </p:cNvPr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</a:p>
          </p:txBody>
        </p:sp>
        <p:pic>
          <p:nvPicPr>
            <p:cNvPr id="25" name="图片 94" descr="resource">
              <a:extLst>
                <a:ext uri="{FF2B5EF4-FFF2-40B4-BE49-F238E27FC236}">
                  <a16:creationId xmlns:a16="http://schemas.microsoft.com/office/drawing/2014/main" id="{AC0A75B5-E38A-4525-A952-D41121D6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26" name="图片 95" descr="resource">
              <a:extLst>
                <a:ext uri="{FF2B5EF4-FFF2-40B4-BE49-F238E27FC236}">
                  <a16:creationId xmlns:a16="http://schemas.microsoft.com/office/drawing/2014/main" id="{13F87CAC-48CE-4073-B2D9-251936F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27" name="图片 96" descr="resource">
              <a:extLst>
                <a:ext uri="{FF2B5EF4-FFF2-40B4-BE49-F238E27FC236}">
                  <a16:creationId xmlns:a16="http://schemas.microsoft.com/office/drawing/2014/main" id="{C8E8E047-4BCA-45F6-9766-EAFAA19CA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28" name="图片 97" descr="resource">
              <a:extLst>
                <a:ext uri="{FF2B5EF4-FFF2-40B4-BE49-F238E27FC236}">
                  <a16:creationId xmlns:a16="http://schemas.microsoft.com/office/drawing/2014/main" id="{9C56A8C6-9BB8-426C-9FCD-937085979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29" name="图片 98" descr="resource">
              <a:extLst>
                <a:ext uri="{FF2B5EF4-FFF2-40B4-BE49-F238E27FC236}">
                  <a16:creationId xmlns:a16="http://schemas.microsoft.com/office/drawing/2014/main" id="{3B938FDA-5051-4093-A243-1E9CC130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30" name="图片 99" descr="resource">
              <a:extLst>
                <a:ext uri="{FF2B5EF4-FFF2-40B4-BE49-F238E27FC236}">
                  <a16:creationId xmlns:a16="http://schemas.microsoft.com/office/drawing/2014/main" id="{77CFC0B8-CBC9-42E0-8D4C-A5DDC35F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31" name="图片 100" descr="resource">
              <a:extLst>
                <a:ext uri="{FF2B5EF4-FFF2-40B4-BE49-F238E27FC236}">
                  <a16:creationId xmlns:a16="http://schemas.microsoft.com/office/drawing/2014/main" id="{B6F9200C-74FC-4A96-8279-2D36D0BBB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32" name="图片 101" descr="resource">
              <a:extLst>
                <a:ext uri="{FF2B5EF4-FFF2-40B4-BE49-F238E27FC236}">
                  <a16:creationId xmlns:a16="http://schemas.microsoft.com/office/drawing/2014/main" id="{48E3BB5F-786E-415F-B30D-B0D47184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10F5EAB-623F-41BE-945A-09BF67B571BB}"/>
                </a:ext>
              </a:extLst>
            </p:cNvPr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4DEFC21-E27A-4750-8D90-361EB9D24A3B}"/>
                </a:ext>
              </a:extLst>
            </p:cNvPr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19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E1D182-D94A-4733-8D77-27E423F98DD0}"/>
              </a:ext>
            </a:extLst>
          </p:cNvPr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APP</a:t>
            </a:r>
            <a:endParaRPr lang="en-US" altLang="zh-CN" sz="1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B9EA3C-1B50-4F0A-94A9-C0E20FF2D9DF}"/>
              </a:ext>
            </a:extLst>
          </p:cNvPr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APP</a:t>
            </a:r>
            <a:endParaRPr lang="en-US" altLang="zh-CN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4D8BCC-1EB3-4D51-B18C-53764A55E9CD}"/>
              </a:ext>
            </a:extLst>
          </p:cNvPr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APP</a:t>
            </a:r>
            <a:endParaRPr lang="en-US" altLang="zh-CN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10FB28-2DE1-4C1A-B3A7-12BE9B6EF085}"/>
              </a:ext>
            </a:extLst>
          </p:cNvPr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Operating System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21C126-1730-44A2-8C2C-5912B30B9EC5}"/>
              </a:ext>
            </a:extLst>
          </p:cNvPr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Hardware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770AEA-0DDB-4562-A699-117F22BAD9B2}"/>
              </a:ext>
            </a:extLst>
          </p:cNvPr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3B4317-F14A-4EFB-B017-746ABCF0EF4F}"/>
              </a:ext>
            </a:extLst>
          </p:cNvPr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Operating System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EF74D8-FB31-440A-80A4-53BEDCFB0D31}"/>
              </a:ext>
            </a:extLst>
          </p:cNvPr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Hardware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A24AAF-2346-4C96-A8F9-A7A0693ED665}"/>
              </a:ext>
            </a:extLst>
          </p:cNvPr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EE2BAB-3A87-406F-BE4E-290558338B9E}"/>
              </a:ext>
            </a:extLst>
          </p:cNvPr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Hypervisor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453D5C-D9DB-4252-A71B-2B89E883F1A7}"/>
              </a:ext>
            </a:extLst>
          </p:cNvPr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VM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14341C-C009-4F2C-9917-E06BDF29D3AB}"/>
              </a:ext>
            </a:extLst>
          </p:cNvPr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APP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424A5E-4D57-4754-AC57-AFC8CA2F5ED6}"/>
              </a:ext>
            </a:extLst>
          </p:cNvPr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VM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96ADF3-D596-469F-AF0F-FF916E02CCF2}"/>
              </a:ext>
            </a:extLst>
          </p:cNvPr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60F380-67C7-446E-870B-099CE9066620}"/>
              </a:ext>
            </a:extLst>
          </p:cNvPr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48E94-4F37-44D4-ADC9-95AC06969D80}"/>
              </a:ext>
            </a:extLst>
          </p:cNvPr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D1853A-3085-4266-B6AD-916415BBCA74}"/>
              </a:ext>
            </a:extLst>
          </p:cNvPr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Operating System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89D98D-908F-41B0-A627-FFF285389A69}"/>
              </a:ext>
            </a:extLst>
          </p:cNvPr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Hardware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0D3F19-26EE-491B-95B1-0EB96A076E0D}"/>
              </a:ext>
            </a:extLst>
          </p:cNvPr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5A148D-4F25-4341-84C1-EF4B6B86CFE0}"/>
              </a:ext>
            </a:extLst>
          </p:cNvPr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Container Runtime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AD2F29-648E-4827-A5F5-6A68B050CB30}"/>
              </a:ext>
            </a:extLst>
          </p:cNvPr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0053FD-B22B-49EB-9864-E3F7A3A2D431}"/>
              </a:ext>
            </a:extLst>
          </p:cNvPr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0A2EDA-2A34-4C65-B7D1-61BB324C6010}"/>
              </a:ext>
            </a:extLst>
          </p:cNvPr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8C043FC-70B5-4102-BA8A-8CB518DA4E81}"/>
              </a:ext>
            </a:extLst>
          </p:cNvPr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33" name="燕尾形箭头 46">
            <a:extLst>
              <a:ext uri="{FF2B5EF4-FFF2-40B4-BE49-F238E27FC236}">
                <a16:creationId xmlns:a16="http://schemas.microsoft.com/office/drawing/2014/main" id="{B0DBA19E-F27D-406D-B757-2D83ABA44EFB}"/>
              </a:ext>
            </a:extLst>
          </p:cNvPr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</a:p>
        </p:txBody>
      </p:sp>
      <p:pic>
        <p:nvPicPr>
          <p:cNvPr id="35" name="图片 4" descr="resource">
            <a:extLst>
              <a:ext uri="{FF2B5EF4-FFF2-40B4-BE49-F238E27FC236}">
                <a16:creationId xmlns:a16="http://schemas.microsoft.com/office/drawing/2014/main" id="{D119695C-C1A3-4562-AE77-3DB828285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D94CCDF-29C2-4D0D-B205-E2C158BCF655}"/>
              </a:ext>
            </a:extLst>
          </p:cNvPr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</a:p>
        </p:txBody>
      </p:sp>
      <p:pic>
        <p:nvPicPr>
          <p:cNvPr id="37" name="图片 20" descr="resource">
            <a:extLst>
              <a:ext uri="{FF2B5EF4-FFF2-40B4-BE49-F238E27FC236}">
                <a16:creationId xmlns:a16="http://schemas.microsoft.com/office/drawing/2014/main" id="{B963D4BF-4D59-4EB1-A4B6-AEAC62C25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38" name="图片 37" descr="C:/Users/liuzh/AppData/Local/Temp/kaimatting/20201204141936/output_aiMatting_20201204142018.pngoutput_aiMatting_20201204142018">
            <a:extLst>
              <a:ext uri="{FF2B5EF4-FFF2-40B4-BE49-F238E27FC236}">
                <a16:creationId xmlns:a16="http://schemas.microsoft.com/office/drawing/2014/main" id="{EC6B4EBF-38C3-4A4E-AE7E-94F4E1DD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85F58D8-B76C-43D9-A5FE-96C1F5F39B20}"/>
              </a:ext>
            </a:extLst>
          </p:cNvPr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14DBC0-E10F-4E58-B22A-21F678730BCF}"/>
              </a:ext>
            </a:extLst>
          </p:cNvPr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57899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A6B3AC43-4929-4ED4-9FB9-E78AE2F147F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123B1A-52E7-4152-A2CB-EBB8F887EF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04816B1-EFFF-45F5-81E2-34EA3A643B9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</a:p>
        </p:txBody>
      </p:sp>
    </p:spTree>
    <p:extLst>
      <p:ext uri="{BB962C8B-B14F-4D97-AF65-F5344CB8AC3E}">
        <p14:creationId xmlns:p14="http://schemas.microsoft.com/office/powerpoint/2010/main" val="3361176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5011325-0c93-4923-9032-2c27b1c5b8cc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D6D00"/>
      </a:accent1>
      <a:accent2>
        <a:srgbClr val="FCBC1F"/>
      </a:accent2>
      <a:accent3>
        <a:srgbClr val="6489D0"/>
      </a:accent3>
      <a:accent4>
        <a:srgbClr val="747474"/>
      </a:accent4>
      <a:accent5>
        <a:srgbClr val="979797"/>
      </a:accent5>
      <a:accent6>
        <a:srgbClr val="B9B9B9"/>
      </a:accent6>
      <a:hlink>
        <a:srgbClr val="046DA3"/>
      </a:hlink>
      <a:folHlink>
        <a:srgbClr val="BFBFBF"/>
      </a:folHlink>
    </a:clrScheme>
    <a:fontScheme name="nuujs05d">
      <a:majorFont>
        <a:latin typeface="Arial"/>
        <a:ea typeface="Microsoft Tai Le"/>
        <a:cs typeface=""/>
      </a:majorFont>
      <a:minorFont>
        <a:latin typeface="Arial"/>
        <a:ea typeface="Microsoft Tai 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ED6D00"/>
    </a:accent1>
    <a:accent2>
      <a:srgbClr val="FCBC1F"/>
    </a:accent2>
    <a:accent3>
      <a:srgbClr val="6489D0"/>
    </a:accent3>
    <a:accent4>
      <a:srgbClr val="747474"/>
    </a:accent4>
    <a:accent5>
      <a:srgbClr val="979797"/>
    </a:accent5>
    <a:accent6>
      <a:srgbClr val="B9B9B9"/>
    </a:accent6>
    <a:hlink>
      <a:srgbClr val="046DA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2195</Words>
  <Application>Microsoft Office PowerPoint</Application>
  <PresentationFormat>宽屏</PresentationFormat>
  <Paragraphs>454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楷体</vt:lpstr>
      <vt:lpstr>微软雅黑</vt:lpstr>
      <vt:lpstr>Arial</vt:lpstr>
      <vt:lpstr>BankGothic Md BT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刘智</cp:lastModifiedBy>
  <cp:revision>53</cp:revision>
  <dcterms:created xsi:type="dcterms:W3CDTF">2019-07-17T07:19:00Z</dcterms:created>
  <dcterms:modified xsi:type="dcterms:W3CDTF">2022-01-20T09:55:53Z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v1.0_mb_KNA1LtSxagM0NRpwxFC4zA==</vt:lpwstr>
  </property>
  <property fmtid="{D5CDD505-2E9C-101B-9397-08002B2CF9AE}" pid="4" name="ICV">
    <vt:lpwstr>F691A633305E4C03A2789503AD9FCDAC</vt:lpwstr>
  </property>
</Properties>
</file>