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4" r:id="rId14"/>
    <p:sldId id="511" r:id="rId15"/>
    <p:sldId id="512" r:id="rId16"/>
    <p:sldId id="513" r:id="rId17"/>
    <p:sldId id="501" r:id="rId18"/>
    <p:sldId id="455" r:id="rId19"/>
    <p:sldId id="515" r:id="rId20"/>
    <p:sldId id="516" r:id="rId21"/>
    <p:sldId id="517" r:id="rId22"/>
    <p:sldId id="518" r:id="rId23"/>
    <p:sldId id="519" r:id="rId24"/>
    <p:sldId id="520" r:id="rId25"/>
    <p:sldId id="521" r:id="rId26"/>
    <p:sldId id="522" r:id="rId27"/>
    <p:sldId id="523" r:id="rId28"/>
    <p:sldId id="524" r:id="rId29"/>
    <p:sldId id="525" r:id="rId30"/>
    <p:sldId id="526" r:id="rId31"/>
    <p:sldId id="529" r:id="rId32"/>
    <p:sldId id="527" r:id="rId33"/>
    <p:sldId id="530" r:id="rId34"/>
    <p:sldId id="531" r:id="rId35"/>
    <p:sldId id="533" r:id="rId36"/>
    <p:sldId id="532" r:id="rId37"/>
    <p:sldId id="534" r:id="rId38"/>
    <p:sldId id="535" r:id="rId39"/>
    <p:sldId id="541" r:id="rId40"/>
    <p:sldId id="542" r:id="rId41"/>
    <p:sldId id="543" r:id="rId42"/>
    <p:sldId id="544" r:id="rId43"/>
    <p:sldId id="545" r:id="rId44"/>
    <p:sldId id="556" r:id="rId45"/>
    <p:sldId id="540" r:id="rId46"/>
    <p:sldId id="536" r:id="rId47"/>
    <p:sldId id="537" r:id="rId48"/>
    <p:sldId id="538" r:id="rId49"/>
    <p:sldId id="539" r:id="rId50"/>
    <p:sldId id="546" r:id="rId51"/>
    <p:sldId id="547" r:id="rId52"/>
    <p:sldId id="548" r:id="rId53"/>
    <p:sldId id="549" r:id="rId54"/>
    <p:sldId id="550" r:id="rId55"/>
    <p:sldId id="551" r:id="rId56"/>
    <p:sldId id="552" r:id="rId57"/>
    <p:sldId id="554" r:id="rId58"/>
    <p:sldId id="553" r:id="rId59"/>
    <p:sldId id="555" r:id="rId60"/>
    <p:sldId id="557" r:id="rId61"/>
    <p:sldId id="558" r:id="rId62"/>
    <p:sldId id="559" r:id="rId63"/>
    <p:sldId id="560" r:id="rId64"/>
    <p:sldId id="561" r:id="rId65"/>
    <p:sldId id="562" r:id="rId66"/>
    <p:sldId id="563" r:id="rId67"/>
    <p:sldId id="283" r:id="rId68"/>
    <p:sldId id="286" r:id="rId69"/>
    <p:sldId id="271" r:id="rId70"/>
  </p:sldIdLst>
  <p:sldSz cx="12192000" cy="6858000"/>
  <p:notesSz cx="6858000" cy="9144000"/>
  <p:custDataLst>
    <p:tags r:id="rId7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>
          <p15:clr>
            <a:srgbClr val="A4A3A4"/>
          </p15:clr>
        </p15:guide>
        <p15:guide id="2" pos="7256">
          <p15:clr>
            <a:srgbClr val="A4A3A4"/>
          </p15:clr>
        </p15:guide>
        <p15:guide id="3" orient="horz" pos="300">
          <p15:clr>
            <a:srgbClr val="A4A3A4"/>
          </p15:clr>
        </p15:guide>
        <p15:guide id="4" orient="horz" pos="3928">
          <p15:clr>
            <a:srgbClr val="A4A3A4"/>
          </p15:clr>
        </p15:guide>
        <p15:guide id="5" orient="horz" pos="3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96"/>
      </p:cViewPr>
      <p:guideLst>
        <p:guide pos="416"/>
        <p:guide pos="7256"/>
        <p:guide orient="horz" pos="300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文字, 天空, 地图&#10;&#10;描述已自动生成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1" r="4000"/>
          <a:stretch>
            <a:fillRect/>
          </a:stretch>
        </p:blipFill>
        <p:spPr>
          <a:xfrm flipH="1">
            <a:off x="2834660" y="0"/>
            <a:ext cx="9357340" cy="68579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泪滴形 6"/>
          <p:cNvSpPr/>
          <p:nvPr userDrawn="1"/>
        </p:nvSpPr>
        <p:spPr>
          <a:xfrm>
            <a:off x="280811" y="320206"/>
            <a:ext cx="511503" cy="524485"/>
          </a:xfrm>
          <a:prstGeom prst="teardrop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11399520" y="6333490"/>
            <a:ext cx="59436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F7A31D-843F-48B6-8729-41403A88BF9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914400" y="809952"/>
            <a:ext cx="10850880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960650-C82D-45EE-9D10-550131E7C01C}" type="datetimeFigureOut">
              <a:rPr lang="zh-CN" altLang="en-US" smtClean="0"/>
              <a:t>2022/1/20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D41B133-2F7B-43C8-B871-2FBF08B156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zcy5151/kubecamp/blob/main/%E5%9F%B9%E8%AE%AD%E4%BD%93%E7%B3%BB/002-Kubernetes%2CContainers%20Reborn/docs/init-container.ya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lzcy5151/kubecamp/blob/main/%E5%9F%B9%E8%AE%AD%E4%BD%93%E7%B3%BB/002-Kubernetes%2CContainers%20Reborn/docs/Container.yaml" TargetMode="External"/><Relationship Id="rId5" Type="http://schemas.openxmlformats.org/officeDocument/2006/relationships/hyperlink" Target="https://github.com/lzcy5151/kubecamp/blob/main/%E5%9F%B9%E8%AE%AD%E4%BD%93%E7%B3%BB/002-Kubernetes%2CContainers%20Reborn/docs/PodSpec.yaml" TargetMode="Externa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5.xml"/><Relationship Id="rId4" Type="http://schemas.openxmlformats.org/officeDocument/2006/relationships/image" Target="../media/image5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image" Target="../media/image2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zcy5151/kubecamp/blob/main/%E5%9F%B9%E8%AE%AD%E4%BD%93%E7%B3%BB/002-Kubernetes%2CContainers%20Reborn/docs/comfigmap_apply.ya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tags" Target="../tags/tag48.xml"/><Relationship Id="rId18" Type="http://schemas.openxmlformats.org/officeDocument/2006/relationships/tags" Target="../tags/tag53.xml"/><Relationship Id="rId26" Type="http://schemas.openxmlformats.org/officeDocument/2006/relationships/tags" Target="../tags/tag61.xml"/><Relationship Id="rId3" Type="http://schemas.openxmlformats.org/officeDocument/2006/relationships/tags" Target="../tags/tag38.xml"/><Relationship Id="rId21" Type="http://schemas.openxmlformats.org/officeDocument/2006/relationships/tags" Target="../tags/tag56.xml"/><Relationship Id="rId7" Type="http://schemas.openxmlformats.org/officeDocument/2006/relationships/tags" Target="../tags/tag42.xml"/><Relationship Id="rId12" Type="http://schemas.openxmlformats.org/officeDocument/2006/relationships/tags" Target="../tags/tag47.xml"/><Relationship Id="rId17" Type="http://schemas.openxmlformats.org/officeDocument/2006/relationships/tags" Target="../tags/tag52.xml"/><Relationship Id="rId25" Type="http://schemas.openxmlformats.org/officeDocument/2006/relationships/tags" Target="../tags/tag60.xml"/><Relationship Id="rId2" Type="http://schemas.openxmlformats.org/officeDocument/2006/relationships/tags" Target="../tags/tag37.xml"/><Relationship Id="rId16" Type="http://schemas.openxmlformats.org/officeDocument/2006/relationships/tags" Target="../tags/tag51.xml"/><Relationship Id="rId20" Type="http://schemas.openxmlformats.org/officeDocument/2006/relationships/tags" Target="../tags/tag55.xml"/><Relationship Id="rId29" Type="http://schemas.openxmlformats.org/officeDocument/2006/relationships/image" Target="../media/image2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tags" Target="../tags/tag46.xml"/><Relationship Id="rId24" Type="http://schemas.openxmlformats.org/officeDocument/2006/relationships/tags" Target="../tags/tag59.xml"/><Relationship Id="rId5" Type="http://schemas.openxmlformats.org/officeDocument/2006/relationships/tags" Target="../tags/tag40.xml"/><Relationship Id="rId15" Type="http://schemas.openxmlformats.org/officeDocument/2006/relationships/tags" Target="../tags/tag50.xml"/><Relationship Id="rId23" Type="http://schemas.openxmlformats.org/officeDocument/2006/relationships/tags" Target="../tags/tag58.xml"/><Relationship Id="rId28" Type="http://schemas.openxmlformats.org/officeDocument/2006/relationships/slideLayout" Target="../slideLayouts/slideLayout3.xml"/><Relationship Id="rId10" Type="http://schemas.openxmlformats.org/officeDocument/2006/relationships/tags" Target="../tags/tag45.xml"/><Relationship Id="rId19" Type="http://schemas.openxmlformats.org/officeDocument/2006/relationships/tags" Target="../tags/tag54.xml"/><Relationship Id="rId4" Type="http://schemas.openxmlformats.org/officeDocument/2006/relationships/tags" Target="../tags/tag39.xml"/><Relationship Id="rId9" Type="http://schemas.openxmlformats.org/officeDocument/2006/relationships/tags" Target="../tags/tag44.xml"/><Relationship Id="rId14" Type="http://schemas.openxmlformats.org/officeDocument/2006/relationships/tags" Target="../tags/tag49.xml"/><Relationship Id="rId22" Type="http://schemas.openxmlformats.org/officeDocument/2006/relationships/tags" Target="../tags/tag57.xml"/><Relationship Id="rId27" Type="http://schemas.openxmlformats.org/officeDocument/2006/relationships/tags" Target="../tags/tag6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image" Target="../media/image2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9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64493" y="1898210"/>
            <a:ext cx="8433719" cy="1052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5400" b="1" dirty="0">
                <a:solidFill>
                  <a:prstClr val="black"/>
                </a:solidFill>
                <a:ea typeface="宋体" panose="02010600030101010101" pitchFamily="2" charset="-122"/>
                <a:cs typeface="+mn-ea"/>
                <a:sym typeface="+mn-lt"/>
              </a:rPr>
              <a:t>KUBERNETES</a:t>
            </a:r>
            <a:r>
              <a:rPr lang="zh-CN" altLang="en-US" sz="5400" b="1" dirty="0">
                <a:solidFill>
                  <a:prstClr val="black"/>
                </a:solidFill>
                <a:ea typeface="宋体" panose="02010600030101010101" pitchFamily="2" charset="-122"/>
                <a:cs typeface="+mn-ea"/>
                <a:sym typeface="+mn-lt"/>
              </a:rPr>
              <a:t>，容器重生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69268" y="3357880"/>
            <a:ext cx="2773516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大规模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服务编排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自治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灵活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07160" y="1755335"/>
            <a:ext cx="659892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0" name="等腰三角形 9"/>
          <p:cNvSpPr/>
          <p:nvPr/>
        </p:nvSpPr>
        <p:spPr>
          <a:xfrm rot="5400000">
            <a:off x="1390084" y="5041735"/>
            <a:ext cx="247602" cy="21345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07160" y="3932395"/>
            <a:ext cx="393467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CECD86F-22F3-4A2C-970E-7B72B520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311" y="5595084"/>
            <a:ext cx="1925856" cy="4903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86B575-EEDB-4ECE-B4A4-5FFF6C5E5CC8}"/>
              </a:ext>
            </a:extLst>
          </p:cNvPr>
          <p:cNvSpPr txBox="1"/>
          <p:nvPr/>
        </p:nvSpPr>
        <p:spPr>
          <a:xfrm>
            <a:off x="1828800" y="4963794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nkGothic Md BT" panose="020B0807020203060204" pitchFamily="34" charset="0"/>
              </a:rPr>
              <a:t>BY</a:t>
            </a:r>
            <a:r>
              <a:rPr lang="zh-CN" altLang="en-US" dirty="0">
                <a:latin typeface="BankGothic Md BT" panose="020B0807020203060204" pitchFamily="34" charset="0"/>
              </a:rPr>
              <a:t>：</a:t>
            </a:r>
            <a:r>
              <a:rPr lang="en-US" altLang="zh-CN" dirty="0">
                <a:latin typeface="BankGothic Md BT" panose="020B0807020203060204" pitchFamily="34" charset="0"/>
              </a:rPr>
              <a:t>LIUZHI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51FF30-2BAB-4783-9672-FAD6CE1188DB}"/>
              </a:ext>
            </a:extLst>
          </p:cNvPr>
          <p:cNvSpPr txBox="1"/>
          <p:nvPr/>
        </p:nvSpPr>
        <p:spPr>
          <a:xfrm>
            <a:off x="1828800" y="6226024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Copyright @2022 SmartChat Studio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DB654159-1C46-435D-8B41-B6779BD35EA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66540" y="1240908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C8C37B01-4058-4A1C-8935-0AECDE416A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066629" y="6208880"/>
            <a:ext cx="6705653" cy="61595"/>
          </a:xfrm>
          <a:prstGeom prst="rect">
            <a:avLst/>
          </a:prstGeom>
          <a:solidFill>
            <a:srgbClr val="44537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4D7552-E2DC-4BF4-B9BF-7C0A7576297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9445" y="2886716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7E417263-1013-44C5-A1C0-1B792A4FFFC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371340" y="1545711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服务发现和负载均衡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存储编排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自动部署和回滚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自动完成资源分配和调度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自我修复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密钥和配置管理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大规模服务编排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自动伸缩</a:t>
            </a:r>
          </a:p>
        </p:txBody>
      </p:sp>
    </p:spTree>
    <p:extLst>
      <p:ext uri="{BB962C8B-B14F-4D97-AF65-F5344CB8AC3E}">
        <p14:creationId xmlns:p14="http://schemas.microsoft.com/office/powerpoint/2010/main" val="25066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4E3E35-FDC2-4DBD-A1A6-B2CA6F9FD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1245235"/>
            <a:ext cx="10965180" cy="502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04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06975A3-E2C4-45ED-AACA-9FF862E7D0BA}"/>
              </a:ext>
            </a:extLst>
          </p:cNvPr>
          <p:cNvSpPr/>
          <p:nvPr/>
        </p:nvSpPr>
        <p:spPr>
          <a:xfrm>
            <a:off x="2054860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6FB603-97D3-4AEE-BDBA-52577E2237EC}"/>
              </a:ext>
            </a:extLst>
          </p:cNvPr>
          <p:cNvSpPr/>
          <p:nvPr/>
        </p:nvSpPr>
        <p:spPr>
          <a:xfrm>
            <a:off x="2054860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/>
              <a:t>ens33</a:t>
            </a:r>
          </a:p>
          <a:p>
            <a:pPr algn="l"/>
            <a:r>
              <a:rPr lang="en-US" altLang="zh-CN" sz="1400"/>
              <a:t>kube-master</a:t>
            </a:r>
          </a:p>
        </p:txBody>
      </p:sp>
      <p:sp>
        <p:nvSpPr>
          <p:cNvPr id="8" name="圆角矩形 5">
            <a:extLst>
              <a:ext uri="{FF2B5EF4-FFF2-40B4-BE49-F238E27FC236}">
                <a16:creationId xmlns:a16="http://schemas.microsoft.com/office/drawing/2014/main" id="{C47637C7-CE56-48F6-8870-CA2335FAE139}"/>
              </a:ext>
            </a:extLst>
          </p:cNvPr>
          <p:cNvSpPr/>
          <p:nvPr/>
        </p:nvSpPr>
        <p:spPr>
          <a:xfrm>
            <a:off x="302768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API Server</a:t>
            </a:r>
          </a:p>
        </p:txBody>
      </p:sp>
      <p:sp>
        <p:nvSpPr>
          <p:cNvPr id="12" name="圆角矩形 6">
            <a:extLst>
              <a:ext uri="{FF2B5EF4-FFF2-40B4-BE49-F238E27FC236}">
                <a16:creationId xmlns:a16="http://schemas.microsoft.com/office/drawing/2014/main" id="{AECBD45B-DC70-4DEB-B21F-F4570B1D9EE3}"/>
              </a:ext>
            </a:extLst>
          </p:cNvPr>
          <p:cNvSpPr/>
          <p:nvPr/>
        </p:nvSpPr>
        <p:spPr>
          <a:xfrm>
            <a:off x="2181860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Scheduler</a:t>
            </a:r>
          </a:p>
        </p:txBody>
      </p:sp>
      <p:sp>
        <p:nvSpPr>
          <p:cNvPr id="13" name="圆角矩形 7">
            <a:extLst>
              <a:ext uri="{FF2B5EF4-FFF2-40B4-BE49-F238E27FC236}">
                <a16:creationId xmlns:a16="http://schemas.microsoft.com/office/drawing/2014/main" id="{3BAE3E2E-41A9-4F62-AF92-A4064DDD61D6}"/>
              </a:ext>
            </a:extLst>
          </p:cNvPr>
          <p:cNvSpPr/>
          <p:nvPr/>
        </p:nvSpPr>
        <p:spPr>
          <a:xfrm>
            <a:off x="3880485" y="29159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Controller</a:t>
            </a:r>
          </a:p>
          <a:p>
            <a:pPr algn="ctr"/>
            <a:r>
              <a:rPr lang="en-US" altLang="zh-CN" sz="1200"/>
              <a:t>Manager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5E3EFD4-8872-4C99-BD4E-BE827EB7526A}"/>
              </a:ext>
            </a:extLst>
          </p:cNvPr>
          <p:cNvGrpSpPr/>
          <p:nvPr/>
        </p:nvGrpSpPr>
        <p:grpSpPr>
          <a:xfrm>
            <a:off x="3260725" y="3602355"/>
            <a:ext cx="914400" cy="914400"/>
            <a:chOff x="8086" y="5223"/>
            <a:chExt cx="1440" cy="1440"/>
          </a:xfrm>
        </p:grpSpPr>
        <p:pic>
          <p:nvPicPr>
            <p:cNvPr id="15" name="图片 8" descr="303b333634303538353bb3ddc2d6">
              <a:extLst>
                <a:ext uri="{FF2B5EF4-FFF2-40B4-BE49-F238E27FC236}">
                  <a16:creationId xmlns:a16="http://schemas.microsoft.com/office/drawing/2014/main" id="{B6E7827B-DEB1-402E-8B9D-F0758E86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86" y="5223"/>
              <a:ext cx="1440" cy="1440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428DCB7-2981-4249-99E3-EDA8ECCD36CE}"/>
                </a:ext>
              </a:extLst>
            </p:cNvPr>
            <p:cNvSpPr txBox="1"/>
            <p:nvPr/>
          </p:nvSpPr>
          <p:spPr>
            <a:xfrm>
              <a:off x="8181" y="5653"/>
              <a:ext cx="125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/>
                <a:t>etcd</a:t>
              </a:r>
            </a:p>
          </p:txBody>
        </p:sp>
      </p:grpSp>
      <p:sp>
        <p:nvSpPr>
          <p:cNvPr id="17" name="圆角矩形 2">
            <a:extLst>
              <a:ext uri="{FF2B5EF4-FFF2-40B4-BE49-F238E27FC236}">
                <a16:creationId xmlns:a16="http://schemas.microsoft.com/office/drawing/2014/main" id="{1943E05D-48DF-4331-91C1-B4846110C6C4}"/>
              </a:ext>
            </a:extLst>
          </p:cNvPr>
          <p:cNvSpPr/>
          <p:nvPr/>
        </p:nvSpPr>
        <p:spPr>
          <a:xfrm>
            <a:off x="2054860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Overlay Network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973626-11F3-468D-8792-FF8A0C5B8117}"/>
              </a:ext>
            </a:extLst>
          </p:cNvPr>
          <p:cNvSpPr/>
          <p:nvPr/>
        </p:nvSpPr>
        <p:spPr>
          <a:xfrm>
            <a:off x="6006465" y="1466215"/>
            <a:ext cx="3325495" cy="47161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2FD7AF-464D-4487-97CB-4135D04BAB13}"/>
              </a:ext>
            </a:extLst>
          </p:cNvPr>
          <p:cNvSpPr/>
          <p:nvPr/>
        </p:nvSpPr>
        <p:spPr>
          <a:xfrm>
            <a:off x="6006465" y="5578475"/>
            <a:ext cx="3316605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sz="1400"/>
              <a:t>ens33</a:t>
            </a:r>
          </a:p>
          <a:p>
            <a:pPr algn="l"/>
            <a:r>
              <a:rPr lang="en-US" altLang="zh-CN" sz="1400"/>
              <a:t>kube-worker</a:t>
            </a:r>
          </a:p>
        </p:txBody>
      </p:sp>
      <p:sp>
        <p:nvSpPr>
          <p:cNvPr id="20" name="圆角矩形 16">
            <a:extLst>
              <a:ext uri="{FF2B5EF4-FFF2-40B4-BE49-F238E27FC236}">
                <a16:creationId xmlns:a16="http://schemas.microsoft.com/office/drawing/2014/main" id="{C3C09759-3718-402D-ABCB-07686F1C7644}"/>
              </a:ext>
            </a:extLst>
          </p:cNvPr>
          <p:cNvSpPr/>
          <p:nvPr/>
        </p:nvSpPr>
        <p:spPr>
          <a:xfrm>
            <a:off x="62293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kubelet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76DB2E00-85A3-4633-81AF-F10908613721}"/>
              </a:ext>
            </a:extLst>
          </p:cNvPr>
          <p:cNvSpPr/>
          <p:nvPr/>
        </p:nvSpPr>
        <p:spPr>
          <a:xfrm>
            <a:off x="6006465" y="5017770"/>
            <a:ext cx="3317240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Overlay Network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EDE97EDA-E8CA-4ABF-B40D-11E258C4398D}"/>
              </a:ext>
            </a:extLst>
          </p:cNvPr>
          <p:cNvSpPr/>
          <p:nvPr/>
        </p:nvSpPr>
        <p:spPr>
          <a:xfrm>
            <a:off x="7791450" y="2331720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kube-proxy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F79300C8-A867-4DB4-954D-DAE68119FB29}"/>
              </a:ext>
            </a:extLst>
          </p:cNvPr>
          <p:cNvSpPr/>
          <p:nvPr/>
        </p:nvSpPr>
        <p:spPr>
          <a:xfrm>
            <a:off x="2181860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kubelet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D5E42D3E-A537-4DDD-AC65-89891CAD1B0F}"/>
              </a:ext>
            </a:extLst>
          </p:cNvPr>
          <p:cNvSpPr/>
          <p:nvPr/>
        </p:nvSpPr>
        <p:spPr>
          <a:xfrm>
            <a:off x="3880485" y="1696085"/>
            <a:ext cx="1370965" cy="4889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kube-proxy</a:t>
            </a:r>
          </a:p>
        </p:txBody>
      </p:sp>
    </p:spTree>
    <p:extLst>
      <p:ext uri="{BB962C8B-B14F-4D97-AF65-F5344CB8AC3E}">
        <p14:creationId xmlns:p14="http://schemas.microsoft.com/office/powerpoint/2010/main" val="825458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752FD9-B5EA-4793-8F72-01978227B742}"/>
              </a:ext>
            </a:extLst>
          </p:cNvPr>
          <p:cNvGrpSpPr/>
          <p:nvPr/>
        </p:nvGrpSpPr>
        <p:grpSpPr>
          <a:xfrm>
            <a:off x="3937885" y="3026242"/>
            <a:ext cx="6018484" cy="696276"/>
            <a:chOff x="5715000" y="1581359"/>
            <a:chExt cx="3762375" cy="5533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607C8E7-6A50-44CF-A286-8D8E01C59A81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898AE9B7-E7A8-4EC0-9F41-F1BBB1280089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76C1E75-DDC1-47F0-9248-6686531851E3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9068386-55ED-4FD0-8109-8886CF7E4184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46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资源对象</a:t>
              </a:r>
              <a:endParaRPr lang="en-US" altLang="zh-CN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1140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E1997C-91CD-4914-AD64-603D1D710696}"/>
              </a:ext>
            </a:extLst>
          </p:cNvPr>
          <p:cNvSpPr txBox="1"/>
          <p:nvPr/>
        </p:nvSpPr>
        <p:spPr>
          <a:xfrm>
            <a:off x="463550" y="1449070"/>
            <a:ext cx="58083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是可以在 Kubernetes 中创建和管理的、最小的可部署的计算单元。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AE70D6-0FB4-40E8-A476-81F1CCCBE4F7}"/>
              </a:ext>
            </a:extLst>
          </p:cNvPr>
          <p:cNvGrpSpPr/>
          <p:nvPr/>
        </p:nvGrpSpPr>
        <p:grpSpPr>
          <a:xfrm>
            <a:off x="568325" y="4156710"/>
            <a:ext cx="2348230" cy="1677670"/>
            <a:chOff x="2775" y="3693"/>
            <a:chExt cx="3698" cy="264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E0421BD-6DEA-48D3-907C-7DD78AD94659}"/>
                </a:ext>
              </a:extLst>
            </p:cNvPr>
            <p:cNvGrpSpPr/>
            <p:nvPr/>
          </p:nvGrpSpPr>
          <p:grpSpPr>
            <a:xfrm>
              <a:off x="3018" y="4040"/>
              <a:ext cx="1675" cy="1932"/>
              <a:chOff x="2927" y="3557"/>
              <a:chExt cx="1675" cy="1932"/>
            </a:xfrm>
          </p:grpSpPr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3C53EE37-65B4-404D-8C00-850C13790027}"/>
                  </a:ext>
                </a:extLst>
              </p:cNvPr>
              <p:cNvSpPr/>
              <p:nvPr/>
            </p:nvSpPr>
            <p:spPr>
              <a:xfrm>
                <a:off x="2927" y="3557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c1</a:t>
                </a:r>
              </a:p>
            </p:txBody>
          </p:sp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1F6A12BB-A551-4F22-918C-EE92AECCBAB6}"/>
                  </a:ext>
                </a:extLst>
              </p:cNvPr>
              <p:cNvSpPr/>
              <p:nvPr/>
            </p:nvSpPr>
            <p:spPr>
              <a:xfrm>
                <a:off x="3682" y="4071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c2</a:t>
                </a:r>
              </a:p>
            </p:txBody>
          </p:sp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2D53723D-A5BE-43B1-A70F-549481BCAB18}"/>
                  </a:ext>
                </a:extLst>
              </p:cNvPr>
              <p:cNvSpPr/>
              <p:nvPr/>
            </p:nvSpPr>
            <p:spPr>
              <a:xfrm>
                <a:off x="2927" y="4569"/>
                <a:ext cx="921" cy="921"/>
              </a:xfrm>
              <a:prstGeom prst="hexagon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/>
                  <a:t>c3</a:t>
                </a:r>
              </a:p>
            </p:txBody>
          </p:sp>
        </p:grp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9D082E9-660E-4113-8195-3F5078DD7E16}"/>
                </a:ext>
              </a:extLst>
            </p:cNvPr>
            <p:cNvSpPr/>
            <p:nvPr/>
          </p:nvSpPr>
          <p:spPr>
            <a:xfrm>
              <a:off x="2775" y="3693"/>
              <a:ext cx="3699" cy="2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F623C2C-21BD-4D1F-9380-12FDE13D6C40}"/>
                </a:ext>
              </a:extLst>
            </p:cNvPr>
            <p:cNvSpPr txBox="1"/>
            <p:nvPr/>
          </p:nvSpPr>
          <p:spPr>
            <a:xfrm>
              <a:off x="5093" y="3693"/>
              <a:ext cx="1381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network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B262905-FAF3-43FB-95BA-AE3338748AC2}"/>
                </a:ext>
              </a:extLst>
            </p:cNvPr>
            <p:cNvSpPr txBox="1"/>
            <p:nvPr/>
          </p:nvSpPr>
          <p:spPr>
            <a:xfrm>
              <a:off x="5177" y="4569"/>
              <a:ext cx="1297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storage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452CB25-3302-4AC7-8497-AEE99652FDB4}"/>
                </a:ext>
              </a:extLst>
            </p:cNvPr>
            <p:cNvSpPr txBox="1"/>
            <p:nvPr/>
          </p:nvSpPr>
          <p:spPr>
            <a:xfrm>
              <a:off x="5399" y="5755"/>
              <a:ext cx="1075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POD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EEE55A2B-7F29-41F9-B0A4-43FDE56FDBB1}"/>
              </a:ext>
            </a:extLst>
          </p:cNvPr>
          <p:cNvSpPr/>
          <p:nvPr/>
        </p:nvSpPr>
        <p:spPr>
          <a:xfrm>
            <a:off x="463550" y="3705860"/>
            <a:ext cx="3249295" cy="220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7C89EB-F558-4EF3-967D-989C8B89EEE1}"/>
              </a:ext>
            </a:extLst>
          </p:cNvPr>
          <p:cNvSpPr txBox="1"/>
          <p:nvPr/>
        </p:nvSpPr>
        <p:spPr>
          <a:xfrm>
            <a:off x="2487930" y="3705860"/>
            <a:ext cx="12249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WORKLOAD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DFC0B4-870D-4E41-A2E9-859E5B579EAF}"/>
              </a:ext>
            </a:extLst>
          </p:cNvPr>
          <p:cNvSpPr txBox="1"/>
          <p:nvPr/>
        </p:nvSpPr>
        <p:spPr>
          <a:xfrm>
            <a:off x="2839085" y="2529205"/>
            <a:ext cx="12134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</a:p>
        </p:txBody>
      </p:sp>
      <p:cxnSp>
        <p:nvCxnSpPr>
          <p:cNvPr id="22" name="曲线连接符 60">
            <a:extLst>
              <a:ext uri="{FF2B5EF4-FFF2-40B4-BE49-F238E27FC236}">
                <a16:creationId xmlns:a16="http://schemas.microsoft.com/office/drawing/2014/main" id="{1D310871-1990-4CB2-9149-CA05B78B1762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 rot="5400000">
            <a:off x="2332355" y="2592070"/>
            <a:ext cx="869950" cy="135763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3839123-4757-4169-8487-65C49764256A}"/>
              </a:ext>
            </a:extLst>
          </p:cNvPr>
          <p:cNvSpPr txBox="1"/>
          <p:nvPr/>
        </p:nvSpPr>
        <p:spPr>
          <a:xfrm>
            <a:off x="3956685" y="3850005"/>
            <a:ext cx="23355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CONTROLLER-MANAGER</a:t>
            </a:r>
          </a:p>
        </p:txBody>
      </p:sp>
      <p:cxnSp>
        <p:nvCxnSpPr>
          <p:cNvPr id="24" name="曲线连接符 62">
            <a:extLst>
              <a:ext uri="{FF2B5EF4-FFF2-40B4-BE49-F238E27FC236}">
                <a16:creationId xmlns:a16="http://schemas.microsoft.com/office/drawing/2014/main" id="{F0B45237-F459-41CC-99AA-E3483448E3E9}"/>
              </a:ext>
            </a:extLst>
          </p:cNvPr>
          <p:cNvCxnSpPr>
            <a:stCxn id="23" idx="2"/>
            <a:endCxn id="19" idx="3"/>
          </p:cNvCxnSpPr>
          <p:nvPr/>
        </p:nvCxnSpPr>
        <p:spPr>
          <a:xfrm rot="5400000">
            <a:off x="4092893" y="3776663"/>
            <a:ext cx="651510" cy="141160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7B49443-B463-42E6-B320-969191F5BE72}"/>
              </a:ext>
            </a:extLst>
          </p:cNvPr>
          <p:cNvSpPr txBox="1"/>
          <p:nvPr/>
        </p:nvSpPr>
        <p:spPr>
          <a:xfrm>
            <a:off x="7285990" y="1449070"/>
            <a:ext cx="3622675" cy="1038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用法：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运行单个容器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</a:p>
          <a:p>
            <a:pPr marL="342900" indent="-342900">
              <a:lnSpc>
                <a:spcPct val="170000"/>
              </a:lnSpc>
              <a:buAutoNum type="arabicPeriod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运行多个协作容器的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1889085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ABEB25D-F55A-4357-A146-7BD62ACADA38}"/>
              </a:ext>
            </a:extLst>
          </p:cNvPr>
          <p:cNvSpPr txBox="1"/>
          <p:nvPr/>
        </p:nvSpPr>
        <p:spPr>
          <a:xfrm>
            <a:off x="463550" y="1190625"/>
            <a:ext cx="58083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ea typeface="华文仿宋" panose="02010600040101010101" pitchFamily="2" charset="-122"/>
                <a:cs typeface="微软雅黑" panose="020B0503020204020204" pitchFamily="34" charset="-122"/>
              </a:rPr>
              <a:t>Pod 生命周期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45C4E21-9716-438C-AD8E-E409063B2F14}"/>
              </a:ext>
            </a:extLst>
          </p:cNvPr>
          <p:cNvSpPr/>
          <p:nvPr/>
        </p:nvSpPr>
        <p:spPr>
          <a:xfrm>
            <a:off x="803910" y="2577465"/>
            <a:ext cx="1619250" cy="47879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Pending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B0534042-21E3-446E-B490-9339A6B89AF9}"/>
              </a:ext>
            </a:extLst>
          </p:cNvPr>
          <p:cNvSpPr/>
          <p:nvPr/>
        </p:nvSpPr>
        <p:spPr>
          <a:xfrm>
            <a:off x="3263900" y="167449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Running</a:t>
            </a:r>
          </a:p>
        </p:txBody>
      </p:sp>
      <p:sp>
        <p:nvSpPr>
          <p:cNvPr id="12" name="圆角矩形 8">
            <a:extLst>
              <a:ext uri="{FF2B5EF4-FFF2-40B4-BE49-F238E27FC236}">
                <a16:creationId xmlns:a16="http://schemas.microsoft.com/office/drawing/2014/main" id="{B25518E8-732A-431D-90BE-1F8CC7A75D51}"/>
              </a:ext>
            </a:extLst>
          </p:cNvPr>
          <p:cNvSpPr/>
          <p:nvPr/>
        </p:nvSpPr>
        <p:spPr>
          <a:xfrm>
            <a:off x="3263900" y="2339975"/>
            <a:ext cx="1619250" cy="47879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Succeeded</a:t>
            </a:r>
          </a:p>
        </p:txBody>
      </p:sp>
      <p:sp>
        <p:nvSpPr>
          <p:cNvPr id="13" name="圆角矩形 9">
            <a:extLst>
              <a:ext uri="{FF2B5EF4-FFF2-40B4-BE49-F238E27FC236}">
                <a16:creationId xmlns:a16="http://schemas.microsoft.com/office/drawing/2014/main" id="{37125DFB-D0B3-47B9-B460-94A3640E6EF6}"/>
              </a:ext>
            </a:extLst>
          </p:cNvPr>
          <p:cNvSpPr/>
          <p:nvPr/>
        </p:nvSpPr>
        <p:spPr>
          <a:xfrm>
            <a:off x="3263900" y="300545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Failed</a:t>
            </a:r>
          </a:p>
        </p:txBody>
      </p:sp>
      <p:sp>
        <p:nvSpPr>
          <p:cNvPr id="14" name="圆角矩形 14">
            <a:extLst>
              <a:ext uri="{FF2B5EF4-FFF2-40B4-BE49-F238E27FC236}">
                <a16:creationId xmlns:a16="http://schemas.microsoft.com/office/drawing/2014/main" id="{1589AE47-0E15-4B3F-B2AC-E2FF74CB3CA1}"/>
              </a:ext>
            </a:extLst>
          </p:cNvPr>
          <p:cNvSpPr/>
          <p:nvPr/>
        </p:nvSpPr>
        <p:spPr>
          <a:xfrm>
            <a:off x="3263900" y="3670935"/>
            <a:ext cx="1619250" cy="47879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Unknown</a:t>
            </a:r>
          </a:p>
        </p:txBody>
      </p:sp>
      <p:cxnSp>
        <p:nvCxnSpPr>
          <p:cNvPr id="15" name="曲线连接符 15">
            <a:extLst>
              <a:ext uri="{FF2B5EF4-FFF2-40B4-BE49-F238E27FC236}">
                <a16:creationId xmlns:a16="http://schemas.microsoft.com/office/drawing/2014/main" id="{050F0CCA-7B83-4B11-A113-A64CFDC68BA9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423160" y="1913890"/>
            <a:ext cx="840740" cy="9029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6">
            <a:extLst>
              <a:ext uri="{FF2B5EF4-FFF2-40B4-BE49-F238E27FC236}">
                <a16:creationId xmlns:a16="http://schemas.microsoft.com/office/drawing/2014/main" id="{9D3EBFA7-B72B-4979-B0A1-C48262513B1E}"/>
              </a:ext>
            </a:extLst>
          </p:cNvPr>
          <p:cNvCxnSpPr>
            <a:endCxn id="12" idx="1"/>
          </p:cNvCxnSpPr>
          <p:nvPr/>
        </p:nvCxnSpPr>
        <p:spPr>
          <a:xfrm flipV="1">
            <a:off x="2424430" y="2579370"/>
            <a:ext cx="839470" cy="254000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7">
            <a:extLst>
              <a:ext uri="{FF2B5EF4-FFF2-40B4-BE49-F238E27FC236}">
                <a16:creationId xmlns:a16="http://schemas.microsoft.com/office/drawing/2014/main" id="{28299A5F-8D36-41C2-B773-3B65B04363CD}"/>
              </a:ext>
            </a:extLst>
          </p:cNvPr>
          <p:cNvCxnSpPr>
            <a:endCxn id="13" idx="1"/>
          </p:cNvCxnSpPr>
          <p:nvPr/>
        </p:nvCxnSpPr>
        <p:spPr>
          <a:xfrm>
            <a:off x="2424430" y="2853055"/>
            <a:ext cx="839470" cy="391795"/>
          </a:xfrm>
          <a:prstGeom prst="curvedConnector3">
            <a:avLst>
              <a:gd name="adj1" fmla="val 5007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9">
            <a:extLst>
              <a:ext uri="{FF2B5EF4-FFF2-40B4-BE49-F238E27FC236}">
                <a16:creationId xmlns:a16="http://schemas.microsoft.com/office/drawing/2014/main" id="{2D3E7CB7-0FDF-49D9-A429-46B28FCA1402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2423160" y="2816860"/>
            <a:ext cx="840740" cy="109347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 20">
            <a:extLst>
              <a:ext uri="{FF2B5EF4-FFF2-40B4-BE49-F238E27FC236}">
                <a16:creationId xmlns:a16="http://schemas.microsoft.com/office/drawing/2014/main" id="{B6C75787-4C5B-4BB6-8955-01718010D09C}"/>
              </a:ext>
            </a:extLst>
          </p:cNvPr>
          <p:cNvSpPr/>
          <p:nvPr/>
        </p:nvSpPr>
        <p:spPr>
          <a:xfrm>
            <a:off x="6549390" y="1071880"/>
            <a:ext cx="3315335" cy="326834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altLang="zh-CN" dirty="0"/>
              <a:t>container status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92BCE4-F954-46C7-A1C6-CF2C3126DC5C}"/>
              </a:ext>
            </a:extLst>
          </p:cNvPr>
          <p:cNvSpPr txBox="1"/>
          <p:nvPr/>
        </p:nvSpPr>
        <p:spPr>
          <a:xfrm>
            <a:off x="923290" y="2143760"/>
            <a:ext cx="1380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Phase</a:t>
            </a:r>
          </a:p>
        </p:txBody>
      </p:sp>
      <p:sp>
        <p:nvSpPr>
          <p:cNvPr id="21" name="圆角矩形 22">
            <a:extLst>
              <a:ext uri="{FF2B5EF4-FFF2-40B4-BE49-F238E27FC236}">
                <a16:creationId xmlns:a16="http://schemas.microsoft.com/office/drawing/2014/main" id="{A836E8C8-E6A8-4287-9CEE-1953B38C8C69}"/>
              </a:ext>
            </a:extLst>
          </p:cNvPr>
          <p:cNvSpPr/>
          <p:nvPr/>
        </p:nvSpPr>
        <p:spPr>
          <a:xfrm>
            <a:off x="7499985" y="2044065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Waiting </a:t>
            </a:r>
          </a:p>
        </p:txBody>
      </p:sp>
      <p:sp>
        <p:nvSpPr>
          <p:cNvPr id="22" name="圆角矩形 24">
            <a:extLst>
              <a:ext uri="{FF2B5EF4-FFF2-40B4-BE49-F238E27FC236}">
                <a16:creationId xmlns:a16="http://schemas.microsoft.com/office/drawing/2014/main" id="{4D56CDC2-44A9-402A-96DE-7B15F28F6753}"/>
              </a:ext>
            </a:extLst>
          </p:cNvPr>
          <p:cNvSpPr/>
          <p:nvPr/>
        </p:nvSpPr>
        <p:spPr>
          <a:xfrm>
            <a:off x="7499985" y="276225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Running</a:t>
            </a:r>
          </a:p>
        </p:txBody>
      </p:sp>
      <p:sp>
        <p:nvSpPr>
          <p:cNvPr id="23" name="圆角矩形 25">
            <a:extLst>
              <a:ext uri="{FF2B5EF4-FFF2-40B4-BE49-F238E27FC236}">
                <a16:creationId xmlns:a16="http://schemas.microsoft.com/office/drawing/2014/main" id="{4B36511E-B272-4142-B6FC-E88F91E9C6C3}"/>
              </a:ext>
            </a:extLst>
          </p:cNvPr>
          <p:cNvSpPr/>
          <p:nvPr/>
        </p:nvSpPr>
        <p:spPr>
          <a:xfrm>
            <a:off x="7499985" y="3526790"/>
            <a:ext cx="1619250" cy="4787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Terminated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9ECB475-B843-412B-884C-3AEC07FDDEB2}"/>
              </a:ext>
            </a:extLst>
          </p:cNvPr>
          <p:cNvSpPr txBox="1"/>
          <p:nvPr/>
        </p:nvSpPr>
        <p:spPr>
          <a:xfrm>
            <a:off x="463550" y="5069840"/>
            <a:ext cx="506984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Probe   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livenessProbe/readinessProbe/startupProbe</a:t>
            </a:r>
          </a:p>
          <a:p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Success（成功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）：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容器通过了诊断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Failure（失败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）：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容器未通过诊断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Unknown（未知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）：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诊断失败，因此不会采取任何行动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BF74531-73B7-4299-B020-D2D23B7FEBC6}"/>
              </a:ext>
            </a:extLst>
          </p:cNvPr>
          <p:cNvSpPr txBox="1"/>
          <p:nvPr/>
        </p:nvSpPr>
        <p:spPr>
          <a:xfrm>
            <a:off x="5709285" y="5069840"/>
            <a:ext cx="580834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init Container: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支持全部特性，但无探针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顺序执行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微软雅黑" panose="020B0503020204020204" pitchFamily="34" charset="-122"/>
              </a:rPr>
              <a:t>应用启动前处理基础环境</a:t>
            </a:r>
          </a:p>
        </p:txBody>
      </p:sp>
    </p:spTree>
    <p:extLst>
      <p:ext uri="{BB962C8B-B14F-4D97-AF65-F5344CB8AC3E}">
        <p14:creationId xmlns:p14="http://schemas.microsoft.com/office/powerpoint/2010/main" val="1908817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C24446-E772-47E1-8A47-7C65AEB06A8F}"/>
              </a:ext>
            </a:extLst>
          </p:cNvPr>
          <p:cNvSpPr txBox="1"/>
          <p:nvPr/>
        </p:nvSpPr>
        <p:spPr>
          <a:xfrm>
            <a:off x="860389" y="1198646"/>
            <a:ext cx="580834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华文仿宋" panose="02010600040101010101" pitchFamily="2" charset="-122"/>
                <a:cs typeface="微软雅黑" panose="020B0503020204020204" pitchFamily="34" charset="-122"/>
              </a:rPr>
              <a:t>Kubernetes Workloads</a:t>
            </a:r>
            <a:endParaRPr lang="zh-CN" altLang="en-US" b="1" dirty="0">
              <a:ea typeface="华文仿宋" panose="0201060004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5D3F5F-8A97-4C07-A9C5-D1345FE834E0}"/>
              </a:ext>
            </a:extLst>
          </p:cNvPr>
          <p:cNvSpPr/>
          <p:nvPr/>
        </p:nvSpPr>
        <p:spPr>
          <a:xfrm>
            <a:off x="1900989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Deployment</a:t>
            </a:r>
            <a:endParaRPr lang="zh-CN" altLang="en-US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C200BF8-6C5C-42F9-8653-07157CCF2367}"/>
              </a:ext>
            </a:extLst>
          </p:cNvPr>
          <p:cNvSpPr/>
          <p:nvPr/>
        </p:nvSpPr>
        <p:spPr>
          <a:xfrm>
            <a:off x="4018547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StatefulSet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4F752B-6484-49D9-A5AF-730B0F4868D3}"/>
              </a:ext>
            </a:extLst>
          </p:cNvPr>
          <p:cNvSpPr/>
          <p:nvPr/>
        </p:nvSpPr>
        <p:spPr>
          <a:xfrm>
            <a:off x="6096000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DeamonSet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5AD3A3D-A91D-44CA-A481-E85636B3643F}"/>
              </a:ext>
            </a:extLst>
          </p:cNvPr>
          <p:cNvSpPr/>
          <p:nvPr/>
        </p:nvSpPr>
        <p:spPr>
          <a:xfrm>
            <a:off x="8173453" y="2783305"/>
            <a:ext cx="1379622" cy="1941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Job/CronJob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5317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6219643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工作负载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存储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705481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网络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02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06BC2F7-CC57-4AF5-80FA-BC71842E32AD}"/>
              </a:ext>
            </a:extLst>
          </p:cNvPr>
          <p:cNvSpPr txBox="1"/>
          <p:nvPr/>
        </p:nvSpPr>
        <p:spPr>
          <a:xfrm>
            <a:off x="6705481" y="3683548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安全</a:t>
            </a:r>
          </a:p>
        </p:txBody>
      </p:sp>
    </p:spTree>
    <p:extLst>
      <p:ext uri="{BB962C8B-B14F-4D97-AF65-F5344CB8AC3E}">
        <p14:creationId xmlns:p14="http://schemas.microsoft.com/office/powerpoint/2010/main" val="278912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938DA4C7-78A3-4FED-B0E8-F352FB5A0BA0}"/>
              </a:ext>
            </a:extLst>
          </p:cNvPr>
          <p:cNvGrpSpPr/>
          <p:nvPr/>
        </p:nvGrpSpPr>
        <p:grpSpPr>
          <a:xfrm>
            <a:off x="3937885" y="3026242"/>
            <a:ext cx="6018484" cy="696276"/>
            <a:chOff x="5715000" y="1581359"/>
            <a:chExt cx="3762375" cy="55334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821E55C-D086-45D2-9660-4F12C4316EE6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AB1E10D9-DDCE-4986-B793-17B5646F910B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EE8734D3-3480-492C-8A54-DD3F7F277DAD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2EDD822-5D6F-43E8-B983-1D7AEC3E0347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46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Kubernetes Workloads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1302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67BD69D-87BE-43C4-8433-AD177511880A}"/>
              </a:ext>
            </a:extLst>
          </p:cNvPr>
          <p:cNvSpPr txBox="1"/>
          <p:nvPr/>
        </p:nvSpPr>
        <p:spPr>
          <a:xfrm>
            <a:off x="860388" y="1469359"/>
            <a:ext cx="10922537" cy="968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Kubernetes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中最小调度单元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。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Kubernetes pods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有明确的</a:t>
            </a:r>
            <a:r>
              <a:rPr lang="zh-CN" altLang="en-US" sz="20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生命周期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，为了维护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的生命周期， </a:t>
            </a:r>
            <a:endParaRPr lang="zh-CN" altLang="en-US" dirty="0"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Kubernetes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提供</a:t>
            </a:r>
            <a:r>
              <a:rPr lang="en-US" altLang="zh-CN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Workloads resource</a:t>
            </a:r>
            <a:r>
              <a:rPr lang="zh-CN" altLang="en-US" sz="20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实现该需求。 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854ED3-BEF4-41DD-8D31-AF7A518DCE22}"/>
              </a:ext>
            </a:extLst>
          </p:cNvPr>
          <p:cNvSpPr txBox="1"/>
          <p:nvPr/>
        </p:nvSpPr>
        <p:spPr>
          <a:xfrm>
            <a:off x="860388" y="286558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期望</a:t>
            </a:r>
            <a:r>
              <a:rPr lang="zh-CN" altLang="en-US"/>
              <a:t>的状态</a:t>
            </a:r>
            <a:r>
              <a:rPr lang="en-US" altLang="zh-CN" dirty="0"/>
              <a:t>--&gt;Kubernetes--&gt;</a:t>
            </a:r>
            <a:r>
              <a:rPr lang="zh-CN" altLang="en-US" dirty="0"/>
              <a:t>维护状态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E3E129-CF9F-4C88-A434-7C7F3AE44A38}"/>
              </a:ext>
            </a:extLst>
          </p:cNvPr>
          <p:cNvSpPr txBox="1"/>
          <p:nvPr/>
        </p:nvSpPr>
        <p:spPr>
          <a:xfrm>
            <a:off x="860388" y="4017076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Kuberentes</a:t>
            </a:r>
            <a:r>
              <a:rPr lang="zh-CN" altLang="en-US" dirty="0"/>
              <a:t>提供几种内建的工作负载资源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Deployment and ReplicaSet</a:t>
            </a:r>
            <a:r>
              <a:rPr lang="zh-CN" altLang="en-US" dirty="0"/>
              <a:t>，无状态副本集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StatefulSet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DaemonSet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Job or CronJob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0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2356772" y="1747520"/>
            <a:ext cx="0" cy="441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F5613AE-3AB2-4891-A5D3-6877898806B8}"/>
              </a:ext>
            </a:extLst>
          </p:cNvPr>
          <p:cNvGrpSpPr/>
          <p:nvPr/>
        </p:nvGrpSpPr>
        <p:grpSpPr>
          <a:xfrm>
            <a:off x="2021045" y="2271585"/>
            <a:ext cx="3632526" cy="612000"/>
            <a:chOff x="2021045" y="2271585"/>
            <a:chExt cx="3632526" cy="612000"/>
          </a:xfrm>
        </p:grpSpPr>
        <p:sp>
          <p:nvSpPr>
            <p:cNvPr id="2" name="文本框 1"/>
            <p:cNvSpPr txBox="1"/>
            <p:nvPr/>
          </p:nvSpPr>
          <p:spPr>
            <a:xfrm>
              <a:off x="2833568" y="2306112"/>
              <a:ext cx="2820003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Kubernetes BASE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泪滴形 2"/>
            <p:cNvSpPr/>
            <p:nvPr/>
          </p:nvSpPr>
          <p:spPr>
            <a:xfrm>
              <a:off x="2021045" y="2271585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082427" y="2285792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A0A5424-A0EB-474A-AC15-C65D5EC6510D}"/>
              </a:ext>
            </a:extLst>
          </p:cNvPr>
          <p:cNvGrpSpPr/>
          <p:nvPr/>
        </p:nvGrpSpPr>
        <p:grpSpPr>
          <a:xfrm>
            <a:off x="2016977" y="3599735"/>
            <a:ext cx="4523795" cy="612000"/>
            <a:chOff x="2016977" y="3585528"/>
            <a:chExt cx="4523795" cy="612000"/>
          </a:xfrm>
        </p:grpSpPr>
        <p:sp>
          <p:nvSpPr>
            <p:cNvPr id="6" name="文本框 5"/>
            <p:cNvSpPr txBox="1"/>
            <p:nvPr/>
          </p:nvSpPr>
          <p:spPr>
            <a:xfrm>
              <a:off x="2829500" y="3620054"/>
              <a:ext cx="3711272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Kubernetes ADVANCED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泪滴形 7"/>
            <p:cNvSpPr/>
            <p:nvPr/>
          </p:nvSpPr>
          <p:spPr>
            <a:xfrm>
              <a:off x="2016977" y="3585528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078359" y="3599735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6FA3EC-303F-4E55-BE73-E4A1BFF07BED}"/>
              </a:ext>
            </a:extLst>
          </p:cNvPr>
          <p:cNvGrpSpPr/>
          <p:nvPr/>
        </p:nvGrpSpPr>
        <p:grpSpPr>
          <a:xfrm>
            <a:off x="2050772" y="4927885"/>
            <a:ext cx="5152839" cy="612000"/>
            <a:chOff x="2050772" y="4927885"/>
            <a:chExt cx="5152839" cy="612000"/>
          </a:xfrm>
        </p:grpSpPr>
        <p:sp>
          <p:nvSpPr>
            <p:cNvPr id="5" name="文本框 4"/>
            <p:cNvSpPr txBox="1"/>
            <p:nvPr/>
          </p:nvSpPr>
          <p:spPr>
            <a:xfrm>
              <a:off x="2845502" y="4949087"/>
              <a:ext cx="4358109" cy="522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lang="en-US" altLang="zh-CN" sz="2400" b="1" kern="0" dirty="0">
                  <a:solidFill>
                    <a:prstClr val="black"/>
                  </a:solidFill>
                  <a:cs typeface="+mn-ea"/>
                  <a:sym typeface="+mn-lt"/>
                </a:rPr>
                <a:t>Kubernetes ECOLOGICAL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泪滴形 9"/>
            <p:cNvSpPr/>
            <p:nvPr/>
          </p:nvSpPr>
          <p:spPr>
            <a:xfrm>
              <a:off x="2050772" y="4927885"/>
              <a:ext cx="612000" cy="612000"/>
            </a:xfrm>
            <a:prstGeom prst="teardrop">
              <a:avLst/>
            </a:prstGeom>
            <a:solidFill>
              <a:schemeClr val="accent1"/>
            </a:solidFill>
            <a:ln w="444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-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软雅黑" panose="020B0503020204020204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112154" y="4942092"/>
              <a:ext cx="489236" cy="522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0" cap="none" spc="-15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" name="泪滴形 13"/>
          <p:cNvSpPr/>
          <p:nvPr/>
        </p:nvSpPr>
        <p:spPr>
          <a:xfrm>
            <a:off x="660400" y="424571"/>
            <a:ext cx="861619" cy="861619"/>
          </a:xfrm>
          <a:prstGeom prst="teardrop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65843" y="474920"/>
            <a:ext cx="2037737" cy="8809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</a:rPr>
              <a:t>ontents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55775" y="369193"/>
            <a:ext cx="833883" cy="416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|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目 录</a:t>
            </a:r>
          </a:p>
        </p:txBody>
      </p:sp>
      <p:sp>
        <p:nvSpPr>
          <p:cNvPr id="17" name="矩形 16"/>
          <p:cNvSpPr/>
          <p:nvPr/>
        </p:nvSpPr>
        <p:spPr>
          <a:xfrm>
            <a:off x="770766" y="261635"/>
            <a:ext cx="684803" cy="10602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C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6260FC-64D2-4D4F-9905-4A1467A65BEE}"/>
              </a:ext>
            </a:extLst>
          </p:cNvPr>
          <p:cNvSpPr txBox="1"/>
          <p:nvPr/>
        </p:nvSpPr>
        <p:spPr>
          <a:xfrm>
            <a:off x="860389" y="1680226"/>
            <a:ext cx="609600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b="1" dirty="0"/>
              <a:t>Pod</a:t>
            </a:r>
            <a:r>
              <a:rPr lang="zh-CN" altLang="en-US" b="1" dirty="0"/>
              <a:t>详解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60121B-EFA4-420E-A0EB-DC84713D0636}"/>
              </a:ext>
            </a:extLst>
          </p:cNvPr>
          <p:cNvSpPr txBox="1"/>
          <p:nvPr/>
        </p:nvSpPr>
        <p:spPr>
          <a:xfrm>
            <a:off x="860389" y="2448502"/>
            <a:ext cx="6096000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最小部署单元，</a:t>
            </a:r>
            <a:r>
              <a:rPr lang="en-US" altLang="zh-CN" dirty="0"/>
              <a:t>Container</a:t>
            </a:r>
            <a:r>
              <a:rPr lang="zh-CN" altLang="en-US" dirty="0"/>
              <a:t>组合 ：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共享存储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网络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运行容器的声明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共同调度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init container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ephemeral container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D34ADE-93F2-4E5D-831A-01B82C9A94A9}"/>
              </a:ext>
            </a:extLst>
          </p:cNvPr>
          <p:cNvSpPr txBox="1"/>
          <p:nvPr/>
        </p:nvSpPr>
        <p:spPr>
          <a:xfrm>
            <a:off x="5390147" y="1680226"/>
            <a:ext cx="6096000" cy="37307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What is a POD ? </a:t>
            </a:r>
            <a:endParaRPr lang="zh-CN" altLang="en-US" dirty="0"/>
          </a:p>
          <a:p>
            <a:r>
              <a:rPr lang="en-US" altLang="zh-CN" b="0" dirty="0"/>
              <a:t>Kubernetes</a:t>
            </a:r>
            <a:r>
              <a:rPr lang="zh-CN" altLang="en-US" b="0" dirty="0"/>
              <a:t>中</a:t>
            </a:r>
            <a:r>
              <a:rPr lang="en-US" altLang="zh-CN" b="0" dirty="0"/>
              <a:t>Pod</a:t>
            </a:r>
            <a:r>
              <a:rPr lang="zh-CN" altLang="en-US" b="0" dirty="0"/>
              <a:t>的两种用法：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0" dirty="0"/>
              <a:t>运行单个容器的</a:t>
            </a:r>
            <a:r>
              <a:rPr lang="en-US" altLang="zh-CN" b="0" dirty="0"/>
              <a:t>POD </a:t>
            </a:r>
            <a:endParaRPr lang="zh-CN" alt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b="0" dirty="0"/>
              <a:t>运行多个容器的</a:t>
            </a:r>
            <a:r>
              <a:rPr lang="en-US" altLang="zh-CN" b="0" dirty="0"/>
              <a:t>POD </a:t>
            </a:r>
            <a:endParaRPr lang="zh-CN" altLang="en-US" b="0" dirty="0"/>
          </a:p>
          <a:p>
            <a:r>
              <a:rPr lang="zh-CN" altLang="en-US" b="0" dirty="0"/>
              <a:t>每个</a:t>
            </a:r>
            <a:r>
              <a:rPr lang="en-US" altLang="zh-CN" b="0" dirty="0"/>
              <a:t>POD</a:t>
            </a:r>
            <a:r>
              <a:rPr lang="zh-CN" altLang="en-US" b="0" dirty="0"/>
              <a:t>都是完成一个服务的单个实例，当希望横向扩展应用程序时，则应使用多个</a:t>
            </a:r>
            <a:r>
              <a:rPr lang="en-US" altLang="zh-CN" b="0" dirty="0"/>
              <a:t>POD</a:t>
            </a:r>
            <a:r>
              <a:rPr lang="zh-CN" altLang="en-US" b="0" dirty="0"/>
              <a:t>。我们称 </a:t>
            </a:r>
          </a:p>
          <a:p>
            <a:r>
              <a:rPr lang="zh-CN" altLang="en-US" b="0" dirty="0"/>
              <a:t>具有多个实例</a:t>
            </a:r>
            <a:r>
              <a:rPr lang="en-US" altLang="zh-CN" b="0" dirty="0"/>
              <a:t>POD</a:t>
            </a:r>
            <a:r>
              <a:rPr lang="zh-CN" altLang="en-US" b="0" dirty="0"/>
              <a:t>的服务称之为多副本服务 </a:t>
            </a:r>
          </a:p>
          <a:p>
            <a:r>
              <a:rPr lang="en-US" altLang="zh-CN" b="0" dirty="0"/>
              <a:t>Workloads + Controller</a:t>
            </a:r>
            <a:r>
              <a:rPr lang="zh-CN" altLang="en-US" b="0" dirty="0"/>
              <a:t>实现对一组</a:t>
            </a:r>
            <a:r>
              <a:rPr lang="en-US" altLang="zh-CN" b="0" dirty="0"/>
              <a:t>POD</a:t>
            </a:r>
            <a:r>
              <a:rPr lang="zh-CN" altLang="en-US" b="0" dirty="0"/>
              <a:t>副本的控制 </a:t>
            </a:r>
          </a:p>
        </p:txBody>
      </p:sp>
    </p:spTree>
    <p:extLst>
      <p:ext uri="{BB962C8B-B14F-4D97-AF65-F5344CB8AC3E}">
        <p14:creationId xmlns:p14="http://schemas.microsoft.com/office/powerpoint/2010/main" val="591923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A65B450-482F-4CB6-9D24-567E66C11010}"/>
              </a:ext>
            </a:extLst>
          </p:cNvPr>
          <p:cNvSpPr txBox="1"/>
          <p:nvPr/>
        </p:nvSpPr>
        <p:spPr>
          <a:xfrm>
            <a:off x="799011" y="1162124"/>
            <a:ext cx="609600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运行多个容器的</a:t>
            </a:r>
            <a:r>
              <a:rPr lang="en-US" altLang="zh-CN" dirty="0"/>
              <a:t>POD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26FF4A-EEAB-4B9B-B112-220A3E4D3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93" y="2525366"/>
            <a:ext cx="3752381" cy="38285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CB2BBE1-E272-43EE-96A5-C3DB23AC12A4}"/>
              </a:ext>
            </a:extLst>
          </p:cNvPr>
          <p:cNvSpPr txBox="1"/>
          <p:nvPr/>
        </p:nvSpPr>
        <p:spPr>
          <a:xfrm>
            <a:off x="799011" y="1843745"/>
            <a:ext cx="6096000" cy="4241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sz="1600" b="0" dirty="0"/>
              <a:t>高耦合业务容器需求，适用于单个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管理多个容器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1BC26E-F826-44BE-A5BE-C8B7A499ECF6}"/>
              </a:ext>
            </a:extLst>
          </p:cNvPr>
          <p:cNvSpPr txBox="1"/>
          <p:nvPr/>
        </p:nvSpPr>
        <p:spPr>
          <a:xfrm>
            <a:off x="5382127" y="3137738"/>
            <a:ext cx="6255480" cy="11628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具有</a:t>
            </a:r>
            <a:r>
              <a:rPr lang="en-US" altLang="zh-CN" dirty="0"/>
              <a:t>init container</a:t>
            </a:r>
            <a:r>
              <a:rPr lang="zh-CN" altLang="en-US" dirty="0"/>
              <a:t>的</a:t>
            </a:r>
            <a:r>
              <a:rPr lang="en-US" altLang="zh-CN" dirty="0"/>
              <a:t>Pod</a:t>
            </a:r>
            <a:r>
              <a:rPr lang="zh-CN" altLang="en-US" dirty="0"/>
              <a:t>，</a:t>
            </a:r>
            <a:r>
              <a:rPr lang="en-US" altLang="zh-CN" dirty="0"/>
              <a:t>init container</a:t>
            </a:r>
            <a:r>
              <a:rPr lang="zh-CN" altLang="en-US" dirty="0"/>
              <a:t>会在启动应用容器前运行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Pod</a:t>
            </a:r>
            <a:r>
              <a:rPr lang="zh-CN" altLang="en-US" dirty="0"/>
              <a:t>内</a:t>
            </a:r>
            <a:r>
              <a:rPr lang="en-US" altLang="zh-CN" dirty="0"/>
              <a:t>container</a:t>
            </a:r>
            <a:r>
              <a:rPr lang="zh-CN" altLang="en-US" dirty="0"/>
              <a:t>共享网络空间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空间并可共享存储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75273C-5437-419A-930B-CA22CFD88162}"/>
              </a:ext>
            </a:extLst>
          </p:cNvPr>
          <p:cNvSpPr txBox="1"/>
          <p:nvPr/>
        </p:nvSpPr>
        <p:spPr>
          <a:xfrm>
            <a:off x="5382127" y="4392797"/>
            <a:ext cx="5748959" cy="19014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sz="1600" dirty="0"/>
              <a:t>作为最小调度单元的</a:t>
            </a:r>
            <a:r>
              <a:rPr lang="en-US" altLang="zh-CN" sz="1600" dirty="0"/>
              <a:t>POD</a:t>
            </a:r>
            <a:r>
              <a:rPr lang="zh-CN" altLang="en-US" sz="1600" dirty="0"/>
              <a:t>很少独立使用，而是通过</a:t>
            </a:r>
            <a:r>
              <a:rPr lang="en-US" altLang="zh-CN" sz="1600" dirty="0"/>
              <a:t>Workload + Controller</a:t>
            </a:r>
            <a:r>
              <a:rPr lang="zh-CN" altLang="en-US" sz="1600" dirty="0"/>
              <a:t>管理</a:t>
            </a:r>
            <a:r>
              <a:rPr lang="en-US" altLang="zh-CN" sz="1600" dirty="0"/>
              <a:t>POD</a:t>
            </a:r>
            <a:r>
              <a:rPr lang="zh-CN" altLang="en-US" sz="1600" dirty="0"/>
              <a:t>的生命周期。 </a:t>
            </a:r>
          </a:p>
          <a:p>
            <a:r>
              <a:rPr lang="en-US" altLang="zh-CN" sz="1600" dirty="0"/>
              <a:t>Workload</a:t>
            </a:r>
            <a:r>
              <a:rPr lang="zh-CN" altLang="en-US" sz="1600" dirty="0"/>
              <a:t>控制全生命周期状态，</a:t>
            </a:r>
            <a:r>
              <a:rPr lang="en-US" altLang="zh-CN" sz="1600" dirty="0"/>
              <a:t>controller</a:t>
            </a:r>
            <a:r>
              <a:rPr lang="zh-CN" altLang="en-US" sz="1600" dirty="0"/>
              <a:t>负责满足我们对于</a:t>
            </a:r>
            <a:r>
              <a:rPr lang="en-US" altLang="zh-CN" sz="1600" dirty="0"/>
              <a:t>POD</a:t>
            </a:r>
            <a:r>
              <a:rPr lang="zh-CN" altLang="en-US" sz="1600" dirty="0"/>
              <a:t>运行状态的预期 </a:t>
            </a:r>
          </a:p>
          <a:p>
            <a:r>
              <a:rPr lang="zh-CN" altLang="en-US" sz="1600" dirty="0"/>
              <a:t>各类资源定义中的</a:t>
            </a:r>
            <a:r>
              <a:rPr lang="en-US" altLang="zh-CN" sz="1600" dirty="0"/>
              <a:t>PodTemplate</a:t>
            </a:r>
            <a:r>
              <a:rPr lang="zh-CN" altLang="en-US" sz="1600" dirty="0"/>
              <a:t>提供</a:t>
            </a:r>
            <a:r>
              <a:rPr lang="en-US" altLang="zh-CN" sz="1600" dirty="0"/>
              <a:t>Pod</a:t>
            </a:r>
            <a:r>
              <a:rPr lang="zh-CN" altLang="en-US" sz="1600" dirty="0"/>
              <a:t>的定义。 </a:t>
            </a:r>
          </a:p>
        </p:txBody>
      </p:sp>
    </p:spTree>
    <p:extLst>
      <p:ext uri="{BB962C8B-B14F-4D97-AF65-F5344CB8AC3E}">
        <p14:creationId xmlns:p14="http://schemas.microsoft.com/office/powerpoint/2010/main" val="237003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4B09CD-B799-4519-B1FB-DC0BAD173768}"/>
              </a:ext>
            </a:extLst>
          </p:cNvPr>
          <p:cNvSpPr txBox="1"/>
          <p:nvPr/>
        </p:nvSpPr>
        <p:spPr>
          <a:xfrm>
            <a:off x="799011" y="1162124"/>
            <a:ext cx="6096000" cy="5071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POD LIFECIRCLE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36E43-8A52-4ECA-B651-2E3EF3EC5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2" y="2997245"/>
            <a:ext cx="4550990" cy="167100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FAA241D-A696-4AB1-991C-C2E45C589255}"/>
              </a:ext>
            </a:extLst>
          </p:cNvPr>
          <p:cNvSpPr txBox="1"/>
          <p:nvPr/>
        </p:nvSpPr>
        <p:spPr>
          <a:xfrm>
            <a:off x="5793845" y="1669251"/>
            <a:ext cx="5125452" cy="374814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在</a:t>
            </a:r>
            <a:r>
              <a:rPr lang="en-US" altLang="zh-CN" dirty="0"/>
              <a:t>Pod</a:t>
            </a:r>
            <a:r>
              <a:rPr lang="zh-CN" altLang="en-US" dirty="0"/>
              <a:t>运行期间：</a:t>
            </a:r>
            <a:r>
              <a:rPr lang="en-US" altLang="zh-CN" dirty="0"/>
              <a:t>kubelet</a:t>
            </a:r>
            <a:r>
              <a:rPr lang="zh-CN" altLang="en-US" dirty="0"/>
              <a:t>处理</a:t>
            </a:r>
            <a:r>
              <a:rPr lang="en-US" altLang="zh-CN" dirty="0"/>
              <a:t>Pod</a:t>
            </a:r>
            <a:r>
              <a:rPr lang="zh-CN" altLang="en-US" dirty="0"/>
              <a:t>内的</a:t>
            </a:r>
            <a:r>
              <a:rPr lang="en-US" altLang="zh-CN" dirty="0"/>
              <a:t>container</a:t>
            </a:r>
            <a:r>
              <a:rPr lang="zh-CN" altLang="en-US" dirty="0"/>
              <a:t>（可重启），以处理一些服务失效的场景，注意这 </a:t>
            </a:r>
          </a:p>
          <a:p>
            <a:r>
              <a:rPr lang="zh-CN" altLang="en-US" dirty="0"/>
              <a:t>里说的是重启</a:t>
            </a:r>
            <a:r>
              <a:rPr lang="en-US" altLang="zh-CN" dirty="0"/>
              <a:t>Container</a:t>
            </a:r>
            <a:r>
              <a:rPr lang="zh-CN" altLang="en-US" dirty="0"/>
              <a:t>生命周期内仅被调度一次，</a:t>
            </a:r>
            <a:r>
              <a:rPr lang="en-US" altLang="zh-CN" dirty="0"/>
              <a:t>POD</a:t>
            </a:r>
            <a:r>
              <a:rPr lang="zh-CN" altLang="en-US" dirty="0"/>
              <a:t>一直驻留在被分配的节点，直到</a:t>
            </a:r>
            <a:r>
              <a:rPr lang="en-US" altLang="zh-CN" dirty="0"/>
              <a:t>POD</a:t>
            </a:r>
            <a:r>
              <a:rPr lang="zh-CN" altLang="en-US" dirty="0"/>
              <a:t>被</a:t>
            </a:r>
            <a:r>
              <a:rPr lang="en-US" altLang="zh-CN" dirty="0"/>
              <a:t>STOP</a:t>
            </a:r>
            <a:r>
              <a:rPr lang="zh-CN" altLang="en-US" dirty="0"/>
              <a:t>或</a:t>
            </a:r>
            <a:r>
              <a:rPr lang="en-US" altLang="zh-CN" dirty="0"/>
              <a:t>TERMINATED </a:t>
            </a:r>
            <a:endParaRPr lang="zh-CN" altLang="en-US" dirty="0"/>
          </a:p>
          <a:p>
            <a:r>
              <a:rPr lang="en-US" altLang="zh-CN" dirty="0"/>
              <a:t>POD</a:t>
            </a:r>
            <a:r>
              <a:rPr lang="zh-CN" altLang="en-US" dirty="0"/>
              <a:t>运行会被赋予一个</a:t>
            </a:r>
            <a:r>
              <a:rPr lang="en-US" altLang="zh-CN" dirty="0"/>
              <a:t>UID</a:t>
            </a:r>
            <a:r>
              <a:rPr lang="zh-CN" altLang="en-US" dirty="0"/>
              <a:t>，节点</a:t>
            </a:r>
            <a:r>
              <a:rPr lang="en-US" altLang="zh-CN" dirty="0"/>
              <a:t>Down</a:t>
            </a:r>
            <a:r>
              <a:rPr lang="zh-CN" altLang="en-US" dirty="0"/>
              <a:t>掉之后，会在给定的超时期限后删除</a:t>
            </a:r>
            <a:r>
              <a:rPr lang="en-US" altLang="zh-CN" dirty="0"/>
              <a:t>POD </a:t>
            </a:r>
            <a:endParaRPr lang="zh-CN" altLang="en-US" dirty="0"/>
          </a:p>
          <a:p>
            <a:r>
              <a:rPr lang="en-US" altLang="zh-CN" dirty="0"/>
              <a:t>POD</a:t>
            </a:r>
            <a:r>
              <a:rPr lang="zh-CN" altLang="en-US" dirty="0"/>
              <a:t>不能自恢复，</a:t>
            </a:r>
            <a:r>
              <a:rPr lang="en-US" altLang="zh-CN" dirty="0"/>
              <a:t>Kubernetes</a:t>
            </a:r>
            <a:r>
              <a:rPr lang="zh-CN" altLang="en-US" dirty="0"/>
              <a:t>使用</a:t>
            </a:r>
            <a:r>
              <a:rPr lang="en-US" altLang="zh-CN" dirty="0"/>
              <a:t>Controller</a:t>
            </a:r>
            <a:r>
              <a:rPr lang="zh-CN" altLang="en-US" dirty="0"/>
              <a:t>来控制</a:t>
            </a:r>
            <a:r>
              <a:rPr lang="en-US" altLang="zh-CN" dirty="0"/>
              <a:t>POD</a:t>
            </a:r>
            <a:r>
              <a:rPr lang="zh-CN" altLang="en-US" dirty="0"/>
              <a:t>的恢复过程 </a:t>
            </a:r>
          </a:p>
          <a:p>
            <a:r>
              <a:rPr lang="en-US" altLang="zh-CN" dirty="0"/>
              <a:t>POD</a:t>
            </a:r>
            <a:r>
              <a:rPr lang="zh-CN" altLang="en-US" dirty="0"/>
              <a:t>不能被重调度（</a:t>
            </a:r>
            <a:r>
              <a:rPr lang="en-US" altLang="zh-CN" dirty="0"/>
              <a:t>rescheduled</a:t>
            </a:r>
            <a:r>
              <a:rPr lang="zh-CN" altLang="en-US" dirty="0"/>
              <a:t>），只可以重建 </a:t>
            </a:r>
          </a:p>
        </p:txBody>
      </p:sp>
    </p:spTree>
    <p:extLst>
      <p:ext uri="{BB962C8B-B14F-4D97-AF65-F5344CB8AC3E}">
        <p14:creationId xmlns:p14="http://schemas.microsoft.com/office/powerpoint/2010/main" val="2866334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A1A164-C108-45E9-BE6C-A7946552DC45}"/>
              </a:ext>
            </a:extLst>
          </p:cNvPr>
          <p:cNvSpPr txBox="1"/>
          <p:nvPr/>
        </p:nvSpPr>
        <p:spPr>
          <a:xfrm>
            <a:off x="799011" y="937548"/>
            <a:ext cx="6094268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POD PHASE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E28C29-922D-4914-BC5B-5ECB0B774988}"/>
              </a:ext>
            </a:extLst>
          </p:cNvPr>
          <p:cNvSpPr txBox="1"/>
          <p:nvPr/>
        </p:nvSpPr>
        <p:spPr>
          <a:xfrm>
            <a:off x="860389" y="1434544"/>
            <a:ext cx="8335566" cy="42415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Pod</a:t>
            </a:r>
            <a:r>
              <a:rPr lang="zh-CN" altLang="en-US" dirty="0"/>
              <a:t>的 </a:t>
            </a:r>
            <a:r>
              <a:rPr lang="en-US" altLang="zh-CN" dirty="0"/>
              <a:t>status </a:t>
            </a:r>
            <a:r>
              <a:rPr lang="zh-CN" altLang="en-US" dirty="0"/>
              <a:t>字段是一个</a:t>
            </a:r>
            <a:r>
              <a:rPr lang="en-US" altLang="zh-CN" dirty="0"/>
              <a:t>PodStatus</a:t>
            </a:r>
            <a:r>
              <a:rPr lang="zh-CN" altLang="en-US" dirty="0"/>
              <a:t>对象，其中包含一个 </a:t>
            </a:r>
            <a:r>
              <a:rPr lang="en-US" altLang="zh-CN" dirty="0"/>
              <a:t>phase </a:t>
            </a:r>
            <a:r>
              <a:rPr lang="zh-CN" altLang="en-US" dirty="0"/>
              <a:t>字段，显示</a:t>
            </a:r>
            <a:r>
              <a:rPr lang="en-US" altLang="zh-CN" dirty="0"/>
              <a:t>POD</a:t>
            </a:r>
            <a:r>
              <a:rPr lang="zh-CN" altLang="en-US" dirty="0"/>
              <a:t>的状态</a:t>
            </a:r>
          </a:p>
        </p:txBody>
      </p:sp>
      <p:graphicFrame>
        <p:nvGraphicFramePr>
          <p:cNvPr id="7" name="表格 13">
            <a:extLst>
              <a:ext uri="{FF2B5EF4-FFF2-40B4-BE49-F238E27FC236}">
                <a16:creationId xmlns:a16="http://schemas.microsoft.com/office/drawing/2014/main" id="{1E1EBDAA-A314-4E8A-88E8-06D0587A0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10325"/>
              </p:ext>
            </p:extLst>
          </p:nvPr>
        </p:nvGraphicFramePr>
        <p:xfrm>
          <a:off x="860389" y="2047330"/>
          <a:ext cx="10642347" cy="37484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7879">
                  <a:extLst>
                    <a:ext uri="{9D8B030D-6E8A-4147-A177-3AD203B41FA5}">
                      <a16:colId xmlns:a16="http://schemas.microsoft.com/office/drawing/2014/main" val="3747083868"/>
                    </a:ext>
                  </a:extLst>
                </a:gridCol>
                <a:gridCol w="8214468">
                  <a:extLst>
                    <a:ext uri="{9D8B030D-6E8A-4147-A177-3AD203B41FA5}">
                      <a16:colId xmlns:a16="http://schemas.microsoft.com/office/drawing/2014/main" val="614311549"/>
                    </a:ext>
                  </a:extLst>
                </a:gridCol>
              </a:tblGrid>
              <a:tr h="621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概述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134967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Pending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已被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Kubernetes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系统接受，但有一个或者多个容器尚未创建亦未运行。此阶段包括等待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被调度的时间和通过网络下载镜像的时间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85716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Running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已经绑定到了某个节点，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中所有的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container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都已被创建。至少有一个容器仍在运行，或者正处于启动或重启状态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768911"/>
                  </a:ext>
                </a:extLst>
              </a:tr>
              <a:tr h="621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Succeeded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dirty="0">
                          <a:latin typeface="+mn-lt"/>
                          <a:ea typeface="华文仿宋" panose="02010600040101010101" pitchFamily="2" charset="-122"/>
                        </a:rPr>
                        <a:t>中的所有容器都已成功终止，并且不会再重启。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28263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Failed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+mn-lt"/>
                          <a:ea typeface="华文仿宋" panose="02010600040101010101" pitchFamily="2" charset="-122"/>
                        </a:rPr>
                        <a:t>Pod</a:t>
                      </a:r>
                      <a:r>
                        <a:rPr lang="zh-CN" altLang="en-US" sz="1600" dirty="0">
                          <a:latin typeface="+mn-lt"/>
                          <a:ea typeface="华文仿宋" panose="02010600040101010101" pitchFamily="2" charset="-122"/>
                        </a:rPr>
                        <a:t>中的所有容器都已终止，并且至少有一个容器是因为失败终止。也就是 说，容器以非 </a:t>
                      </a:r>
                      <a:r>
                        <a:rPr lang="en-US" altLang="zh-CN" sz="1600" dirty="0">
                          <a:latin typeface="+mn-lt"/>
                          <a:ea typeface="华文仿宋" panose="02010600040101010101" pitchFamily="2" charset="-122"/>
                        </a:rPr>
                        <a:t>0 </a:t>
                      </a:r>
                      <a:r>
                        <a:rPr lang="zh-CN" altLang="en-US" sz="1600" dirty="0">
                          <a:latin typeface="+mn-lt"/>
                          <a:ea typeface="华文仿宋" panose="02010600040101010101" pitchFamily="2" charset="-122"/>
                        </a:rPr>
                        <a:t>状态退出或者被系统终止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371441"/>
                  </a:ext>
                </a:extLst>
              </a:tr>
              <a:tr h="6263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Unknown </a:t>
                      </a:r>
                      <a:endParaRPr lang="zh-CN" altLang="en-US" sz="1600" dirty="0">
                        <a:latin typeface="+mn-lt"/>
                        <a:ea typeface="华文仿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因为某些原因无法取得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的状态。这种情况通常是因为与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Pod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所在主机通 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latin typeface="+mn-lt"/>
                          <a:ea typeface="华文仿宋" panose="02010600040101010101" pitchFamily="2" charset="-122"/>
                          <a:cs typeface="+mn-cs"/>
                        </a:rPr>
                        <a:t>信失败。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011259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09736D9-E77B-40B7-90E0-6A4E51429B3F}"/>
              </a:ext>
            </a:extLst>
          </p:cNvPr>
          <p:cNvSpPr txBox="1"/>
          <p:nvPr/>
        </p:nvSpPr>
        <p:spPr>
          <a:xfrm>
            <a:off x="860388" y="5842337"/>
            <a:ext cx="10642347" cy="7934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dirty="0"/>
              <a:t>如果某节点</a:t>
            </a:r>
            <a:r>
              <a:rPr lang="en-US" altLang="zh-CN" dirty="0"/>
              <a:t>Down</a:t>
            </a:r>
            <a:r>
              <a:rPr lang="zh-CN" altLang="en-US" dirty="0"/>
              <a:t>掉或者与集群中其他节点失联，</a:t>
            </a:r>
            <a:r>
              <a:rPr lang="en-US" altLang="zh-CN" dirty="0"/>
              <a:t>Kubernetes</a:t>
            </a:r>
            <a:r>
              <a:rPr lang="zh-CN" altLang="en-US" dirty="0"/>
              <a:t>会实施某种策略，将节点上运行的所有</a:t>
            </a:r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/>
              <a:t>phase</a:t>
            </a:r>
            <a:r>
              <a:rPr lang="zh-CN" altLang="en-US" dirty="0"/>
              <a:t>设置为</a:t>
            </a:r>
            <a:r>
              <a:rPr lang="en-US" altLang="zh-CN" dirty="0"/>
              <a:t>Failed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2251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01D6B1C-469A-40EC-B231-8E6D3D246412}"/>
              </a:ext>
            </a:extLst>
          </p:cNvPr>
          <p:cNvSpPr txBox="1"/>
          <p:nvPr/>
        </p:nvSpPr>
        <p:spPr>
          <a:xfrm>
            <a:off x="799011" y="1166329"/>
            <a:ext cx="6094268" cy="23088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sz="1800" b="1" dirty="0"/>
              <a:t>Container Status </a:t>
            </a:r>
          </a:p>
          <a:p>
            <a:r>
              <a:rPr lang="en-US" altLang="zh-CN" dirty="0"/>
              <a:t>Kubernetes</a:t>
            </a:r>
            <a:r>
              <a:rPr lang="zh-CN" altLang="en-US" dirty="0"/>
              <a:t>跟踪</a:t>
            </a:r>
            <a:r>
              <a:rPr lang="en-US" altLang="zh-CN" dirty="0"/>
              <a:t>POD</a:t>
            </a:r>
            <a:r>
              <a:rPr lang="zh-CN" altLang="en-US" dirty="0"/>
              <a:t>中所有</a:t>
            </a:r>
            <a:r>
              <a:rPr lang="en-US" altLang="zh-CN" dirty="0"/>
              <a:t>container</a:t>
            </a:r>
            <a:r>
              <a:rPr lang="zh-CN" altLang="en-US" dirty="0"/>
              <a:t>的状态 </a:t>
            </a:r>
            <a:endParaRPr lang="en-US" altLang="zh-CN" dirty="0"/>
          </a:p>
          <a:p>
            <a:r>
              <a:rPr lang="en-US" altLang="zh-CN" b="1" dirty="0"/>
              <a:t>container</a:t>
            </a:r>
            <a:r>
              <a:rPr lang="zh-CN" altLang="en-US" b="1" dirty="0"/>
              <a:t>状态机： 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Waiting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Terminated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E70CAC0-A171-4071-B61A-103BC81F299D}"/>
              </a:ext>
            </a:extLst>
          </p:cNvPr>
          <p:cNvSpPr txBox="1"/>
          <p:nvPr/>
        </p:nvSpPr>
        <p:spPr>
          <a:xfrm>
            <a:off x="799011" y="3782190"/>
            <a:ext cx="5296989" cy="23169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zh-CN" altLang="en-US" sz="1800" dirty="0"/>
              <a:t>容器重启策略</a:t>
            </a:r>
            <a:endParaRPr lang="en-US" altLang="zh-CN" sz="1800" dirty="0"/>
          </a:p>
          <a:p>
            <a:r>
              <a:rPr lang="en-US" altLang="zh-CN" b="0" dirty="0"/>
              <a:t>POD</a:t>
            </a:r>
            <a:r>
              <a:rPr lang="zh-CN" altLang="en-US" b="0" dirty="0"/>
              <a:t>的</a:t>
            </a:r>
            <a:r>
              <a:rPr lang="en-US" altLang="zh-CN" b="0" dirty="0"/>
              <a:t>spec</a:t>
            </a:r>
            <a:r>
              <a:rPr lang="zh-CN" altLang="en-US" b="0" dirty="0"/>
              <a:t>中有 </a:t>
            </a:r>
            <a:r>
              <a:rPr lang="en-US" altLang="zh-CN" b="0" dirty="0"/>
              <a:t>restartPolicy </a:t>
            </a:r>
            <a:r>
              <a:rPr lang="zh-CN" altLang="en-US" b="0" dirty="0"/>
              <a:t>属性，可能取值包含</a:t>
            </a:r>
            <a:r>
              <a:rPr lang="en-US" altLang="zh-CN" b="0" dirty="0"/>
              <a:t>Always</a:t>
            </a:r>
            <a:r>
              <a:rPr lang="zh-CN" altLang="en-US" b="0" dirty="0"/>
              <a:t>、</a:t>
            </a:r>
            <a:r>
              <a:rPr lang="en-US" altLang="zh-CN" b="0" dirty="0"/>
              <a:t>OnFailure</a:t>
            </a:r>
            <a:r>
              <a:rPr lang="zh-CN" altLang="en-US" b="0" dirty="0"/>
              <a:t>和</a:t>
            </a:r>
            <a:r>
              <a:rPr lang="en-US" altLang="zh-CN" b="0" dirty="0"/>
              <a:t>Never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r>
              <a:rPr lang="zh-CN" altLang="en-US" b="0" dirty="0"/>
              <a:t>策略适用于</a:t>
            </a:r>
            <a:r>
              <a:rPr lang="en-US" altLang="zh-CN" b="0" dirty="0"/>
              <a:t>POD</a:t>
            </a:r>
            <a:r>
              <a:rPr lang="zh-CN" altLang="en-US" b="0" dirty="0"/>
              <a:t>中的所有</a:t>
            </a:r>
            <a:r>
              <a:rPr lang="en-US" altLang="zh-CN" b="0" dirty="0"/>
              <a:t>Container</a:t>
            </a:r>
            <a:r>
              <a:rPr lang="zh-CN" altLang="en-US" b="0" dirty="0"/>
              <a:t>。 </a:t>
            </a:r>
            <a:endParaRPr lang="en-US" altLang="zh-CN" b="0" dirty="0"/>
          </a:p>
          <a:p>
            <a:r>
              <a:rPr lang="zh-CN" altLang="en-US" b="0" dirty="0"/>
              <a:t>重启延时（指数回退</a:t>
            </a:r>
            <a:r>
              <a:rPr lang="en-US" altLang="zh-CN" b="0" dirty="0"/>
              <a:t>10s, 20s, 40s, ...</a:t>
            </a:r>
            <a:r>
              <a:rPr lang="zh-CN" altLang="en-US" b="0" dirty="0"/>
              <a:t>），最长</a:t>
            </a:r>
            <a:r>
              <a:rPr lang="en-US" altLang="zh-CN" b="0" dirty="0"/>
              <a:t>5</a:t>
            </a:r>
            <a:r>
              <a:rPr lang="zh-CN" altLang="en-US" b="0" dirty="0"/>
              <a:t>分钟，运行</a:t>
            </a:r>
            <a:r>
              <a:rPr lang="en-US" altLang="zh-CN" b="0" dirty="0"/>
              <a:t>10</a:t>
            </a:r>
            <a:r>
              <a:rPr lang="zh-CN" altLang="en-US" b="0" dirty="0"/>
              <a:t>分钟无异常，重置重启延时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CEB8D65-4A17-40DC-89AE-504CF0FF31B2}"/>
              </a:ext>
            </a:extLst>
          </p:cNvPr>
          <p:cNvSpPr txBox="1"/>
          <p:nvPr/>
        </p:nvSpPr>
        <p:spPr>
          <a:xfrm>
            <a:off x="6372225" y="1285224"/>
            <a:ext cx="6094268" cy="2316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POD Conditions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PodConditions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是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PodStatus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对象的一个数组属性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PodScheduled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，已完成调度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ContainersReady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，所有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container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就绪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Initialized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init containers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成功启动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Ready 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，可以提供服务，并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join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到</a:t>
            </a:r>
            <a:r>
              <a:rPr lang="en-US" altLang="zh-CN" sz="1600" dirty="0">
                <a:solidFill>
                  <a:srgbClr val="24292E"/>
                </a:solidFill>
                <a:ea typeface="华文仿宋" panose="02010600040101010101" pitchFamily="2" charset="-122"/>
              </a:rPr>
              <a:t>endpoints</a:t>
            </a:r>
            <a:r>
              <a:rPr lang="zh-CN" altLang="en-US" sz="1600" dirty="0">
                <a:solidFill>
                  <a:srgbClr val="24292E"/>
                </a:solidFill>
                <a:ea typeface="华文仿宋" panose="02010600040101010101" pitchFamily="2" charset="-122"/>
              </a:rPr>
              <a:t>中 </a:t>
            </a:r>
          </a:p>
        </p:txBody>
      </p:sp>
    </p:spTree>
    <p:extLst>
      <p:ext uri="{BB962C8B-B14F-4D97-AF65-F5344CB8AC3E}">
        <p14:creationId xmlns:p14="http://schemas.microsoft.com/office/powerpoint/2010/main" val="802546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AB68A7F-8428-422A-922E-1119DA37230C}"/>
              </a:ext>
            </a:extLst>
          </p:cNvPr>
          <p:cNvSpPr txBox="1"/>
          <p:nvPr/>
        </p:nvSpPr>
        <p:spPr>
          <a:xfrm>
            <a:off x="554393" y="990881"/>
            <a:ext cx="11346873" cy="54054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Container Probes </a:t>
            </a:r>
          </a:p>
          <a:p>
            <a:r>
              <a:rPr lang="en-US" altLang="zh-CN" sz="1600" b="0" dirty="0"/>
              <a:t>Probe</a:t>
            </a:r>
            <a:r>
              <a:rPr lang="zh-CN" altLang="en-US" sz="1600" b="0" dirty="0"/>
              <a:t>由</a:t>
            </a:r>
            <a:r>
              <a:rPr lang="en-US" altLang="zh-CN" sz="1600" b="0" dirty="0"/>
              <a:t>kubelet</a:t>
            </a:r>
            <a:r>
              <a:rPr lang="zh-CN" altLang="en-US" sz="1600" b="0" dirty="0"/>
              <a:t>定期对</a:t>
            </a:r>
            <a:r>
              <a:rPr lang="en-US" altLang="zh-CN" sz="1600" b="0" dirty="0"/>
              <a:t>Container</a:t>
            </a:r>
            <a:r>
              <a:rPr lang="zh-CN" altLang="en-US" sz="1600" b="0" dirty="0"/>
              <a:t>进行检测，</a:t>
            </a:r>
            <a:r>
              <a:rPr lang="en-US" altLang="zh-CN" sz="1600" b="0" dirty="0"/>
              <a:t>kubelet</a:t>
            </a:r>
            <a:r>
              <a:rPr lang="zh-CN" altLang="en-US" sz="1600" b="0" dirty="0"/>
              <a:t>可调用三种处理机制：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ExecAction</a:t>
            </a:r>
            <a:r>
              <a:rPr lang="zh-CN" altLang="en-US" sz="1600" b="0" dirty="0"/>
              <a:t>，容器内可执行的</a:t>
            </a:r>
            <a:r>
              <a:rPr lang="en-US" altLang="zh-CN" sz="1600" b="0" dirty="0"/>
              <a:t>shell</a:t>
            </a:r>
            <a:r>
              <a:rPr lang="zh-CN" altLang="en-US" sz="1600" b="0" dirty="0"/>
              <a:t>命令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TCPSocketAction</a:t>
            </a:r>
            <a:r>
              <a:rPr lang="zh-CN" altLang="en-US" sz="1600" b="0" dirty="0"/>
              <a:t>，运行一个针对容器内指定端口的</a:t>
            </a:r>
            <a:r>
              <a:rPr lang="en-US" altLang="zh-CN" sz="1600" b="0" dirty="0"/>
              <a:t>TCP</a:t>
            </a:r>
            <a:r>
              <a:rPr lang="zh-CN" altLang="en-US" sz="1600" b="0" dirty="0"/>
              <a:t>检测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HTTPGetAction</a:t>
            </a:r>
            <a:r>
              <a:rPr lang="zh-CN" altLang="en-US" sz="1600" b="0" dirty="0"/>
              <a:t>，使用 </a:t>
            </a:r>
            <a:r>
              <a:rPr lang="en-US" altLang="zh-CN" sz="1600" b="0" dirty="0"/>
              <a:t>GET </a:t>
            </a:r>
            <a:r>
              <a:rPr lang="zh-CN" altLang="en-US" sz="1600" b="0" dirty="0"/>
              <a:t>方法发起一个</a:t>
            </a:r>
            <a:r>
              <a:rPr lang="en-US" altLang="zh-CN" sz="1600" b="0" dirty="0"/>
              <a:t>HTTP</a:t>
            </a:r>
            <a:r>
              <a:rPr lang="zh-CN" altLang="en-US" sz="1600" b="0" dirty="0"/>
              <a:t>请求，以状态码为状态依据 </a:t>
            </a:r>
          </a:p>
          <a:p>
            <a:r>
              <a:rPr lang="en-US" altLang="zh-CN" sz="1600" b="0" dirty="0"/>
              <a:t>Probe</a:t>
            </a:r>
            <a:r>
              <a:rPr lang="zh-CN" altLang="en-US" sz="1600" b="0" dirty="0"/>
              <a:t>状态机：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Success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Failure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Unknown </a:t>
            </a:r>
          </a:p>
          <a:p>
            <a:r>
              <a:rPr lang="en-US" altLang="zh-CN" sz="1600" b="0" dirty="0"/>
              <a:t>Kubelet</a:t>
            </a:r>
            <a:r>
              <a:rPr lang="zh-CN" altLang="en-US" sz="1600" b="0" dirty="0"/>
              <a:t>提供三种探针：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livenessProbe</a:t>
            </a:r>
            <a:r>
              <a:rPr lang="zh-CN" altLang="en-US" sz="1600" b="0" dirty="0"/>
              <a:t>：不设置默认通过，设置探针未通过将会根据重启策略重启指定</a:t>
            </a:r>
            <a:r>
              <a:rPr lang="en-US" altLang="zh-CN" sz="1600" b="0" dirty="0"/>
              <a:t>container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readinessProbe</a:t>
            </a:r>
            <a:r>
              <a:rPr lang="zh-CN" altLang="en-US" sz="1600" b="0" dirty="0"/>
              <a:t>：不设置默认通过，设置探针未通过</a:t>
            </a:r>
            <a:r>
              <a:rPr lang="en-US" altLang="zh-CN" sz="1600" b="0" dirty="0"/>
              <a:t>endpoints controller</a:t>
            </a:r>
            <a:r>
              <a:rPr lang="zh-CN" altLang="en-US" sz="1600" b="0" dirty="0"/>
              <a:t>将会从</a:t>
            </a:r>
            <a:r>
              <a:rPr lang="en-US" altLang="zh-CN" sz="1600" b="0" dirty="0"/>
              <a:t>endpoints</a:t>
            </a:r>
            <a:r>
              <a:rPr lang="zh-CN" altLang="en-US" sz="1600" b="0" dirty="0"/>
              <a:t>的地址表中将失败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的</a:t>
            </a:r>
            <a:r>
              <a:rPr lang="en-US" altLang="zh-CN" sz="1600" b="0" dirty="0"/>
              <a:t>IP</a:t>
            </a:r>
            <a:r>
              <a:rPr lang="zh-CN" altLang="en-US" sz="1600" b="0" dirty="0"/>
              <a:t>地址删除掉。在初始化延迟前该探针的状态为</a:t>
            </a:r>
            <a:r>
              <a:rPr lang="en-US" altLang="zh-CN" sz="1600" b="0" dirty="0"/>
              <a:t>Failure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startupProbe</a:t>
            </a:r>
            <a:r>
              <a:rPr lang="zh-CN" altLang="en-US" sz="1600" b="0" dirty="0"/>
              <a:t>：该探针</a:t>
            </a:r>
            <a:r>
              <a:rPr lang="en-US" altLang="zh-CN" sz="1600" b="0" dirty="0"/>
              <a:t>Success</a:t>
            </a:r>
            <a:r>
              <a:rPr lang="zh-CN" altLang="en-US" sz="1600" b="0" dirty="0"/>
              <a:t>前其他探针失效，失败会根据重启策略重启指定</a:t>
            </a:r>
            <a:r>
              <a:rPr lang="en-US" altLang="zh-CN" sz="1600" b="0" dirty="0"/>
              <a:t>container 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283891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04FF58-F69B-4762-9854-91F5FABDE813}"/>
              </a:ext>
            </a:extLst>
          </p:cNvPr>
          <p:cNvSpPr txBox="1"/>
          <p:nvPr/>
        </p:nvSpPr>
        <p:spPr>
          <a:xfrm>
            <a:off x="860389" y="1203151"/>
            <a:ext cx="10922902" cy="45791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>
                <a:hlinkClick r:id="rId3"/>
              </a:rPr>
              <a:t>INIT Container </a:t>
            </a:r>
            <a:endParaRPr lang="en-US" altLang="zh-CN" dirty="0"/>
          </a:p>
          <a:p>
            <a:r>
              <a:rPr lang="en-US" altLang="zh-CN" sz="1600" b="0" dirty="0"/>
              <a:t>Init Container</a:t>
            </a:r>
            <a:r>
              <a:rPr lang="zh-CN" altLang="en-US" sz="1600" b="0" dirty="0"/>
              <a:t>是一种特殊容器，在 </a:t>
            </a:r>
            <a:r>
              <a:rPr lang="en-US" altLang="zh-CN" sz="1600" b="0" dirty="0"/>
              <a:t>Pod </a:t>
            </a:r>
            <a:r>
              <a:rPr lang="zh-CN" altLang="en-US" sz="1600" b="0" dirty="0"/>
              <a:t>内的应用容器启动之前运行。</a:t>
            </a:r>
            <a:r>
              <a:rPr lang="en-US" altLang="zh-CN" sz="1600" b="0" dirty="0"/>
              <a:t>Init </a:t>
            </a:r>
            <a:r>
              <a:rPr lang="zh-CN" altLang="en-US" sz="1600" b="0" dirty="0"/>
              <a:t>容器可以包括一些应用镜像中不存在的实用工具和安装脚本。 </a:t>
            </a:r>
          </a:p>
          <a:p>
            <a:r>
              <a:rPr lang="en-US" altLang="zh-CN" sz="1600" b="0" dirty="0"/>
              <a:t>Init Container</a:t>
            </a:r>
            <a:r>
              <a:rPr lang="zh-CN" altLang="en-US" sz="1600" b="0" dirty="0"/>
              <a:t>数量可以</a:t>
            </a:r>
            <a:r>
              <a:rPr lang="en-US" altLang="zh-CN" sz="1600" b="0" dirty="0"/>
              <a:t>0-</a:t>
            </a:r>
            <a:r>
              <a:rPr lang="zh-CN" altLang="en-US" sz="1600" b="0" dirty="0"/>
              <a:t>多个，为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设置初始化容器，在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的 </a:t>
            </a:r>
            <a:r>
              <a:rPr lang="en-US" altLang="zh-CN" sz="1600" b="0" dirty="0"/>
              <a:t>spec </a:t>
            </a:r>
            <a:r>
              <a:rPr lang="zh-CN" altLang="en-US" sz="1600" b="0" dirty="0"/>
              <a:t>中的 </a:t>
            </a:r>
            <a:r>
              <a:rPr lang="en-US" altLang="zh-CN" sz="1600" b="0" dirty="0"/>
              <a:t>initContainers </a:t>
            </a:r>
            <a:r>
              <a:rPr lang="zh-CN" altLang="en-US" sz="1600" b="0" dirty="0"/>
              <a:t>字段 </a:t>
            </a:r>
          </a:p>
          <a:p>
            <a:r>
              <a:rPr lang="en-US" altLang="zh-CN" sz="1600" b="0" dirty="0"/>
              <a:t>initContainer</a:t>
            </a:r>
            <a:r>
              <a:rPr lang="zh-CN" altLang="en-US" sz="1600" b="0" dirty="0"/>
              <a:t>支持除了</a:t>
            </a:r>
            <a:r>
              <a:rPr lang="en-US" altLang="zh-CN" sz="1600" b="0" dirty="0"/>
              <a:t>probe</a:t>
            </a:r>
            <a:r>
              <a:rPr lang="zh-CN" altLang="en-US" sz="1600" b="0" dirty="0"/>
              <a:t>外的所有</a:t>
            </a:r>
            <a:r>
              <a:rPr lang="en-US" altLang="zh-CN" sz="1600" b="0" dirty="0"/>
              <a:t>container</a:t>
            </a:r>
            <a:r>
              <a:rPr lang="zh-CN" altLang="en-US" sz="1600" b="0" dirty="0"/>
              <a:t>属性，多个</a:t>
            </a:r>
            <a:r>
              <a:rPr lang="en-US" altLang="zh-CN" sz="1600" b="0" dirty="0"/>
              <a:t>initContainer</a:t>
            </a:r>
            <a:r>
              <a:rPr lang="zh-CN" altLang="en-US" sz="1600" b="0" dirty="0"/>
              <a:t>会依据定义的顺序，顺序执行</a:t>
            </a:r>
            <a:endParaRPr lang="en-US" altLang="zh-CN" sz="1600" b="0" dirty="0"/>
          </a:p>
          <a:p>
            <a:endParaRPr lang="zh-CN" altLang="en-US" sz="1600" b="0" dirty="0"/>
          </a:p>
          <a:p>
            <a:r>
              <a:rPr lang="en-US" altLang="zh-CN" dirty="0"/>
              <a:t>initContainer</a:t>
            </a:r>
            <a:r>
              <a:rPr lang="zh-CN" altLang="en-US" dirty="0"/>
              <a:t>的优势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可引入应用镜像中没有的实用工具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避免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引入实用工具带来的安全风险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应用镜像的创建者和部署者可以解耦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initContainer</a:t>
            </a:r>
            <a:r>
              <a:rPr lang="zh-CN" altLang="en-US" sz="1600" b="0" dirty="0"/>
              <a:t>能以不同于 </a:t>
            </a:r>
            <a:r>
              <a:rPr lang="en-US" altLang="zh-CN" sz="1600" b="0" dirty="0"/>
              <a:t>Pod </a:t>
            </a:r>
            <a:r>
              <a:rPr lang="zh-CN" altLang="en-US" sz="1600" b="0" dirty="0"/>
              <a:t>内应用容器的文件系统视图运行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延迟应用容器启动的一种机制 </a:t>
            </a:r>
          </a:p>
        </p:txBody>
      </p:sp>
    </p:spTree>
    <p:extLst>
      <p:ext uri="{BB962C8B-B14F-4D97-AF65-F5344CB8AC3E}">
        <p14:creationId xmlns:p14="http://schemas.microsoft.com/office/powerpoint/2010/main" val="2374118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889299-4465-4B15-9D73-BB7D40FACB0C}"/>
              </a:ext>
            </a:extLst>
          </p:cNvPr>
          <p:cNvSpPr txBox="1"/>
          <p:nvPr/>
        </p:nvSpPr>
        <p:spPr>
          <a:xfrm>
            <a:off x="860389" y="1340051"/>
            <a:ext cx="11021836" cy="23631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b="1">
                <a:solidFill>
                  <a:srgbClr val="24292E"/>
                </a:solidFill>
                <a:effectLst/>
                <a:ea typeface="华文仿宋" panose="02010600040101010101" pitchFamily="2" charset="-122"/>
              </a:defRPr>
            </a:lvl1pPr>
          </a:lstStyle>
          <a:p>
            <a:r>
              <a:rPr lang="en-US" altLang="zh-CN" dirty="0"/>
              <a:t>initContainer</a:t>
            </a:r>
            <a:r>
              <a:rPr lang="zh-CN" altLang="en-US" dirty="0"/>
              <a:t>行为</a:t>
            </a:r>
            <a:endParaRPr lang="en-US" altLang="zh-CN" dirty="0"/>
          </a:p>
          <a:p>
            <a:r>
              <a:rPr lang="zh-CN" alt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如果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的 </a:t>
            </a:r>
            <a:r>
              <a:rPr lang="en-US" altLang="zh-CN" sz="1600" b="0" dirty="0"/>
              <a:t>restartPolicy </a:t>
            </a:r>
            <a:r>
              <a:rPr lang="zh-CN" altLang="en-US" sz="1600" b="0" dirty="0"/>
              <a:t>设置为 </a:t>
            </a:r>
            <a:r>
              <a:rPr lang="en-US" altLang="zh-CN" sz="1600" b="0" dirty="0"/>
              <a:t>Always </a:t>
            </a:r>
            <a:r>
              <a:rPr lang="zh-CN" altLang="en-US" sz="1600" b="0" dirty="0"/>
              <a:t>，</a:t>
            </a:r>
            <a:r>
              <a:rPr lang="en-US" altLang="zh-CN" sz="1600" b="0" dirty="0"/>
              <a:t>initContainer</a:t>
            </a:r>
            <a:r>
              <a:rPr lang="zh-CN" altLang="en-US" sz="1600" b="0" dirty="0"/>
              <a:t>失败时会使用 </a:t>
            </a:r>
            <a:r>
              <a:rPr lang="en-US" altLang="zh-CN" sz="1600" b="0" dirty="0"/>
              <a:t>OnFailure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Pod</a:t>
            </a:r>
            <a:r>
              <a:rPr lang="zh-CN" altLang="en-US" sz="1600" b="0" dirty="0"/>
              <a:t>重启，所有</a:t>
            </a:r>
            <a:r>
              <a:rPr lang="en-US" altLang="zh-CN" sz="1600" b="0" dirty="0"/>
              <a:t>initContainer</a:t>
            </a:r>
            <a:r>
              <a:rPr lang="zh-CN" altLang="en-US" sz="1600" b="0" dirty="0"/>
              <a:t>必须重新执行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修改</a:t>
            </a:r>
            <a:r>
              <a:rPr lang="en-US" altLang="zh-CN" sz="1600" b="0" dirty="0"/>
              <a:t>initContainer image </a:t>
            </a:r>
            <a:r>
              <a:rPr lang="zh-CN" altLang="en-US" sz="1600" b="0" dirty="0"/>
              <a:t>字段，</a:t>
            </a:r>
            <a:r>
              <a:rPr lang="en-US" altLang="zh-CN" sz="1600" b="0" dirty="0"/>
              <a:t>POD</a:t>
            </a:r>
            <a:r>
              <a:rPr lang="zh-CN" altLang="en-US" sz="1600" b="0" dirty="0"/>
              <a:t>将重启，</a:t>
            </a:r>
            <a:r>
              <a:rPr lang="en-US" altLang="zh-CN" sz="1600" b="0" dirty="0"/>
              <a:t>initContainer</a:t>
            </a:r>
            <a:r>
              <a:rPr lang="zh-CN" altLang="en-US" sz="1600" b="0" dirty="0"/>
              <a:t>内的代码应该是幂等的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dirty="0"/>
              <a:t>init Container</a:t>
            </a:r>
            <a:r>
              <a:rPr lang="zh-CN" altLang="en-US" sz="1600" b="0" dirty="0"/>
              <a:t>的</a:t>
            </a:r>
            <a:r>
              <a:rPr lang="en-US" altLang="zh-CN" sz="1600" b="0" dirty="0"/>
              <a:t>name</a:t>
            </a:r>
            <a:r>
              <a:rPr lang="zh-CN" altLang="en-US" sz="1600" b="0" dirty="0"/>
              <a:t>必须唯一</a:t>
            </a:r>
          </a:p>
        </p:txBody>
      </p:sp>
    </p:spTree>
    <p:extLst>
      <p:ext uri="{BB962C8B-B14F-4D97-AF65-F5344CB8AC3E}">
        <p14:creationId xmlns:p14="http://schemas.microsoft.com/office/powerpoint/2010/main" val="252765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200FEA-67EC-4944-AF7B-E17F3F138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4" y="2228850"/>
            <a:ext cx="6229350" cy="120015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E6017B3-0C04-4C04-B990-638C3BF2E510}"/>
              </a:ext>
            </a:extLst>
          </p:cNvPr>
          <p:cNvSpPr txBox="1"/>
          <p:nvPr/>
        </p:nvSpPr>
        <p:spPr>
          <a:xfrm>
            <a:off x="1017444" y="1636365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POD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4F7472-6042-4BB0-9D3D-F9787EEBBA24}"/>
              </a:ext>
            </a:extLst>
          </p:cNvPr>
          <p:cNvSpPr txBox="1"/>
          <p:nvPr/>
        </p:nvSpPr>
        <p:spPr>
          <a:xfrm>
            <a:off x="1017444" y="395348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ObjectMeta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626AFCA-FE9B-4A0F-AFCD-55C2D0239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444" y="4464193"/>
            <a:ext cx="6248400" cy="11715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D9578B90-0FF5-4E24-8B63-FB6B41EEFB7C}"/>
              </a:ext>
            </a:extLst>
          </p:cNvPr>
          <p:cNvSpPr txBox="1"/>
          <p:nvPr/>
        </p:nvSpPr>
        <p:spPr>
          <a:xfrm>
            <a:off x="9085302" y="1636365"/>
            <a:ext cx="1575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hlinkClick r:id="rId5"/>
              </a:rPr>
              <a:t>PodSpec</a:t>
            </a:r>
            <a:endParaRPr lang="en-US" altLang="zh-CN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069DDA7-4FC6-403E-A669-AF4419667434}"/>
              </a:ext>
            </a:extLst>
          </p:cNvPr>
          <p:cNvSpPr txBox="1"/>
          <p:nvPr/>
        </p:nvSpPr>
        <p:spPr>
          <a:xfrm>
            <a:off x="9085301" y="3953489"/>
            <a:ext cx="1575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hlinkClick r:id="rId6"/>
              </a:rPr>
              <a:t>Container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79622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860389" y="1748043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DeploymentSpec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ADCD5A5-BA65-414E-9A42-B26827050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482" y="2424545"/>
            <a:ext cx="7857584" cy="29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08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5890779" cy="813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鸟瞰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意义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16197" y="3299906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选择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01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860389" y="136790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StatefulSetSpec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FB2325-ECF8-47AE-AD74-811009E2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9" y="1947429"/>
            <a:ext cx="7036702" cy="42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11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940F8A-971F-45B6-A0BF-A1603BECE0B5}"/>
              </a:ext>
            </a:extLst>
          </p:cNvPr>
          <p:cNvSpPr txBox="1"/>
          <p:nvPr/>
        </p:nvSpPr>
        <p:spPr>
          <a:xfrm>
            <a:off x="554393" y="1425171"/>
            <a:ext cx="10908665" cy="370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服务的有状态与无状态：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400" dirty="0" err="1">
                <a:ea typeface="华文仿宋" panose="02010600040101010101" pitchFamily="2" charset="-122"/>
                <a:cs typeface="Times New Roman" panose="02020603050405020304" charset="0"/>
              </a:rPr>
              <a:t>对服务器程序来说，究竟是有状态服务，还是无状态服务，其判断</a:t>
            </a:r>
            <a:r>
              <a:rPr lang="zh-CN" altLang="en-US" sz="1400" dirty="0">
                <a:ea typeface="华文仿宋" panose="02010600040101010101" pitchFamily="2" charset="-122"/>
                <a:cs typeface="Times New Roman" panose="02020603050405020304" charset="0"/>
              </a:rPr>
              <a:t>依据</a:t>
            </a:r>
            <a:r>
              <a:rPr lang="en-US" sz="1400" dirty="0">
                <a:ea typeface="华文仿宋" panose="02010600040101010101" pitchFamily="2" charset="-122"/>
                <a:cs typeface="Times New Roman" panose="02020603050405020304" charset="0"/>
              </a:rPr>
              <a:t>——</a:t>
            </a:r>
            <a:r>
              <a:rPr lang="en-US" sz="1400" dirty="0" err="1">
                <a:ea typeface="华文仿宋" panose="02010600040101010101" pitchFamily="2" charset="-122"/>
                <a:cs typeface="Times New Roman" panose="02020603050405020304" charset="0"/>
              </a:rPr>
              <a:t>两个来自相同发起者的请求在服务器端是否具备上下文关系</a:t>
            </a:r>
            <a:r>
              <a:rPr lang="en-US" sz="1400" dirty="0">
                <a:ea typeface="华文仿宋" panose="02010600040101010101" pitchFamily="2" charset="-122"/>
                <a:cs typeface="Times New Roman" panose="02020603050405020304" charset="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 dirty="0" err="1">
                <a:ea typeface="华文仿宋" panose="02010600040101010101" pitchFamily="2" charset="-122"/>
                <a:cs typeface="Times New Roman" panose="02020603050405020304" charset="0"/>
              </a:rPr>
              <a:t>状态化请求，服务器端一般都要保存请求的相关信息，每个请求可以默认地使用以前的请求信息</a:t>
            </a:r>
            <a:r>
              <a:rPr sz="1400" b="1" dirty="0">
                <a:ea typeface="华文仿宋" panose="02010600040101010101" pitchFamily="2" charset="-122"/>
                <a:cs typeface="Times New Roman" panose="02020603050405020304" charset="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 b="1" dirty="0">
                <a:ea typeface="华文仿宋" panose="02010600040101010101" pitchFamily="2" charset="-122"/>
                <a:cs typeface="Times New Roman" panose="02020603050405020304" charset="0"/>
              </a:rPr>
              <a:t>无状态请求，服务器端所能够处理的过程必须全部来自于请求所携带的信息，以及其他服务器端自身所保存的、并且可以被所有请求所使用的公共信息。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dirty="0">
              <a:ea typeface="华文仿宋" panose="0201060004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dirty="0">
                <a:ea typeface="华文仿宋" panose="02010600040101010101" pitchFamily="2" charset="-122"/>
                <a:cs typeface="Times New Roman" panose="02020603050405020304" charset="0"/>
              </a:rPr>
              <a:t>有状态重</a:t>
            </a:r>
            <a:r>
              <a:rPr lang="zh-CN" altLang="en-US" sz="1400" b="1" dirty="0">
                <a:ea typeface="华文仿宋" panose="02010600040101010101" pitchFamily="2" charset="-122"/>
                <a:cs typeface="Times New Roman" panose="02020603050405020304" charset="0"/>
              </a:rPr>
              <a:t>事务，</a:t>
            </a:r>
            <a:r>
              <a:rPr lang="zh-CN" altLang="en-US" sz="1400" dirty="0">
                <a:ea typeface="华文仿宋" panose="02010600040101010101" pitchFamily="2" charset="-122"/>
                <a:cs typeface="Times New Roman" panose="02020603050405020304" charset="0"/>
              </a:rPr>
              <a:t>无状态重</a:t>
            </a:r>
            <a:r>
              <a:rPr lang="zh-CN" altLang="en-US" sz="1400" b="1" dirty="0">
                <a:ea typeface="华文仿宋" panose="02010600040101010101" pitchFamily="2" charset="-122"/>
                <a:cs typeface="Times New Roman" panose="02020603050405020304" charset="0"/>
              </a:rPr>
              <a:t>伸缩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400" b="1" dirty="0">
              <a:ea typeface="华文仿宋" panose="0201060004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 dirty="0">
                <a:ea typeface="华文仿宋" panose="02010600040101010101" pitchFamily="2" charset="-122"/>
                <a:cs typeface="Times New Roman" panose="02020603050405020304" charset="0"/>
              </a:rPr>
              <a:t>有状态：</a:t>
            </a:r>
            <a:r>
              <a:rPr lang="en-US" altLang="zh-CN" sz="1400" b="1" dirty="0">
                <a:ea typeface="华文仿宋" panose="02010600040101010101" pitchFamily="2" charset="-122"/>
                <a:cs typeface="Times New Roman" panose="02020603050405020304" charset="0"/>
              </a:rPr>
              <a:t>statfulSet</a:t>
            </a:r>
            <a:endParaRPr lang="zh-CN" altLang="en-US" sz="1400" dirty="0">
              <a:ea typeface="华文仿宋" panose="02010600040101010101" pitchFamily="2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400" b="1" dirty="0">
                <a:ea typeface="华文仿宋" panose="02010600040101010101" pitchFamily="2" charset="-122"/>
                <a:cs typeface="Times New Roman" panose="02020603050405020304" charset="0"/>
                <a:sym typeface="+mn-ea"/>
              </a:rPr>
              <a:t>无状态：</a:t>
            </a:r>
            <a:r>
              <a:rPr lang="en-US" altLang="zh-CN" sz="1400" b="1" dirty="0">
                <a:ea typeface="华文仿宋" panose="02010600040101010101" pitchFamily="2" charset="-122"/>
                <a:cs typeface="Times New Roman" panose="02020603050405020304" charset="0"/>
                <a:sym typeface="+mn-ea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2139162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860389" y="1367909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DaemonSetSpec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4DCD29-61EE-4018-B078-F066F89F8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9" y="2092036"/>
            <a:ext cx="7753675" cy="23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16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F029927-0000-44DB-B41B-7E861400F005}"/>
              </a:ext>
            </a:extLst>
          </p:cNvPr>
          <p:cNvSpPr txBox="1"/>
          <p:nvPr/>
        </p:nvSpPr>
        <p:spPr>
          <a:xfrm>
            <a:off x="860388" y="1013998"/>
            <a:ext cx="10893807" cy="523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适合以 </a:t>
            </a:r>
            <a:r>
              <a:rPr lang="en-US" altLang="zh-CN" sz="14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形式来运行的任务主要有三种： </a:t>
            </a:r>
            <a:endParaRPr lang="zh-CN" altLang="en-US" sz="1200" b="1" dirty="0"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1. 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非并行 </a:t>
            </a: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Job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： </a:t>
            </a:r>
            <a:endParaRPr lang="zh-CN" altLang="en-US" sz="1200" b="1" dirty="0">
              <a:solidFill>
                <a:srgbClr val="FF0000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通常只启动一个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，除非该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失败。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当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成功终止时，立即视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为完成状态。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2. 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具有 确定完成计数 的并行 </a:t>
            </a: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Job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： </a:t>
            </a:r>
            <a:endParaRPr lang="zh-CN" altLang="en-US" sz="1200" b="1" dirty="0">
              <a:solidFill>
                <a:srgbClr val="FF0000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.spec.completions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字段设置为非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0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的正数值。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用来代表整个任务，当成功的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个数达到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.spec.completions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时，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被视为完成。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当使用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.spec.completionMode=“Indexed”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时，每个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都会获得一个不同的 索引值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，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介于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0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和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.spec.completions-1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之间。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3. 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带 工作队列 的并行 </a:t>
            </a:r>
            <a:r>
              <a:rPr lang="en-US" altLang="zh-CN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Job</a:t>
            </a:r>
            <a:r>
              <a:rPr lang="zh-CN" altLang="en-US" sz="1400" b="1" dirty="0">
                <a:solidFill>
                  <a:srgbClr val="FF0000"/>
                </a:solidFill>
                <a:effectLst/>
                <a:ea typeface="华文仿宋" panose="02010600040101010101" pitchFamily="2" charset="-122"/>
              </a:rPr>
              <a:t>： </a:t>
            </a:r>
            <a:endParaRPr lang="zh-CN" altLang="en-US" sz="1200" b="1" dirty="0">
              <a:solidFill>
                <a:srgbClr val="FF0000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不设置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spec.completions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，默认值为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.spec.parallelism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多个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之间必须相互协调，或者借助外部服务确定每个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要处理哪个工作条目。 例如，任一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都可以从工作队列中取走最多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N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个工作条目。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每个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都可以独立确定是否其它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都已完成，进而确定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是否完成。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当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中 任何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成功终止，不再创建新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一旦至少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1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个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成功完成，并且所有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都已终止，即可宣告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Job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成功完成。 </a:t>
            </a:r>
            <a:endParaRPr lang="zh-CN" altLang="en-US" sz="1200" dirty="0"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一旦任何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成功退出，任何其它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都不应再对此任务执行任何操作或生成任何输出。所有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都应启动退出过程。</a:t>
            </a:r>
            <a:endParaRPr lang="zh-CN" altLang="en-US" sz="1200" dirty="0"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8805E8-3F77-4084-9D92-CC8F9F22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905" y="1383330"/>
            <a:ext cx="6210300" cy="1009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6030905" y="87542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JobSpec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6336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8805E8-3F77-4084-9D92-CC8F9F22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1" y="1749090"/>
            <a:ext cx="6210300" cy="1009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664841" y="116215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JobSpec 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6EA9C-0DB0-445E-ABE2-8588ABBC3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1" y="2976346"/>
            <a:ext cx="11028571" cy="2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71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8805E8-3F77-4084-9D92-CC8F9F22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1" y="1749090"/>
            <a:ext cx="6210300" cy="1009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664841" y="116215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JobSpec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14CCF3-1530-4F9B-AA5E-7916384E2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82" y="3183129"/>
            <a:ext cx="6774534" cy="273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28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E8805E8-3F77-4084-9D92-CC8F9F222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1" y="1749090"/>
            <a:ext cx="6210300" cy="1009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4BFF59A-E258-423F-A7E5-76866BF286CE}"/>
              </a:ext>
            </a:extLst>
          </p:cNvPr>
          <p:cNvSpPr txBox="1"/>
          <p:nvPr/>
        </p:nvSpPr>
        <p:spPr>
          <a:xfrm>
            <a:off x="664841" y="1162152"/>
            <a:ext cx="6094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JobSpec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521AC6-C0E8-40D8-8696-6EB5C43FE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1" y="2917560"/>
            <a:ext cx="7733251" cy="361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02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4F273FB-C719-4364-A9F5-1F73A6A20343}"/>
              </a:ext>
            </a:extLst>
          </p:cNvPr>
          <p:cNvSpPr txBox="1"/>
          <p:nvPr/>
        </p:nvSpPr>
        <p:spPr>
          <a:xfrm>
            <a:off x="799011" y="132469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CronJobSpec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E5999B-2D73-4741-8E78-3FF3C1F84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9" y="2029295"/>
            <a:ext cx="6229350" cy="6572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EAD031-0CBF-4E71-ACDB-41CFFAAD1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89" y="3021790"/>
            <a:ext cx="6790476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0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9EA5232-2EB3-49FA-84D9-093E7A9E8173}"/>
              </a:ext>
            </a:extLst>
          </p:cNvPr>
          <p:cNvSpPr txBox="1"/>
          <p:nvPr/>
        </p:nvSpPr>
        <p:spPr>
          <a:xfrm>
            <a:off x="463550" y="1276985"/>
            <a:ext cx="1123061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将运行在一组 Pods 上的应用程序公开为网络服务的</a:t>
            </a:r>
            <a:r>
              <a:rPr lang="zh-CN" altLang="en-US" sz="1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抽象方法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  <a:p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 Kubernetes，你无需修改应用程序即可使用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kubernetes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自身的服务发现机制。 Kubernetes 为 Pods 提供自己的 IP 地址，并为一组 Pod 提供相同的 DNS 名， 并且可以在它们之间进行负载均衡</a:t>
            </a:r>
          </a:p>
          <a:p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动机 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存在浮动性，当一组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对另一组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进行访问时，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服务如何寻找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服务呢？</a:t>
            </a:r>
          </a:p>
          <a:p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是逻辑上的一组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pods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通常称之为</a:t>
            </a:r>
            <a:r>
              <a:rPr lang="zh-CN" altLang="en-US" sz="1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服务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</a:p>
          <a:p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B19B4BD-2F7C-4BBB-B51B-3B5A45A5C8DD}"/>
              </a:ext>
            </a:extLst>
          </p:cNvPr>
          <p:cNvSpPr txBox="1"/>
          <p:nvPr/>
        </p:nvSpPr>
        <p:spPr>
          <a:xfrm>
            <a:off x="463550" y="3501390"/>
            <a:ext cx="14516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定义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Service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4DCFB8F-BF00-4F66-8C8D-ACB2B68C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3995420"/>
            <a:ext cx="2085975" cy="252412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4072440C-6DD8-4EB1-93F9-9151C2B2B918}"/>
              </a:ext>
            </a:extLst>
          </p:cNvPr>
          <p:cNvSpPr txBox="1"/>
          <p:nvPr/>
        </p:nvSpPr>
        <p:spPr>
          <a:xfrm>
            <a:off x="3789680" y="3501390"/>
            <a:ext cx="695769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特殊用法：</a:t>
            </a:r>
          </a:p>
          <a:p>
            <a:pPr indent="0">
              <a:buNone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创建没有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selector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service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，自定义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endpoints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资源，从而引入集群外部服务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9D00E10-709D-400A-ACDC-9585DEB8A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680" y="4191000"/>
            <a:ext cx="1924050" cy="21336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8E29334-EDF2-4DCC-BEFD-3AC6BD273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025" y="4191000"/>
            <a:ext cx="1914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83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291B025-8C15-4EA3-AD3C-E85EAED6ED57}"/>
              </a:ext>
            </a:extLst>
          </p:cNvPr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user space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63D03CA-EA40-442B-9898-6094EE691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85" y="1837690"/>
            <a:ext cx="8541385" cy="45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9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90752FD9-B5EA-4793-8F72-01978227B742}"/>
              </a:ext>
            </a:extLst>
          </p:cNvPr>
          <p:cNvGrpSpPr/>
          <p:nvPr/>
        </p:nvGrpSpPr>
        <p:grpSpPr>
          <a:xfrm>
            <a:off x="3937885" y="3026242"/>
            <a:ext cx="6018484" cy="696276"/>
            <a:chOff x="5715000" y="1581359"/>
            <a:chExt cx="3762375" cy="55334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607C8E7-6A50-44CF-A286-8D8E01C59A81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898AE9B7-E7A8-4EC0-9F41-F1BBB1280089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76C1E75-DDC1-47F0-9248-6686531851E3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9068386-55ED-4FD0-8109-8886CF7E4184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46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dirty="0"/>
                <a:t>鸟瞰</a:t>
              </a:r>
              <a:r>
                <a:rPr lang="en-US" altLang="zh-CN" sz="3200" dirty="0"/>
                <a:t>Kubernetes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206E864-78B9-45A5-8E6E-D40CC90E4FBD}"/>
              </a:ext>
            </a:extLst>
          </p:cNvPr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iptabels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9D5D996-0EEF-4BEC-B402-9201F5A71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260" y="1839595"/>
            <a:ext cx="5991860" cy="449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33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9DB5A2A-08B0-4BF0-A9ED-AC8335370A44}"/>
              </a:ext>
            </a:extLst>
          </p:cNvPr>
          <p:cNvSpPr txBox="1"/>
          <p:nvPr/>
        </p:nvSpPr>
        <p:spPr>
          <a:xfrm>
            <a:off x="463550" y="1276985"/>
            <a:ext cx="1123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altLang="en-US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代理模式 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-- ipvs</a:t>
            </a:r>
            <a:endParaRPr lang="en-US" alt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D23E4F-B360-46A3-9A65-FEDF5989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" y="2046605"/>
            <a:ext cx="6360160" cy="447548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19EDB7F-1CED-435C-9432-D3F4C8617C68}"/>
              </a:ext>
            </a:extLst>
          </p:cNvPr>
          <p:cNvSpPr txBox="1"/>
          <p:nvPr/>
        </p:nvSpPr>
        <p:spPr>
          <a:xfrm>
            <a:off x="6744970" y="2225675"/>
            <a:ext cx="553529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轮训算法：</a:t>
            </a: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rr: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round-robin</a:t>
            </a: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lc: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least connection (smallest number of open connections)</a:t>
            </a: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dh: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destination hashing</a:t>
            </a: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sh: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source hashing</a:t>
            </a: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sed: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shortest expected delay</a:t>
            </a:r>
          </a:p>
          <a:p>
            <a:pPr>
              <a:lnSpc>
                <a:spcPct val="200000"/>
              </a:lnSpc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nq: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never queue</a:t>
            </a:r>
          </a:p>
        </p:txBody>
      </p:sp>
    </p:spTree>
    <p:extLst>
      <p:ext uri="{BB962C8B-B14F-4D97-AF65-F5344CB8AC3E}">
        <p14:creationId xmlns:p14="http://schemas.microsoft.com/office/powerpoint/2010/main" val="2848080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C23DC38-9E8B-48C8-9D67-3C3277A1B6E0}"/>
              </a:ext>
            </a:extLst>
          </p:cNvPr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</a:t>
            </a:r>
            <a:r>
              <a:rPr lang="en-US" alt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  </a:t>
            </a:r>
            <a:r>
              <a:rPr lang="zh-CN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多端口服务</a:t>
            </a:r>
            <a:endParaRPr lang="zh-CN" sz="1400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4715F82-53BB-4947-8D29-F1485C0AE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1963420"/>
            <a:ext cx="3028950" cy="35242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5965FB1-5E03-4908-A6B2-E21D15864136}"/>
              </a:ext>
            </a:extLst>
          </p:cNvPr>
          <p:cNvSpPr txBox="1"/>
          <p:nvPr/>
        </p:nvSpPr>
        <p:spPr>
          <a:xfrm>
            <a:off x="503047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Headless Services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ADF3B2-2454-45DB-9FDC-286F5AFF50B0}"/>
              </a:ext>
            </a:extLst>
          </p:cNvPr>
          <p:cNvSpPr txBox="1"/>
          <p:nvPr/>
        </p:nvSpPr>
        <p:spPr>
          <a:xfrm>
            <a:off x="5030470" y="3790315"/>
            <a:ext cx="666432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带选择算符的服务</a:t>
            </a:r>
          </a:p>
          <a:p>
            <a:pPr algn="l">
              <a:buClrTx/>
              <a:buSzTx/>
              <a:buFontTx/>
            </a:pPr>
            <a:r>
              <a:rPr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对定义了选择算符的无头服务，Endpoint 控制器在 API 中创建了 Endpoints 记录， 并且修改 DNS 配置返回 A 记录（地址），通过这个地址直接到达 Service 的后端 Pod 上</a:t>
            </a: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，实现</a:t>
            </a:r>
            <a:r>
              <a:rPr lang="en-US" altLang="zh-CN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DNS</a:t>
            </a:r>
            <a:r>
              <a:rPr lang="zh-CN" altLang="en-US" sz="1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轮询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147879-AE74-4C68-8782-94146FD5A305}"/>
              </a:ext>
            </a:extLst>
          </p:cNvPr>
          <p:cNvSpPr txBox="1"/>
          <p:nvPr/>
        </p:nvSpPr>
        <p:spPr>
          <a:xfrm>
            <a:off x="5030470" y="4918075"/>
            <a:ext cx="65354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无选择算符的服务</a:t>
            </a: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主要用以外部服务的引入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F6F3D90-A560-4C4B-B1F8-D14725A6316D}"/>
              </a:ext>
            </a:extLst>
          </p:cNvPr>
          <p:cNvSpPr txBox="1"/>
          <p:nvPr/>
        </p:nvSpPr>
        <p:spPr>
          <a:xfrm>
            <a:off x="5030470" y="1760220"/>
            <a:ext cx="659447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有时不需要或不想要负载均衡，以及单独的 Service IP。 遇到这种情况，可以通过指定 Cluster IP（spec.clusterIP）的值为 "None" 来创建 Headless Service。</a:t>
            </a: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你可以使用无头 Service 与其他服务发现机制进行接口，而不必与 Kubernetes 的实现捆绑在一起。</a:t>
            </a:r>
          </a:p>
          <a:p>
            <a:pPr algn="l">
              <a:buClrTx/>
              <a:buSzTx/>
              <a:buFontTx/>
            </a:pP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>
              <a:buClrTx/>
              <a:buSzTx/>
              <a:buFontTx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对这无头 Service 并不会分配 Cluster IP，kube-proxy 不会处理它们， 而且平台也不会为它们进行负载均衡和路由。 DNS 如何实现自动配置，依赖于 Service 是否定义了选择算符</a:t>
            </a:r>
          </a:p>
        </p:txBody>
      </p:sp>
    </p:spTree>
    <p:extLst>
      <p:ext uri="{BB962C8B-B14F-4D97-AF65-F5344CB8AC3E}">
        <p14:creationId xmlns:p14="http://schemas.microsoft.com/office/powerpoint/2010/main" val="2794382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4C09696-A5EF-4778-9AB2-3BA0960E5D36}"/>
              </a:ext>
            </a:extLst>
          </p:cNvPr>
          <p:cNvSpPr txBox="1"/>
          <p:nvPr/>
        </p:nvSpPr>
        <p:spPr>
          <a:xfrm>
            <a:off x="463550" y="1276985"/>
            <a:ext cx="30289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服务类型（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serviceType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</a:rPr>
              <a:t>）</a:t>
            </a:r>
            <a:endParaRPr lang="zh-CN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1239E-0B97-471B-A6E4-2915080F700A}"/>
              </a:ext>
            </a:extLst>
          </p:cNvPr>
          <p:cNvSpPr txBox="1"/>
          <p:nvPr/>
        </p:nvSpPr>
        <p:spPr>
          <a:xfrm>
            <a:off x="463550" y="1718945"/>
            <a:ext cx="10461625" cy="34461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对一些应用的某些部分（如前端），可能希望将其暴露给 Kubernetes 集群外部的用户。Kubernetes ServiceTypes 允许指定你所需要的 Service 类型，默认是 ClusterIP。</a:t>
            </a: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Type 的取值以及行为如下：</a:t>
            </a: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ClusterIP：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通过集群的内部 IP 暴露服务，选择该值时服务只能够在集群内部访问。 这也是默认的 ServiceType。</a:t>
            </a: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NodePort：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通过每个节点上的 IP 和静态端口（NodePort）暴露服务。 NodePort 服务会路由到自动创建的 ClusterIP 服务。 通过请求 &lt;节点 IP&gt;:&lt;节点端口&gt;，你可以从集群的外部访问一个 NodePort 服务。</a:t>
            </a: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LoadBalancer：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使用云提供商的负载均衡器向外部暴露服务。 外部负载均衡器可以将流量路由到自动创建的 NodePort 服务和 ClusterIP 服务上。</a:t>
            </a:r>
          </a:p>
          <a:p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ExternalName：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通过返回 CNAME 和对应值，可以将服务映射到 externalName 字段的内容（例如，foo.bar.example.com）。 无需创建任何类型代理。</a:t>
            </a:r>
          </a:p>
        </p:txBody>
      </p:sp>
    </p:spTree>
    <p:extLst>
      <p:ext uri="{BB962C8B-B14F-4D97-AF65-F5344CB8AC3E}">
        <p14:creationId xmlns:p14="http://schemas.microsoft.com/office/powerpoint/2010/main" val="18851489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9E4E4F-12F6-4963-B412-45F9E4F54D4C}"/>
              </a:ext>
            </a:extLst>
          </p:cNvPr>
          <p:cNvSpPr txBox="1"/>
          <p:nvPr/>
        </p:nvSpPr>
        <p:spPr>
          <a:xfrm>
            <a:off x="1203382" y="1130416"/>
            <a:ext cx="7167880" cy="34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200" dirty="0">
                <a:ea typeface="华文仿宋" panose="02010600040101010101" pitchFamily="2" charset="-122"/>
                <a:cs typeface="微软雅黑" panose="020B0503020204020204" pitchFamily="34" charset="-122"/>
              </a:rPr>
              <a:t>K</a:t>
            </a:r>
            <a:r>
              <a:rPr lang="zh-CN" altLang="en-US" sz="1200" dirty="0">
                <a:ea typeface="华文仿宋" panose="02010600040101010101" pitchFamily="2" charset="-122"/>
                <a:cs typeface="微软雅黑" panose="020B0503020204020204" pitchFamily="34" charset="-122"/>
              </a:rPr>
              <a:t>ubernetes 支持多个虚拟集群，它们底层依赖于同一个物理集群，这些虚拟集群被称为</a:t>
            </a:r>
            <a:r>
              <a:rPr lang="en-US" altLang="zh-CN" sz="1200" b="1" dirty="0">
                <a:ea typeface="华文仿宋" panose="02010600040101010101" pitchFamily="2" charset="-122"/>
                <a:cs typeface="微软雅黑" panose="020B0503020204020204" pitchFamily="34" charset="-122"/>
              </a:rPr>
              <a:t>Namespaces</a:t>
            </a:r>
            <a:endParaRPr lang="zh-CN" altLang="en-US" sz="1200" dirty="0">
              <a:ea typeface="华文仿宋" panose="02010600040101010101" pitchFamily="2" charset="-122"/>
              <a:cs typeface="楷体" panose="02010609060101010101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1FAC0D6-0E7C-42B9-8022-6235CE73BCD7}"/>
              </a:ext>
            </a:extLst>
          </p:cNvPr>
          <p:cNvSpPr/>
          <p:nvPr/>
        </p:nvSpPr>
        <p:spPr>
          <a:xfrm>
            <a:off x="2253672" y="4567036"/>
            <a:ext cx="8321675" cy="257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Kubernetes</a:t>
            </a:r>
            <a:r>
              <a:rPr lang="zh-CN" altLang="en-US" sz="1200"/>
              <a:t>集群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CC67AE5-8268-4003-BDCA-95011062E057}"/>
              </a:ext>
            </a:extLst>
          </p:cNvPr>
          <p:cNvSpPr/>
          <p:nvPr/>
        </p:nvSpPr>
        <p:spPr>
          <a:xfrm>
            <a:off x="2286057" y="2884286"/>
            <a:ext cx="1703705" cy="16211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8E583B3-CD9D-42D9-80EC-EDEBB86BBC98}"/>
              </a:ext>
            </a:extLst>
          </p:cNvPr>
          <p:cNvSpPr/>
          <p:nvPr/>
        </p:nvSpPr>
        <p:spPr>
          <a:xfrm>
            <a:off x="4481252" y="2884286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AAE42F-7527-4FFD-BAD2-FDBC280AA79E}"/>
              </a:ext>
            </a:extLst>
          </p:cNvPr>
          <p:cNvSpPr/>
          <p:nvPr/>
        </p:nvSpPr>
        <p:spPr>
          <a:xfrm>
            <a:off x="6676447" y="2884286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9040FCF-45ED-47A8-9662-9A35F06E67D6}"/>
              </a:ext>
            </a:extLst>
          </p:cNvPr>
          <p:cNvSpPr/>
          <p:nvPr/>
        </p:nvSpPr>
        <p:spPr>
          <a:xfrm>
            <a:off x="8871642" y="2884286"/>
            <a:ext cx="1703705" cy="162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5C19EE64-B568-4DDE-93C1-52A31E97DA47}"/>
              </a:ext>
            </a:extLst>
          </p:cNvPr>
          <p:cNvSpPr/>
          <p:nvPr/>
        </p:nvSpPr>
        <p:spPr>
          <a:xfrm>
            <a:off x="2704522" y="3415781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800"/>
          </a:p>
        </p:txBody>
      </p:sp>
      <p:sp>
        <p:nvSpPr>
          <p:cNvPr id="18" name="六边形 17">
            <a:extLst>
              <a:ext uri="{FF2B5EF4-FFF2-40B4-BE49-F238E27FC236}">
                <a16:creationId xmlns:a16="http://schemas.microsoft.com/office/drawing/2014/main" id="{6D6271B1-7174-4F7B-B082-1E5CBA8A79FF}"/>
              </a:ext>
            </a:extLst>
          </p:cNvPr>
          <p:cNvSpPr/>
          <p:nvPr/>
        </p:nvSpPr>
        <p:spPr>
          <a:xfrm>
            <a:off x="5481377" y="3587866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384BB65E-56D0-4DF6-8504-0487A9C841B9}"/>
              </a:ext>
            </a:extLst>
          </p:cNvPr>
          <p:cNvSpPr/>
          <p:nvPr/>
        </p:nvSpPr>
        <p:spPr>
          <a:xfrm>
            <a:off x="7594022" y="3472931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六边形 20">
            <a:extLst>
              <a:ext uri="{FF2B5EF4-FFF2-40B4-BE49-F238E27FC236}">
                <a16:creationId xmlns:a16="http://schemas.microsoft.com/office/drawing/2014/main" id="{B9059E30-85F9-4F50-B18B-752FD5E20D88}"/>
              </a:ext>
            </a:extLst>
          </p:cNvPr>
          <p:cNvSpPr/>
          <p:nvPr/>
        </p:nvSpPr>
        <p:spPr>
          <a:xfrm>
            <a:off x="9288202" y="3769476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E0F5C7D-6842-4BEE-8E24-E25494BD2028}"/>
              </a:ext>
            </a:extLst>
          </p:cNvPr>
          <p:cNvSpPr txBox="1"/>
          <p:nvPr/>
        </p:nvSpPr>
        <p:spPr>
          <a:xfrm>
            <a:off x="4594282" y="2360411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foo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8C4C4-4CEE-4DC3-821D-B4A1D506DC5D}"/>
              </a:ext>
            </a:extLst>
          </p:cNvPr>
          <p:cNvSpPr txBox="1"/>
          <p:nvPr/>
        </p:nvSpPr>
        <p:spPr>
          <a:xfrm>
            <a:off x="6757727" y="2360411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bar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26D26A1-8329-478B-BDF6-535E47CFEE54}"/>
              </a:ext>
            </a:extLst>
          </p:cNvPr>
          <p:cNvSpPr txBox="1"/>
          <p:nvPr/>
        </p:nvSpPr>
        <p:spPr>
          <a:xfrm>
            <a:off x="8983402" y="2360411"/>
            <a:ext cx="1477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tar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7DD519-33A3-4900-AA20-4DAB73A42271}"/>
              </a:ext>
            </a:extLst>
          </p:cNvPr>
          <p:cNvSpPr txBox="1"/>
          <p:nvPr/>
        </p:nvSpPr>
        <p:spPr>
          <a:xfrm>
            <a:off x="2261927" y="2360411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namespace default</a:t>
            </a:r>
            <a:endParaRPr lang="en-US" sz="1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6" name="图片 24" descr="resource">
            <a:extLst>
              <a:ext uri="{FF2B5EF4-FFF2-40B4-BE49-F238E27FC236}">
                <a16:creationId xmlns:a16="http://schemas.microsoft.com/office/drawing/2014/main" id="{46E74DEC-C8C7-4D44-9BB0-F071A7B8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7037" y="1759701"/>
            <a:ext cx="363220" cy="363220"/>
          </a:xfrm>
          <a:prstGeom prst="rect">
            <a:avLst/>
          </a:prstGeom>
        </p:spPr>
      </p:pic>
      <p:pic>
        <p:nvPicPr>
          <p:cNvPr id="27" name="图片 25" descr="resource">
            <a:extLst>
              <a:ext uri="{FF2B5EF4-FFF2-40B4-BE49-F238E27FC236}">
                <a16:creationId xmlns:a16="http://schemas.microsoft.com/office/drawing/2014/main" id="{15D47734-E388-4A80-BB31-6037CA81A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2687" y="1759701"/>
            <a:ext cx="363220" cy="363220"/>
          </a:xfrm>
          <a:prstGeom prst="rect">
            <a:avLst/>
          </a:prstGeom>
        </p:spPr>
      </p:pic>
      <p:pic>
        <p:nvPicPr>
          <p:cNvPr id="28" name="图片 26" descr="resource">
            <a:extLst>
              <a:ext uri="{FF2B5EF4-FFF2-40B4-BE49-F238E27FC236}">
                <a16:creationId xmlns:a16="http://schemas.microsoft.com/office/drawing/2014/main" id="{64EAD0E6-028C-4C0A-9DDB-A9BC21CD2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177" y="1759701"/>
            <a:ext cx="363220" cy="363220"/>
          </a:xfrm>
          <a:prstGeom prst="rect">
            <a:avLst/>
          </a:prstGeom>
        </p:spPr>
      </p:pic>
      <p:pic>
        <p:nvPicPr>
          <p:cNvPr id="29" name="图片 27" descr="resource">
            <a:extLst>
              <a:ext uri="{FF2B5EF4-FFF2-40B4-BE49-F238E27FC236}">
                <a16:creationId xmlns:a16="http://schemas.microsoft.com/office/drawing/2014/main" id="{FA1B56CB-4AC3-4A12-81E8-85A99021E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9857" y="1759701"/>
            <a:ext cx="363220" cy="363220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AAB3E13-8C4E-4080-AD4F-1ED0B0C2422F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 flipH="1">
            <a:off x="3138227" y="2122921"/>
            <a:ext cx="209042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A33D4B2-BB1B-40C9-9279-85493F99E45E}"/>
              </a:ext>
            </a:extLst>
          </p:cNvPr>
          <p:cNvCxnSpPr>
            <a:stCxn id="27" idx="2"/>
            <a:endCxn id="22" idx="0"/>
          </p:cNvCxnSpPr>
          <p:nvPr/>
        </p:nvCxnSpPr>
        <p:spPr>
          <a:xfrm flipH="1">
            <a:off x="5332787" y="2122921"/>
            <a:ext cx="65151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250B826-B43A-428C-A895-75C17EB3122B}"/>
              </a:ext>
            </a:extLst>
          </p:cNvPr>
          <p:cNvCxnSpPr>
            <a:stCxn id="28" idx="2"/>
            <a:endCxn id="23" idx="0"/>
          </p:cNvCxnSpPr>
          <p:nvPr/>
        </p:nvCxnSpPr>
        <p:spPr>
          <a:xfrm>
            <a:off x="6729787" y="2122921"/>
            <a:ext cx="766445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877FAF4-8DC3-44CE-A69A-6F58C3F05586}"/>
              </a:ext>
            </a:extLst>
          </p:cNvPr>
          <p:cNvCxnSpPr>
            <a:stCxn id="29" idx="2"/>
            <a:endCxn id="24" idx="0"/>
          </p:cNvCxnSpPr>
          <p:nvPr/>
        </p:nvCxnSpPr>
        <p:spPr>
          <a:xfrm>
            <a:off x="7471467" y="2122921"/>
            <a:ext cx="2250440" cy="237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94F2302F-E422-4550-8B3F-3B606730CBFD}"/>
              </a:ext>
            </a:extLst>
          </p:cNvPr>
          <p:cNvSpPr txBox="1"/>
          <p:nvPr/>
        </p:nvSpPr>
        <p:spPr>
          <a:xfrm>
            <a:off x="7800397" y="1818756"/>
            <a:ext cx="1969135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跨多个团队或项目的用户的场景</a:t>
            </a:r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F1A5EAA2-1575-45E5-9696-69A7D66FD785}"/>
              </a:ext>
            </a:extLst>
          </p:cNvPr>
          <p:cNvSpPr/>
          <p:nvPr/>
        </p:nvSpPr>
        <p:spPr>
          <a:xfrm>
            <a:off x="3250622" y="3070976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1FECA1B-49C0-4D58-9BCB-15DB1954E209}"/>
              </a:ext>
            </a:extLst>
          </p:cNvPr>
          <p:cNvSpPr txBox="1"/>
          <p:nvPr/>
        </p:nvSpPr>
        <p:spPr>
          <a:xfrm>
            <a:off x="2492432" y="4021571"/>
            <a:ext cx="131000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内的资源</a:t>
            </a:r>
            <a:r>
              <a:rPr lang="en-US" altLang="zh-CN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000" b="1">
                <a:latin typeface="微软雅黑" panose="020B0503020204020204" pitchFamily="34" charset="-122"/>
                <a:ea typeface="微软雅黑" panose="020B0503020204020204" pitchFamily="34" charset="-122"/>
              </a:rPr>
              <a:t>是唯一的</a:t>
            </a:r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55128714-8BDE-479C-9423-6239AEAB6321}"/>
              </a:ext>
            </a:extLst>
          </p:cNvPr>
          <p:cNvSpPr/>
          <p:nvPr/>
        </p:nvSpPr>
        <p:spPr>
          <a:xfrm>
            <a:off x="5047672" y="2973186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六边形 37">
            <a:extLst>
              <a:ext uri="{FF2B5EF4-FFF2-40B4-BE49-F238E27FC236}">
                <a16:creationId xmlns:a16="http://schemas.microsoft.com/office/drawing/2014/main" id="{D01D57E6-BDDC-42A9-BDDC-AAFF076E7BE5}"/>
              </a:ext>
            </a:extLst>
          </p:cNvPr>
          <p:cNvSpPr/>
          <p:nvPr/>
        </p:nvSpPr>
        <p:spPr>
          <a:xfrm>
            <a:off x="4690802" y="3702166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六边形 38">
            <a:extLst>
              <a:ext uri="{FF2B5EF4-FFF2-40B4-BE49-F238E27FC236}">
                <a16:creationId xmlns:a16="http://schemas.microsoft.com/office/drawing/2014/main" id="{E8E99849-E274-46BE-8884-F737471D3FE7}"/>
              </a:ext>
            </a:extLst>
          </p:cNvPr>
          <p:cNvSpPr/>
          <p:nvPr/>
        </p:nvSpPr>
        <p:spPr>
          <a:xfrm>
            <a:off x="7062527" y="2973186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六边形 39">
            <a:extLst>
              <a:ext uri="{FF2B5EF4-FFF2-40B4-BE49-F238E27FC236}">
                <a16:creationId xmlns:a16="http://schemas.microsoft.com/office/drawing/2014/main" id="{E5F41383-3605-48CE-8E28-265752DD9FA6}"/>
              </a:ext>
            </a:extLst>
          </p:cNvPr>
          <p:cNvSpPr/>
          <p:nvPr/>
        </p:nvSpPr>
        <p:spPr>
          <a:xfrm>
            <a:off x="7002202" y="3702166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六边形 40">
            <a:extLst>
              <a:ext uri="{FF2B5EF4-FFF2-40B4-BE49-F238E27FC236}">
                <a16:creationId xmlns:a16="http://schemas.microsoft.com/office/drawing/2014/main" id="{5490226D-CF73-4E5E-9E6F-BFEC862B9ACC}"/>
              </a:ext>
            </a:extLst>
          </p:cNvPr>
          <p:cNvSpPr/>
          <p:nvPr/>
        </p:nvSpPr>
        <p:spPr>
          <a:xfrm>
            <a:off x="9288202" y="3145271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六边形 41">
            <a:extLst>
              <a:ext uri="{FF2B5EF4-FFF2-40B4-BE49-F238E27FC236}">
                <a16:creationId xmlns:a16="http://schemas.microsoft.com/office/drawing/2014/main" id="{A7252DF0-1BF9-49D3-ABA5-893355449F16}"/>
              </a:ext>
            </a:extLst>
          </p:cNvPr>
          <p:cNvSpPr/>
          <p:nvPr/>
        </p:nvSpPr>
        <p:spPr>
          <a:xfrm>
            <a:off x="9909232" y="3030336"/>
            <a:ext cx="433705" cy="442595"/>
          </a:xfrm>
          <a:prstGeom prst="hexag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62F344A-C048-4651-8669-01C579856A63}"/>
              </a:ext>
            </a:extLst>
          </p:cNvPr>
          <p:cNvSpPr txBox="1"/>
          <p:nvPr/>
        </p:nvSpPr>
        <p:spPr>
          <a:xfrm>
            <a:off x="1203382" y="5043286"/>
            <a:ext cx="89896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>
                <a:ea typeface="华文仿宋" panose="02010600040101010101" pitchFamily="2" charset="-122"/>
                <a:cs typeface="微软雅黑" panose="020B0503020204020204" pitchFamily="34" charset="-122"/>
              </a:rPr>
              <a:t>当你创建一个</a:t>
            </a:r>
            <a:r>
              <a:rPr lang="en-US" altLang="zh-CN" sz="1200" b="1" dirty="0">
                <a:ea typeface="华文仿宋" panose="02010600040101010101" pitchFamily="2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 dirty="0">
                <a:ea typeface="华文仿宋" panose="02010600040101010101" pitchFamily="2" charset="-122"/>
                <a:cs typeface="微软雅黑" panose="020B0503020204020204" pitchFamily="34" charset="-122"/>
              </a:rPr>
              <a:t>时， Kubernetes 会创建一个相应的 </a:t>
            </a:r>
            <a:r>
              <a:rPr lang="zh-CN" altLang="en-US" sz="1200" b="1" dirty="0">
                <a:ea typeface="华文仿宋" panose="02010600040101010101" pitchFamily="2" charset="-122"/>
                <a:cs typeface="微软雅黑" panose="020B0503020204020204" pitchFamily="34" charset="-122"/>
              </a:rPr>
              <a:t>DNS</a:t>
            </a:r>
            <a:r>
              <a:rPr lang="zh-CN" altLang="en-US" sz="1200" dirty="0">
                <a:ea typeface="华文仿宋" panose="02010600040101010101" pitchFamily="2" charset="-122"/>
                <a:cs typeface="微软雅黑" panose="020B0503020204020204" pitchFamily="34" charset="-122"/>
              </a:rPr>
              <a:t>条目</a:t>
            </a:r>
          </a:p>
          <a:p>
            <a:endParaRPr lang="zh-CN" altLang="en-US" sz="1200" dirty="0">
              <a:ea typeface="华文仿宋" panose="02010600040101010101" pitchFamily="2" charset="-122"/>
              <a:cs typeface="微软雅黑" panose="020B0503020204020204" pitchFamily="34" charset="-122"/>
            </a:endParaRPr>
          </a:p>
          <a:p>
            <a:r>
              <a:rPr lang="zh-CN" altLang="en-US" sz="1200" dirty="0">
                <a:ea typeface="华文仿宋" panose="02010600040101010101" pitchFamily="2" charset="-122"/>
                <a:cs typeface="微软雅黑" panose="020B0503020204020204" pitchFamily="34" charset="-122"/>
              </a:rPr>
              <a:t>&lt;</a:t>
            </a:r>
            <a:r>
              <a:rPr lang="en-US" altLang="zh-CN" sz="1200" dirty="0">
                <a:ea typeface="华文仿宋" panose="02010600040101010101" pitchFamily="2" charset="-122"/>
                <a:cs typeface="微软雅黑" panose="020B0503020204020204" pitchFamily="34" charset="-122"/>
              </a:rPr>
              <a:t>service</a:t>
            </a:r>
            <a:r>
              <a:rPr lang="zh-CN" altLang="en-US" sz="1200" dirty="0">
                <a:ea typeface="华文仿宋" panose="02010600040101010101" pitchFamily="2" charset="-122"/>
                <a:cs typeface="微软雅黑" panose="020B0503020204020204" pitchFamily="34" charset="-122"/>
              </a:rPr>
              <a:t>&gt;.&lt;</a:t>
            </a:r>
            <a:r>
              <a:rPr lang="en-US" altLang="zh-CN" sz="1200" dirty="0">
                <a:ea typeface="华文仿宋" panose="02010600040101010101" pitchFamily="2" charset="-122"/>
                <a:cs typeface="微软雅黑" panose="020B0503020204020204" pitchFamily="34" charset="-122"/>
              </a:rPr>
              <a:t>namespace</a:t>
            </a:r>
            <a:r>
              <a:rPr lang="zh-CN" altLang="en-US" sz="1200" dirty="0">
                <a:ea typeface="华文仿宋" panose="02010600040101010101" pitchFamily="2" charset="-122"/>
                <a:cs typeface="微软雅黑" panose="020B0503020204020204" pitchFamily="34" charset="-122"/>
              </a:rPr>
              <a:t>&gt;.svc.</a:t>
            </a:r>
            <a:r>
              <a:rPr lang="zh-CN" altLang="en-US" sz="1200" dirty="0">
                <a:solidFill>
                  <a:srgbClr val="FF0000"/>
                </a:solidFill>
                <a:ea typeface="华文仿宋" panose="02010600040101010101" pitchFamily="2" charset="-122"/>
                <a:cs typeface="微软雅黑" panose="020B0503020204020204" pitchFamily="34" charset="-122"/>
              </a:rPr>
              <a:t>cluster.local</a:t>
            </a:r>
          </a:p>
        </p:txBody>
      </p:sp>
      <p:sp>
        <p:nvSpPr>
          <p:cNvPr id="44" name="左大括号 43">
            <a:extLst>
              <a:ext uri="{FF2B5EF4-FFF2-40B4-BE49-F238E27FC236}">
                <a16:creationId xmlns:a16="http://schemas.microsoft.com/office/drawing/2014/main" id="{69D48DA2-DE2B-4C04-95D1-EB29007E28E4}"/>
              </a:ext>
            </a:extLst>
          </p:cNvPr>
          <p:cNvSpPr/>
          <p:nvPr/>
        </p:nvSpPr>
        <p:spPr>
          <a:xfrm rot="16200000">
            <a:off x="3799897" y="5337926"/>
            <a:ext cx="76200" cy="7772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069B699-E281-4B88-95ED-0C6EDF28BFDA}"/>
              </a:ext>
            </a:extLst>
          </p:cNvPr>
          <p:cNvSpPr txBox="1"/>
          <p:nvPr/>
        </p:nvSpPr>
        <p:spPr>
          <a:xfrm>
            <a:off x="3449377" y="5878311"/>
            <a:ext cx="7766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latin typeface="华文仿宋" panose="02010600040101010101" pitchFamily="2" charset="-122"/>
                <a:ea typeface="华文仿宋" panose="02010600040101010101" pitchFamily="2" charset="-122"/>
              </a:rPr>
              <a:t>构建集群时可自定义</a:t>
            </a:r>
          </a:p>
        </p:txBody>
      </p:sp>
    </p:spTree>
    <p:extLst>
      <p:ext uri="{BB962C8B-B14F-4D97-AF65-F5344CB8AC3E}">
        <p14:creationId xmlns:p14="http://schemas.microsoft.com/office/powerpoint/2010/main" val="25749885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60A1D7C-CDC7-4F8C-92CB-B90E64DF8E4F}"/>
              </a:ext>
            </a:extLst>
          </p:cNvPr>
          <p:cNvSpPr txBox="1"/>
          <p:nvPr/>
        </p:nvSpPr>
        <p:spPr>
          <a:xfrm>
            <a:off x="463550" y="925195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哪些资源拥有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记录？</a:t>
            </a:r>
          </a:p>
        </p:txBody>
      </p:sp>
      <p:sp>
        <p:nvSpPr>
          <p:cNvPr id="12" name="六边形 11">
            <a:extLst>
              <a:ext uri="{FF2B5EF4-FFF2-40B4-BE49-F238E27FC236}">
                <a16:creationId xmlns:a16="http://schemas.microsoft.com/office/drawing/2014/main" id="{4A28B826-99EC-480B-BA50-1CFCCA989966}"/>
              </a:ext>
            </a:extLst>
          </p:cNvPr>
          <p:cNvSpPr/>
          <p:nvPr/>
        </p:nvSpPr>
        <p:spPr>
          <a:xfrm>
            <a:off x="412750" y="1574165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service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CE02D0-013F-4134-A7E3-0BC6CAFDF0C9}"/>
              </a:ext>
            </a:extLst>
          </p:cNvPr>
          <p:cNvSpPr txBox="1"/>
          <p:nvPr/>
        </p:nvSpPr>
        <p:spPr>
          <a:xfrm>
            <a:off x="2103755" y="1660525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1F6940-CD66-4CC0-A2FA-491BEDA953E6}"/>
              </a:ext>
            </a:extLst>
          </p:cNvPr>
          <p:cNvSpPr txBox="1"/>
          <p:nvPr/>
        </p:nvSpPr>
        <p:spPr>
          <a:xfrm>
            <a:off x="2103755" y="2202180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A346235-4EBA-4287-9B3E-5790170734AE}"/>
              </a:ext>
            </a:extLst>
          </p:cNvPr>
          <p:cNvSpPr txBox="1"/>
          <p:nvPr/>
        </p:nvSpPr>
        <p:spPr>
          <a:xfrm>
            <a:off x="3522980" y="1660525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service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2184A22-3BA4-467A-806B-8720B37ED9C9}"/>
              </a:ext>
            </a:extLst>
          </p:cNvPr>
          <p:cNvSpPr txBox="1"/>
          <p:nvPr/>
        </p:nvSpPr>
        <p:spPr>
          <a:xfrm>
            <a:off x="3522345" y="2202180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&lt;service&gt;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</a:p>
        </p:txBody>
      </p:sp>
      <p:sp>
        <p:nvSpPr>
          <p:cNvPr id="17" name="六边形 16">
            <a:extLst>
              <a:ext uri="{FF2B5EF4-FFF2-40B4-BE49-F238E27FC236}">
                <a16:creationId xmlns:a16="http://schemas.microsoft.com/office/drawing/2014/main" id="{6534619B-01C7-4BA8-B17E-59C8DC757E11}"/>
              </a:ext>
            </a:extLst>
          </p:cNvPr>
          <p:cNvSpPr/>
          <p:nvPr/>
        </p:nvSpPr>
        <p:spPr>
          <a:xfrm>
            <a:off x="412750" y="3129280"/>
            <a:ext cx="1101090" cy="934720"/>
          </a:xfrm>
          <a:prstGeom prst="hexag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/>
              <a:t>pod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CA55CA-7378-4AAB-82BC-977FC93372CC}"/>
              </a:ext>
            </a:extLst>
          </p:cNvPr>
          <p:cNvSpPr txBox="1"/>
          <p:nvPr/>
        </p:nvSpPr>
        <p:spPr>
          <a:xfrm>
            <a:off x="2103755" y="3215640"/>
            <a:ext cx="6724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19FF3C-1D7B-458C-9E14-75B3F29FCAEA}"/>
              </a:ext>
            </a:extLst>
          </p:cNvPr>
          <p:cNvSpPr txBox="1"/>
          <p:nvPr/>
        </p:nvSpPr>
        <p:spPr>
          <a:xfrm>
            <a:off x="2103755" y="3757295"/>
            <a:ext cx="8966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SRV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7E941B6-7290-4FA9-B6E7-AFDAE3999BC5}"/>
              </a:ext>
            </a:extLst>
          </p:cNvPr>
          <p:cNvSpPr txBox="1"/>
          <p:nvPr/>
        </p:nvSpPr>
        <p:spPr>
          <a:xfrm>
            <a:off x="3522980" y="3215640"/>
            <a:ext cx="34474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pod-ip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pod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8D3055-027F-42E8-B444-3659F76CE6EA}"/>
              </a:ext>
            </a:extLst>
          </p:cNvPr>
          <p:cNvSpPr txBox="1"/>
          <p:nvPr/>
        </p:nvSpPr>
        <p:spPr>
          <a:xfrm>
            <a:off x="3522345" y="3757295"/>
            <a:ext cx="57226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portname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protocol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&gt;.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&lt;service&gt;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.&lt;</a:t>
            </a:r>
            <a:r>
              <a:rPr lang="en-US" altLang="zh-CN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namespace</a:t>
            </a:r>
            <a:r>
              <a:rPr lang="zh-CN" altLang="en-US" sz="1400"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&gt;svc.</a:t>
            </a:r>
            <a:r>
              <a:rPr lang="zh-CN" altLang="en-US" sz="140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微软雅黑" panose="020B0503020204020204" pitchFamily="34" charset="-122"/>
                <a:sym typeface="+mn-ea"/>
              </a:rPr>
              <a:t>cluster.local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690A3F-35AC-4BEA-B25D-02CEFC256322}"/>
              </a:ext>
            </a:extLst>
          </p:cNvPr>
          <p:cNvSpPr txBox="1"/>
          <p:nvPr/>
        </p:nvSpPr>
        <p:spPr>
          <a:xfrm>
            <a:off x="412750" y="4344670"/>
            <a:ext cx="984631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 的 hostname 和 subdomain 字段设置之后 </a:t>
            </a:r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记录可为：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&lt;hostname&gt;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&lt;subdomain&gt;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&lt;namespace&gt;</a:t>
            </a:r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.svc.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cluster.local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2DD527D-0CAD-46C0-946E-50BF8EAB2C79}"/>
              </a:ext>
            </a:extLst>
          </p:cNvPr>
          <p:cNvSpPr txBox="1"/>
          <p:nvPr/>
        </p:nvSpPr>
        <p:spPr>
          <a:xfrm>
            <a:off x="463550" y="4744720"/>
            <a:ext cx="24898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DNS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策略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CD4256-FE22-43B5-933F-3C63C372662F}"/>
              </a:ext>
            </a:extLst>
          </p:cNvPr>
          <p:cNvSpPr txBox="1"/>
          <p:nvPr/>
        </p:nvSpPr>
        <p:spPr>
          <a:xfrm>
            <a:off x="2599055" y="5280025"/>
            <a:ext cx="923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Default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DAFF9E-EE41-4F63-9BAD-EE56657E274B}"/>
              </a:ext>
            </a:extLst>
          </p:cNvPr>
          <p:cNvSpPr txBox="1"/>
          <p:nvPr/>
        </p:nvSpPr>
        <p:spPr>
          <a:xfrm>
            <a:off x="2599055" y="6042025"/>
            <a:ext cx="1368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ClusterFirst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C048F1F-8267-4435-88E2-50352D09F667}"/>
              </a:ext>
            </a:extLst>
          </p:cNvPr>
          <p:cNvSpPr txBox="1"/>
          <p:nvPr/>
        </p:nvSpPr>
        <p:spPr>
          <a:xfrm>
            <a:off x="5416550" y="6042025"/>
            <a:ext cx="3403254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ClusterFirstWithHostNet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B10B226-E4F0-4338-8773-895D4ECA82CC}"/>
              </a:ext>
            </a:extLst>
          </p:cNvPr>
          <p:cNvSpPr txBox="1"/>
          <p:nvPr/>
        </p:nvSpPr>
        <p:spPr>
          <a:xfrm>
            <a:off x="5416550" y="5280025"/>
            <a:ext cx="79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809100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64F0AE5-F15D-425A-B021-0C51BD44C30B}"/>
              </a:ext>
            </a:extLst>
          </p:cNvPr>
          <p:cNvSpPr txBox="1"/>
          <p:nvPr/>
        </p:nvSpPr>
        <p:spPr>
          <a:xfrm>
            <a:off x="463550" y="1181100"/>
            <a:ext cx="78022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Pod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标识符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0DE41F9-71FF-4F83-AC07-43508DCD8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380" y="1181100"/>
            <a:ext cx="4933950" cy="15621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3238EAA-4B19-463E-90AC-BF6E29DDEB0A}"/>
              </a:ext>
            </a:extLst>
          </p:cNvPr>
          <p:cNvSpPr txBox="1"/>
          <p:nvPr/>
        </p:nvSpPr>
        <p:spPr>
          <a:xfrm>
            <a:off x="462915" y="3088005"/>
            <a:ext cx="1123188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有序的索引：</a:t>
            </a:r>
          </a:p>
          <a:p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对于具有 N 个副本的 StatefulSet，StatefulSet 中的每个 Pod 将被分配一个整数序号， 从 0 到 N-1，该序号在 StatefulSet 上是唯一的</a:t>
            </a:r>
          </a:p>
          <a:p>
            <a:endParaRPr 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稳定的网络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ID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EA39D2C-E80C-4471-9BF2-A51576BE7E90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480060" y="4105910"/>
          <a:ext cx="1123188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集群域名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服务（名字空间/名字）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StatefulSet（名字空间/名字）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StatefulSet 域名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Pod DNS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Pod 主机名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cluster.local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default/nginx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default/web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nginx.default.svc.cluster.local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web-{0..N-1}.nginx.default.svc.cluster.local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400"/>
                        <a:t>web-{0..N-1}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4ABB9577-3381-42AB-86F4-68A57ECD7ED8}"/>
              </a:ext>
            </a:extLst>
          </p:cNvPr>
          <p:cNvSpPr txBox="1"/>
          <p:nvPr/>
        </p:nvSpPr>
        <p:spPr>
          <a:xfrm>
            <a:off x="480060" y="5915025"/>
            <a:ext cx="893699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稳定的存储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PVC-NAME=statefulsetName+podName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，使用动态分配或预先准备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PVname=podName</a:t>
            </a:r>
          </a:p>
        </p:txBody>
      </p:sp>
    </p:spTree>
    <p:extLst>
      <p:ext uri="{BB962C8B-B14F-4D97-AF65-F5344CB8AC3E}">
        <p14:creationId xmlns:p14="http://schemas.microsoft.com/office/powerpoint/2010/main" val="661350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EB2F488-3AE5-4280-BF73-10CDBDE2B30A}"/>
              </a:ext>
            </a:extLst>
          </p:cNvPr>
          <p:cNvSpPr txBox="1"/>
          <p:nvPr/>
        </p:nvSpPr>
        <p:spPr>
          <a:xfrm>
            <a:off x="401955" y="1106805"/>
            <a:ext cx="1072832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是对集群中服务的外部访问进行管理的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对象，典型的访问方式是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是什么？</a:t>
            </a:r>
          </a:p>
          <a:p>
            <a:endParaRPr lang="zh-CN" altLang="en-US" sz="1400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Ingress公开了From集群外部to集群内部的HTTP和HTTPS（7层）路由，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是一种资源定义，需要具体的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不负责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之外的服务暴露（但具体取决于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ingress-controller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的实现），非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http/https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nodePort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或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LoadBalancer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实现。</a:t>
            </a:r>
          </a:p>
          <a:p>
            <a:endParaRPr lang="zh-CN" altLang="en-US" sz="1400" b="1" i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848F72F-140E-4CCE-8B49-06E683A69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" y="3312795"/>
            <a:ext cx="91916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04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B6F04D6-43B2-46A4-8DAA-C7CA3EF513EC}"/>
              </a:ext>
            </a:extLst>
          </p:cNvPr>
          <p:cNvSpPr txBox="1"/>
          <p:nvPr/>
        </p:nvSpPr>
        <p:spPr>
          <a:xfrm>
            <a:off x="401955" y="1106805"/>
            <a:ext cx="28575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Ingress </a:t>
            </a:r>
            <a:r>
              <a:rPr lang="zh-CN" alt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路由规则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扇出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content path)</a:t>
            </a:r>
            <a:endParaRPr 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虚拟主机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hostname)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68D5BE-D86A-4178-BEAC-E0168F978DE6}"/>
              </a:ext>
            </a:extLst>
          </p:cNvPr>
          <p:cNvSpPr txBox="1"/>
          <p:nvPr/>
        </p:nvSpPr>
        <p:spPr>
          <a:xfrm>
            <a:off x="6860540" y="1106805"/>
            <a:ext cx="48336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Default Backend</a:t>
            </a:r>
            <a:endParaRPr lang="en-US" altLang="zh-CN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当无法匹配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ingress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规则，请求将被路由至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Default Backend</a:t>
            </a:r>
            <a:endParaRPr lang="zh-CN" altLang="en-US" sz="14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C37CEB5-610F-4ACB-A646-8C5394F0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" y="2896870"/>
            <a:ext cx="5650230" cy="28930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A3BDA7-F9AC-4EBE-95E5-DA6D0EE65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110" y="2896235"/>
            <a:ext cx="6231890" cy="289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1556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EA9C70-2678-472A-A1E7-D8B8826623B6}"/>
              </a:ext>
            </a:extLst>
          </p:cNvPr>
          <p:cNvSpPr txBox="1"/>
          <p:nvPr/>
        </p:nvSpPr>
        <p:spPr>
          <a:xfrm>
            <a:off x="1005840" y="1327876"/>
            <a:ext cx="1046572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apiVersion: </a:t>
            </a:r>
            <a:r>
              <a:rPr lang="en-US" altLang="zh-CN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networking.k8s.io/v1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kind: </a:t>
            </a:r>
            <a:r>
              <a:rPr lang="en-US" altLang="zh-CN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Ingress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metadata: </a:t>
            </a:r>
            <a:r>
              <a:rPr lang="en-US" altLang="zh-CN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ObjectMeta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spec: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ingressClassName: </a:t>
            </a:r>
            <a:r>
              <a:rPr lang="en-US" altLang="zh-CN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string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rules: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‐ host: </a:t>
            </a:r>
            <a:r>
              <a:rPr lang="en-US" altLang="zh-CN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string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http: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paths: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‐ backend: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 service: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name:</a:t>
            </a:r>
            <a:r>
              <a:rPr lang="zh-CN" altLang="en-US" sz="16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port: </a:t>
            </a:r>
          </a:p>
          <a:p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number: 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path: </a:t>
            </a:r>
            <a:r>
              <a:rPr lang="en-US" altLang="zh-CN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string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    pathType: </a:t>
            </a:r>
            <a:r>
              <a:rPr lang="en-US" altLang="zh-CN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zh-CN" sz="160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# Exact</a:t>
            </a:r>
            <a:r>
              <a:rPr lang="zh-CN" altLang="en-US" sz="1600" dirty="0">
                <a:solidFill>
                  <a:srgbClr val="999988"/>
                </a:solidFill>
                <a:effectLst/>
              </a:rPr>
              <a:t>，精确匹配；</a:t>
            </a:r>
            <a:r>
              <a:rPr lang="en-US" altLang="zh-CN" sz="160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zh-CN" altLang="en-US" sz="1600" dirty="0">
                <a:solidFill>
                  <a:srgbClr val="999988"/>
                </a:solidFill>
                <a:effectLst/>
              </a:rPr>
              <a:t>，基于</a:t>
            </a:r>
            <a:r>
              <a:rPr lang="en-US" altLang="zh-CN" sz="160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zh-CN" altLang="en-US" sz="1600" dirty="0">
                <a:solidFill>
                  <a:srgbClr val="999988"/>
                </a:solidFill>
                <a:effectLst/>
              </a:rPr>
              <a:t>分割的</a:t>
            </a:r>
            <a:r>
              <a:rPr lang="en-US" altLang="zh-CN" sz="160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zh-CN" altLang="en-US" sz="1600" dirty="0">
                <a:solidFill>
                  <a:srgbClr val="999988"/>
                </a:solidFill>
                <a:effectLst/>
              </a:rPr>
              <a:t>前</a:t>
            </a:r>
            <a:r>
              <a:rPr lang="en-US" altLang="zh-CN" sz="1600" i="1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;ImplementationSpecific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tls: 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  ‐ </a:t>
            </a:r>
            <a:r>
              <a:rPr lang="en-US" altLang="zh-CN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hosts: string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secretName</a:t>
            </a:r>
            <a:r>
              <a:rPr lang="en-US" altLang="zh-CN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zh-CN" altLang="en-US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string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05008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2" name="Freeform 24">
            <a:extLst>
              <a:ext uri="{FF2B5EF4-FFF2-40B4-BE49-F238E27FC236}">
                <a16:creationId xmlns:a16="http://schemas.microsoft.com/office/drawing/2014/main" id="{93A3D23D-CCBC-43C4-821C-B8DCC2C20A37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760540" y="3952477"/>
            <a:ext cx="1824167" cy="1738781"/>
          </a:xfrm>
          <a:custGeom>
            <a:avLst/>
            <a:gdLst>
              <a:gd name="T0" fmla="*/ 19 w 1060"/>
              <a:gd name="T1" fmla="*/ 370 h 1010"/>
              <a:gd name="T2" fmla="*/ 602 w 1060"/>
              <a:gd name="T3" fmla="*/ 57 h 1010"/>
              <a:gd name="T4" fmla="*/ 1012 w 1060"/>
              <a:gd name="T5" fmla="*/ 577 h 1010"/>
              <a:gd name="T6" fmla="*/ 824 w 1060"/>
              <a:gd name="T7" fmla="*/ 830 h 1010"/>
              <a:gd name="T8" fmla="*/ 967 w 1060"/>
              <a:gd name="T9" fmla="*/ 949 h 1010"/>
              <a:gd name="T10" fmla="*/ 63 w 1060"/>
              <a:gd name="T11" fmla="*/ 635 h 1010"/>
              <a:gd name="T12" fmla="*/ 63 w 1060"/>
              <a:gd name="T13" fmla="*/ 635 h 1010"/>
              <a:gd name="T14" fmla="*/ 19 w 1060"/>
              <a:gd name="T15" fmla="*/ 370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0" h="1010">
                <a:moveTo>
                  <a:pt x="19" y="370"/>
                </a:moveTo>
                <a:cubicBezTo>
                  <a:pt x="67" y="140"/>
                  <a:pt x="328" y="0"/>
                  <a:pt x="602" y="57"/>
                </a:cubicBezTo>
                <a:cubicBezTo>
                  <a:pt x="876" y="114"/>
                  <a:pt x="1060" y="347"/>
                  <a:pt x="1012" y="577"/>
                </a:cubicBezTo>
                <a:cubicBezTo>
                  <a:pt x="990" y="685"/>
                  <a:pt x="920" y="773"/>
                  <a:pt x="824" y="830"/>
                </a:cubicBezTo>
                <a:cubicBezTo>
                  <a:pt x="836" y="923"/>
                  <a:pt x="967" y="949"/>
                  <a:pt x="967" y="949"/>
                </a:cubicBezTo>
                <a:cubicBezTo>
                  <a:pt x="227" y="1010"/>
                  <a:pt x="63" y="635"/>
                  <a:pt x="63" y="635"/>
                </a:cubicBezTo>
                <a:cubicBezTo>
                  <a:pt x="63" y="635"/>
                  <a:pt x="63" y="635"/>
                  <a:pt x="63" y="635"/>
                </a:cubicBezTo>
                <a:cubicBezTo>
                  <a:pt x="17" y="553"/>
                  <a:pt x="0" y="461"/>
                  <a:pt x="19" y="370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3" name="Freeform 25">
            <a:extLst>
              <a:ext uri="{FF2B5EF4-FFF2-40B4-BE49-F238E27FC236}">
                <a16:creationId xmlns:a16="http://schemas.microsoft.com/office/drawing/2014/main" id="{6A7DF326-23E6-460E-A5CC-E53F3455B52E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6177769" y="1920664"/>
            <a:ext cx="2767301" cy="2712964"/>
          </a:xfrm>
          <a:custGeom>
            <a:avLst/>
            <a:gdLst>
              <a:gd name="T0" fmla="*/ 911 w 1608"/>
              <a:gd name="T1" fmla="*/ 104 h 1577"/>
              <a:gd name="T2" fmla="*/ 109 w 1608"/>
              <a:gd name="T3" fmla="*/ 549 h 1577"/>
              <a:gd name="T4" fmla="*/ 513 w 1608"/>
              <a:gd name="T5" fmla="*/ 1372 h 1577"/>
              <a:gd name="T6" fmla="*/ 972 w 1608"/>
              <a:gd name="T7" fmla="*/ 1334 h 1577"/>
              <a:gd name="T8" fmla="*/ 1031 w 1608"/>
              <a:gd name="T9" fmla="*/ 1577 h 1577"/>
              <a:gd name="T10" fmla="*/ 1227 w 1608"/>
              <a:gd name="T11" fmla="*/ 337 h 1577"/>
              <a:gd name="T12" fmla="*/ 1227 w 1608"/>
              <a:gd name="T13" fmla="*/ 337 h 1577"/>
              <a:gd name="T14" fmla="*/ 911 w 1608"/>
              <a:gd name="T15" fmla="*/ 104 h 1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08" h="1577">
                <a:moveTo>
                  <a:pt x="911" y="104"/>
                </a:moveTo>
                <a:cubicBezTo>
                  <a:pt x="578" y="0"/>
                  <a:pt x="219" y="199"/>
                  <a:pt x="109" y="549"/>
                </a:cubicBezTo>
                <a:cubicBezTo>
                  <a:pt x="0" y="900"/>
                  <a:pt x="181" y="1268"/>
                  <a:pt x="513" y="1372"/>
                </a:cubicBezTo>
                <a:cubicBezTo>
                  <a:pt x="670" y="1421"/>
                  <a:pt x="832" y="1403"/>
                  <a:pt x="972" y="1334"/>
                </a:cubicBezTo>
                <a:cubicBezTo>
                  <a:pt x="1085" y="1412"/>
                  <a:pt x="1031" y="1577"/>
                  <a:pt x="1031" y="1577"/>
                </a:cubicBezTo>
                <a:cubicBezTo>
                  <a:pt x="1608" y="781"/>
                  <a:pt x="1227" y="337"/>
                  <a:pt x="1227" y="337"/>
                </a:cubicBezTo>
                <a:cubicBezTo>
                  <a:pt x="1227" y="337"/>
                  <a:pt x="1227" y="337"/>
                  <a:pt x="1227" y="337"/>
                </a:cubicBezTo>
                <a:cubicBezTo>
                  <a:pt x="1152" y="229"/>
                  <a:pt x="1043" y="146"/>
                  <a:pt x="911" y="104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C0DE5BDC-CA52-41CB-9AB2-7191F0A0B44A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7396468" y="4656915"/>
            <a:ext cx="1872683" cy="2086150"/>
          </a:xfrm>
          <a:custGeom>
            <a:avLst/>
            <a:gdLst>
              <a:gd name="T0" fmla="*/ 479 w 1088"/>
              <a:gd name="T1" fmla="*/ 1119 h 1119"/>
              <a:gd name="T2" fmla="*/ 424 w 1088"/>
              <a:gd name="T3" fmla="*/ 947 h 1119"/>
              <a:gd name="T4" fmla="*/ 228 w 1088"/>
              <a:gd name="T5" fmla="*/ 796 h 1119"/>
              <a:gd name="T6" fmla="*/ 85 w 1088"/>
              <a:gd name="T7" fmla="*/ 683 h 1119"/>
              <a:gd name="T8" fmla="*/ 25 w 1088"/>
              <a:gd name="T9" fmla="*/ 677 h 1119"/>
              <a:gd name="T10" fmla="*/ 25 w 1088"/>
              <a:gd name="T11" fmla="*/ 615 h 1119"/>
              <a:gd name="T12" fmla="*/ 167 w 1088"/>
              <a:gd name="T13" fmla="*/ 590 h 1119"/>
              <a:gd name="T14" fmla="*/ 331 w 1088"/>
              <a:gd name="T15" fmla="*/ 674 h 1119"/>
              <a:gd name="T16" fmla="*/ 419 w 1088"/>
              <a:gd name="T17" fmla="*/ 567 h 1119"/>
              <a:gd name="T18" fmla="*/ 339 w 1088"/>
              <a:gd name="T19" fmla="*/ 308 h 1119"/>
              <a:gd name="T20" fmla="*/ 299 w 1088"/>
              <a:gd name="T21" fmla="*/ 111 h 1119"/>
              <a:gd name="T22" fmla="*/ 345 w 1088"/>
              <a:gd name="T23" fmla="*/ 57 h 1119"/>
              <a:gd name="T24" fmla="*/ 429 w 1088"/>
              <a:gd name="T25" fmla="*/ 219 h 1119"/>
              <a:gd name="T26" fmla="*/ 525 w 1088"/>
              <a:gd name="T27" fmla="*/ 443 h 1119"/>
              <a:gd name="T28" fmla="*/ 541 w 1088"/>
              <a:gd name="T29" fmla="*/ 371 h 1119"/>
              <a:gd name="T30" fmla="*/ 542 w 1088"/>
              <a:gd name="T31" fmla="*/ 78 h 1119"/>
              <a:gd name="T32" fmla="*/ 603 w 1088"/>
              <a:gd name="T33" fmla="*/ 7 h 1119"/>
              <a:gd name="T34" fmla="*/ 638 w 1088"/>
              <a:gd name="T35" fmla="*/ 219 h 1119"/>
              <a:gd name="T36" fmla="*/ 647 w 1088"/>
              <a:gd name="T37" fmla="*/ 407 h 1119"/>
              <a:gd name="T38" fmla="*/ 668 w 1088"/>
              <a:gd name="T39" fmla="*/ 450 h 1119"/>
              <a:gd name="T40" fmla="*/ 745 w 1088"/>
              <a:gd name="T41" fmla="*/ 334 h 1119"/>
              <a:gd name="T42" fmla="*/ 813 w 1088"/>
              <a:gd name="T43" fmla="*/ 125 h 1119"/>
              <a:gd name="T44" fmla="*/ 875 w 1088"/>
              <a:gd name="T45" fmla="*/ 82 h 1119"/>
              <a:gd name="T46" fmla="*/ 857 w 1088"/>
              <a:gd name="T47" fmla="*/ 272 h 1119"/>
              <a:gd name="T48" fmla="*/ 807 w 1088"/>
              <a:gd name="T49" fmla="*/ 436 h 1119"/>
              <a:gd name="T50" fmla="*/ 802 w 1088"/>
              <a:gd name="T51" fmla="*/ 508 h 1119"/>
              <a:gd name="T52" fmla="*/ 881 w 1088"/>
              <a:gd name="T53" fmla="*/ 450 h 1119"/>
              <a:gd name="T54" fmla="*/ 1005 w 1088"/>
              <a:gd name="T55" fmla="*/ 283 h 1119"/>
              <a:gd name="T56" fmla="*/ 1067 w 1088"/>
              <a:gd name="T57" fmla="*/ 253 h 1119"/>
              <a:gd name="T58" fmla="*/ 985 w 1088"/>
              <a:gd name="T59" fmla="*/ 441 h 1119"/>
              <a:gd name="T60" fmla="*/ 889 w 1088"/>
              <a:gd name="T61" fmla="*/ 667 h 1119"/>
              <a:gd name="T62" fmla="*/ 858 w 1088"/>
              <a:gd name="T63" fmla="*/ 889 h 1119"/>
              <a:gd name="T64" fmla="*/ 803 w 1088"/>
              <a:gd name="T65" fmla="*/ 1031 h 1119"/>
              <a:gd name="T66" fmla="*/ 803 w 1088"/>
              <a:gd name="T67" fmla="*/ 1119 h 1119"/>
              <a:gd name="T68" fmla="*/ 479 w 1088"/>
              <a:gd name="T69" fmla="*/ 1119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088" h="1119">
                <a:moveTo>
                  <a:pt x="479" y="1119"/>
                </a:moveTo>
                <a:cubicBezTo>
                  <a:pt x="479" y="1119"/>
                  <a:pt x="479" y="996"/>
                  <a:pt x="424" y="947"/>
                </a:cubicBezTo>
                <a:cubicBezTo>
                  <a:pt x="369" y="897"/>
                  <a:pt x="263" y="836"/>
                  <a:pt x="228" y="796"/>
                </a:cubicBezTo>
                <a:cubicBezTo>
                  <a:pt x="193" y="756"/>
                  <a:pt x="109" y="689"/>
                  <a:pt x="85" y="683"/>
                </a:cubicBezTo>
                <a:cubicBezTo>
                  <a:pt x="61" y="676"/>
                  <a:pt x="36" y="682"/>
                  <a:pt x="25" y="677"/>
                </a:cubicBezTo>
                <a:cubicBezTo>
                  <a:pt x="14" y="672"/>
                  <a:pt x="0" y="646"/>
                  <a:pt x="25" y="615"/>
                </a:cubicBezTo>
                <a:cubicBezTo>
                  <a:pt x="50" y="583"/>
                  <a:pt x="108" y="565"/>
                  <a:pt x="167" y="590"/>
                </a:cubicBezTo>
                <a:cubicBezTo>
                  <a:pt x="227" y="615"/>
                  <a:pt x="292" y="677"/>
                  <a:pt x="331" y="674"/>
                </a:cubicBezTo>
                <a:cubicBezTo>
                  <a:pt x="370" y="671"/>
                  <a:pt x="421" y="640"/>
                  <a:pt x="419" y="567"/>
                </a:cubicBezTo>
                <a:cubicBezTo>
                  <a:pt x="418" y="494"/>
                  <a:pt x="365" y="389"/>
                  <a:pt x="339" y="308"/>
                </a:cubicBezTo>
                <a:cubicBezTo>
                  <a:pt x="314" y="227"/>
                  <a:pt x="297" y="148"/>
                  <a:pt x="299" y="111"/>
                </a:cubicBezTo>
                <a:cubicBezTo>
                  <a:pt x="301" y="73"/>
                  <a:pt x="323" y="49"/>
                  <a:pt x="345" y="57"/>
                </a:cubicBezTo>
                <a:cubicBezTo>
                  <a:pt x="367" y="65"/>
                  <a:pt x="386" y="89"/>
                  <a:pt x="429" y="219"/>
                </a:cubicBezTo>
                <a:cubicBezTo>
                  <a:pt x="473" y="348"/>
                  <a:pt x="504" y="438"/>
                  <a:pt x="525" y="443"/>
                </a:cubicBezTo>
                <a:cubicBezTo>
                  <a:pt x="547" y="449"/>
                  <a:pt x="543" y="426"/>
                  <a:pt x="541" y="371"/>
                </a:cubicBezTo>
                <a:cubicBezTo>
                  <a:pt x="539" y="315"/>
                  <a:pt x="537" y="122"/>
                  <a:pt x="542" y="78"/>
                </a:cubicBezTo>
                <a:cubicBezTo>
                  <a:pt x="548" y="34"/>
                  <a:pt x="566" y="0"/>
                  <a:pt x="603" y="7"/>
                </a:cubicBezTo>
                <a:cubicBezTo>
                  <a:pt x="641" y="15"/>
                  <a:pt x="641" y="131"/>
                  <a:pt x="638" y="219"/>
                </a:cubicBezTo>
                <a:cubicBezTo>
                  <a:pt x="635" y="307"/>
                  <a:pt x="644" y="381"/>
                  <a:pt x="647" y="407"/>
                </a:cubicBezTo>
                <a:cubicBezTo>
                  <a:pt x="651" y="433"/>
                  <a:pt x="655" y="448"/>
                  <a:pt x="668" y="450"/>
                </a:cubicBezTo>
                <a:cubicBezTo>
                  <a:pt x="681" y="452"/>
                  <a:pt x="713" y="436"/>
                  <a:pt x="745" y="334"/>
                </a:cubicBezTo>
                <a:cubicBezTo>
                  <a:pt x="776" y="232"/>
                  <a:pt x="801" y="154"/>
                  <a:pt x="813" y="125"/>
                </a:cubicBezTo>
                <a:cubicBezTo>
                  <a:pt x="824" y="97"/>
                  <a:pt x="849" y="67"/>
                  <a:pt x="875" y="82"/>
                </a:cubicBezTo>
                <a:cubicBezTo>
                  <a:pt x="900" y="97"/>
                  <a:pt x="894" y="153"/>
                  <a:pt x="857" y="272"/>
                </a:cubicBezTo>
                <a:cubicBezTo>
                  <a:pt x="819" y="391"/>
                  <a:pt x="813" y="414"/>
                  <a:pt x="807" y="436"/>
                </a:cubicBezTo>
                <a:cubicBezTo>
                  <a:pt x="802" y="458"/>
                  <a:pt x="793" y="503"/>
                  <a:pt x="802" y="508"/>
                </a:cubicBezTo>
                <a:cubicBezTo>
                  <a:pt x="811" y="513"/>
                  <a:pt x="846" y="493"/>
                  <a:pt x="881" y="450"/>
                </a:cubicBezTo>
                <a:cubicBezTo>
                  <a:pt x="917" y="407"/>
                  <a:pt x="987" y="306"/>
                  <a:pt x="1005" y="283"/>
                </a:cubicBezTo>
                <a:cubicBezTo>
                  <a:pt x="1023" y="261"/>
                  <a:pt x="1045" y="235"/>
                  <a:pt x="1067" y="253"/>
                </a:cubicBezTo>
                <a:cubicBezTo>
                  <a:pt x="1088" y="272"/>
                  <a:pt x="1032" y="365"/>
                  <a:pt x="985" y="441"/>
                </a:cubicBezTo>
                <a:cubicBezTo>
                  <a:pt x="939" y="516"/>
                  <a:pt x="897" y="601"/>
                  <a:pt x="889" y="667"/>
                </a:cubicBezTo>
                <a:cubicBezTo>
                  <a:pt x="882" y="734"/>
                  <a:pt x="876" y="820"/>
                  <a:pt x="858" y="889"/>
                </a:cubicBezTo>
                <a:cubicBezTo>
                  <a:pt x="840" y="958"/>
                  <a:pt x="820" y="1007"/>
                  <a:pt x="803" y="1031"/>
                </a:cubicBezTo>
                <a:cubicBezTo>
                  <a:pt x="803" y="1119"/>
                  <a:pt x="803" y="1119"/>
                  <a:pt x="803" y="1119"/>
                </a:cubicBezTo>
                <a:lnTo>
                  <a:pt x="479" y="1119"/>
                </a:lnTo>
                <a:close/>
              </a:path>
            </a:pathLst>
          </a:custGeom>
          <a:solidFill>
            <a:srgbClr val="4D4D4D">
              <a:lumMod val="40000"/>
              <a:lumOff val="60000"/>
            </a:srgbClr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3657F383-DE57-478B-AEB8-0950E36DE7C1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7714727" y="2072031"/>
            <a:ext cx="2183180" cy="2408290"/>
          </a:xfrm>
          <a:custGeom>
            <a:avLst/>
            <a:gdLst>
              <a:gd name="T0" fmla="*/ 1117 w 1269"/>
              <a:gd name="T1" fmla="*/ 285 h 1399"/>
              <a:gd name="T2" fmla="*/ 317 w 1269"/>
              <a:gd name="T3" fmla="*/ 194 h 1399"/>
              <a:gd name="T4" fmla="*/ 185 w 1269"/>
              <a:gd name="T5" fmla="*/ 988 h 1399"/>
              <a:gd name="T6" fmla="*/ 532 w 1269"/>
              <a:gd name="T7" fmla="*/ 1195 h 1399"/>
              <a:gd name="T8" fmla="*/ 450 w 1269"/>
              <a:gd name="T9" fmla="*/ 1399 h 1399"/>
              <a:gd name="T10" fmla="*/ 1224 w 1269"/>
              <a:gd name="T11" fmla="*/ 613 h 1399"/>
              <a:gd name="T12" fmla="*/ 1224 w 1269"/>
              <a:gd name="T13" fmla="*/ 613 h 1399"/>
              <a:gd name="T14" fmla="*/ 1117 w 1269"/>
              <a:gd name="T15" fmla="*/ 285 h 1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69" h="1399">
                <a:moveTo>
                  <a:pt x="1117" y="285"/>
                </a:moveTo>
                <a:cubicBezTo>
                  <a:pt x="932" y="41"/>
                  <a:pt x="574" y="0"/>
                  <a:pt x="317" y="194"/>
                </a:cubicBezTo>
                <a:cubicBezTo>
                  <a:pt x="59" y="388"/>
                  <a:pt x="0" y="744"/>
                  <a:pt x="185" y="988"/>
                </a:cubicBezTo>
                <a:cubicBezTo>
                  <a:pt x="272" y="1103"/>
                  <a:pt x="397" y="1173"/>
                  <a:pt x="532" y="1195"/>
                </a:cubicBezTo>
                <a:cubicBezTo>
                  <a:pt x="573" y="1309"/>
                  <a:pt x="450" y="1399"/>
                  <a:pt x="450" y="1399"/>
                </a:cubicBezTo>
                <a:cubicBezTo>
                  <a:pt x="1269" y="1125"/>
                  <a:pt x="1224" y="613"/>
                  <a:pt x="1224" y="613"/>
                </a:cubicBezTo>
                <a:cubicBezTo>
                  <a:pt x="1224" y="613"/>
                  <a:pt x="1224" y="613"/>
                  <a:pt x="1224" y="613"/>
                </a:cubicBezTo>
                <a:cubicBezTo>
                  <a:pt x="1225" y="498"/>
                  <a:pt x="1190" y="383"/>
                  <a:pt x="1117" y="285"/>
                </a:cubicBezTo>
                <a:close/>
              </a:path>
            </a:pathLst>
          </a:custGeom>
          <a:solidFill>
            <a:srgbClr val="F2AB21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6" name="Freeform 28">
            <a:extLst>
              <a:ext uri="{FF2B5EF4-FFF2-40B4-BE49-F238E27FC236}">
                <a16:creationId xmlns:a16="http://schemas.microsoft.com/office/drawing/2014/main" id="{E98CBFF0-C3AE-4DF1-A865-BCAC80006ECA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9022694" y="3281028"/>
            <a:ext cx="1791178" cy="1727137"/>
          </a:xfrm>
          <a:custGeom>
            <a:avLst/>
            <a:gdLst>
              <a:gd name="T0" fmla="*/ 1041 w 1041"/>
              <a:gd name="T1" fmla="*/ 423 h 1004"/>
              <a:gd name="T2" fmla="*/ 536 w 1041"/>
              <a:gd name="T3" fmla="*/ 0 h 1004"/>
              <a:gd name="T4" fmla="*/ 31 w 1041"/>
              <a:gd name="T5" fmla="*/ 423 h 1004"/>
              <a:gd name="T6" fmla="*/ 163 w 1041"/>
              <a:gd name="T7" fmla="*/ 708 h 1004"/>
              <a:gd name="T8" fmla="*/ 0 w 1041"/>
              <a:gd name="T9" fmla="*/ 795 h 1004"/>
              <a:gd name="T10" fmla="*/ 944 w 1041"/>
              <a:gd name="T11" fmla="*/ 672 h 1004"/>
              <a:gd name="T12" fmla="*/ 944 w 1041"/>
              <a:gd name="T13" fmla="*/ 672 h 1004"/>
              <a:gd name="T14" fmla="*/ 1041 w 1041"/>
              <a:gd name="T15" fmla="*/ 423 h 1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41" h="1004">
                <a:moveTo>
                  <a:pt x="1041" y="423"/>
                </a:moveTo>
                <a:cubicBezTo>
                  <a:pt x="1041" y="190"/>
                  <a:pt x="815" y="0"/>
                  <a:pt x="536" y="0"/>
                </a:cubicBezTo>
                <a:cubicBezTo>
                  <a:pt x="257" y="0"/>
                  <a:pt x="31" y="190"/>
                  <a:pt x="31" y="423"/>
                </a:cubicBezTo>
                <a:cubicBezTo>
                  <a:pt x="31" y="533"/>
                  <a:pt x="81" y="633"/>
                  <a:pt x="163" y="708"/>
                </a:cubicBezTo>
                <a:cubicBezTo>
                  <a:pt x="132" y="796"/>
                  <a:pt x="0" y="795"/>
                  <a:pt x="0" y="795"/>
                </a:cubicBezTo>
                <a:cubicBezTo>
                  <a:pt x="708" y="1004"/>
                  <a:pt x="944" y="672"/>
                  <a:pt x="944" y="672"/>
                </a:cubicBezTo>
                <a:cubicBezTo>
                  <a:pt x="944" y="672"/>
                  <a:pt x="944" y="672"/>
                  <a:pt x="944" y="672"/>
                </a:cubicBezTo>
                <a:cubicBezTo>
                  <a:pt x="1005" y="602"/>
                  <a:pt x="1041" y="516"/>
                  <a:pt x="1041" y="423"/>
                </a:cubicBezTo>
                <a:close/>
              </a:path>
            </a:pathLst>
          </a:custGeom>
          <a:solidFill>
            <a:srgbClr val="44405E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7" name="Freeform 30">
            <a:extLst>
              <a:ext uri="{FF2B5EF4-FFF2-40B4-BE49-F238E27FC236}">
                <a16:creationId xmlns:a16="http://schemas.microsoft.com/office/drawing/2014/main" id="{818A397C-3A7D-485F-9C90-7F837381C0C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721311" y="3504196"/>
            <a:ext cx="393944" cy="360953"/>
          </a:xfrm>
          <a:custGeom>
            <a:avLst/>
            <a:gdLst>
              <a:gd name="T0" fmla="*/ 70 w 229"/>
              <a:gd name="T1" fmla="*/ 99 h 210"/>
              <a:gd name="T2" fmla="*/ 70 w 229"/>
              <a:gd name="T3" fmla="*/ 99 h 210"/>
              <a:gd name="T4" fmla="*/ 26 w 229"/>
              <a:gd name="T5" fmla="*/ 144 h 210"/>
              <a:gd name="T6" fmla="*/ 17 w 229"/>
              <a:gd name="T7" fmla="*/ 164 h 210"/>
              <a:gd name="T8" fmla="*/ 26 w 229"/>
              <a:gd name="T9" fmla="*/ 184 h 210"/>
              <a:gd name="T10" fmla="*/ 26 w 229"/>
              <a:gd name="T11" fmla="*/ 184 h 210"/>
              <a:gd name="T12" fmla="*/ 46 w 229"/>
              <a:gd name="T13" fmla="*/ 192 h 210"/>
              <a:gd name="T14" fmla="*/ 66 w 229"/>
              <a:gd name="T15" fmla="*/ 184 h 210"/>
              <a:gd name="T16" fmla="*/ 116 w 229"/>
              <a:gd name="T17" fmla="*/ 134 h 210"/>
              <a:gd name="T18" fmla="*/ 116 w 229"/>
              <a:gd name="T19" fmla="*/ 133 h 210"/>
              <a:gd name="T20" fmla="*/ 170 w 229"/>
              <a:gd name="T21" fmla="*/ 79 h 210"/>
              <a:gd name="T22" fmla="*/ 174 w 229"/>
              <a:gd name="T23" fmla="*/ 71 h 210"/>
              <a:gd name="T24" fmla="*/ 170 w 229"/>
              <a:gd name="T25" fmla="*/ 62 h 210"/>
              <a:gd name="T26" fmla="*/ 161 w 229"/>
              <a:gd name="T27" fmla="*/ 58 h 210"/>
              <a:gd name="T28" fmla="*/ 153 w 229"/>
              <a:gd name="T29" fmla="*/ 62 h 210"/>
              <a:gd name="T30" fmla="*/ 75 w 229"/>
              <a:gd name="T31" fmla="*/ 139 h 210"/>
              <a:gd name="T32" fmla="*/ 62 w 229"/>
              <a:gd name="T33" fmla="*/ 139 h 210"/>
              <a:gd name="T34" fmla="*/ 62 w 229"/>
              <a:gd name="T35" fmla="*/ 127 h 210"/>
              <a:gd name="T36" fmla="*/ 140 w 229"/>
              <a:gd name="T37" fmla="*/ 49 h 210"/>
              <a:gd name="T38" fmla="*/ 161 w 229"/>
              <a:gd name="T39" fmla="*/ 41 h 210"/>
              <a:gd name="T40" fmla="*/ 183 w 229"/>
              <a:gd name="T41" fmla="*/ 49 h 210"/>
              <a:gd name="T42" fmla="*/ 191 w 229"/>
              <a:gd name="T43" fmla="*/ 71 h 210"/>
              <a:gd name="T44" fmla="*/ 183 w 229"/>
              <a:gd name="T45" fmla="*/ 92 h 210"/>
              <a:gd name="T46" fmla="*/ 129 w 229"/>
              <a:gd name="T47" fmla="*/ 146 h 210"/>
              <a:gd name="T48" fmla="*/ 129 w 229"/>
              <a:gd name="T49" fmla="*/ 146 h 210"/>
              <a:gd name="T50" fmla="*/ 128 w 229"/>
              <a:gd name="T51" fmla="*/ 146 h 210"/>
              <a:gd name="T52" fmla="*/ 78 w 229"/>
              <a:gd name="T53" fmla="*/ 196 h 210"/>
              <a:gd name="T54" fmla="*/ 46 w 229"/>
              <a:gd name="T55" fmla="*/ 210 h 210"/>
              <a:gd name="T56" fmla="*/ 14 w 229"/>
              <a:gd name="T57" fmla="*/ 197 h 210"/>
              <a:gd name="T58" fmla="*/ 13 w 229"/>
              <a:gd name="T59" fmla="*/ 196 h 210"/>
              <a:gd name="T60" fmla="*/ 13 w 229"/>
              <a:gd name="T61" fmla="*/ 196 h 210"/>
              <a:gd name="T62" fmla="*/ 0 w 229"/>
              <a:gd name="T63" fmla="*/ 164 h 210"/>
              <a:gd name="T64" fmla="*/ 13 w 229"/>
              <a:gd name="T65" fmla="*/ 131 h 210"/>
              <a:gd name="T66" fmla="*/ 63 w 229"/>
              <a:gd name="T67" fmla="*/ 81 h 210"/>
              <a:gd name="T68" fmla="*/ 64 w 229"/>
              <a:gd name="T69" fmla="*/ 81 h 210"/>
              <a:gd name="T70" fmla="*/ 127 w 229"/>
              <a:gd name="T71" fmla="*/ 18 h 210"/>
              <a:gd name="T72" fmla="*/ 169 w 229"/>
              <a:gd name="T73" fmla="*/ 0 h 210"/>
              <a:gd name="T74" fmla="*/ 212 w 229"/>
              <a:gd name="T75" fmla="*/ 18 h 210"/>
              <a:gd name="T76" fmla="*/ 229 w 229"/>
              <a:gd name="T77" fmla="*/ 60 h 210"/>
              <a:gd name="T78" fmla="*/ 212 w 229"/>
              <a:gd name="T79" fmla="*/ 102 h 210"/>
              <a:gd name="T80" fmla="*/ 125 w 229"/>
              <a:gd name="T81" fmla="*/ 189 h 210"/>
              <a:gd name="T82" fmla="*/ 112 w 229"/>
              <a:gd name="T83" fmla="*/ 189 h 210"/>
              <a:gd name="T84" fmla="*/ 112 w 229"/>
              <a:gd name="T85" fmla="*/ 177 h 210"/>
              <a:gd name="T86" fmla="*/ 199 w 229"/>
              <a:gd name="T87" fmla="*/ 90 h 210"/>
              <a:gd name="T88" fmla="*/ 212 w 229"/>
              <a:gd name="T89" fmla="*/ 60 h 210"/>
              <a:gd name="T90" fmla="*/ 199 w 229"/>
              <a:gd name="T91" fmla="*/ 30 h 210"/>
              <a:gd name="T92" fmla="*/ 169 w 229"/>
              <a:gd name="T93" fmla="*/ 18 h 210"/>
              <a:gd name="T94" fmla="*/ 139 w 229"/>
              <a:gd name="T95" fmla="*/ 30 h 210"/>
              <a:gd name="T96" fmla="*/ 70 w 229"/>
              <a:gd name="T97" fmla="*/ 9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29" h="210">
                <a:moveTo>
                  <a:pt x="70" y="99"/>
                </a:moveTo>
                <a:cubicBezTo>
                  <a:pt x="70" y="99"/>
                  <a:pt x="70" y="99"/>
                  <a:pt x="70" y="99"/>
                </a:cubicBezTo>
                <a:cubicBezTo>
                  <a:pt x="26" y="144"/>
                  <a:pt x="26" y="144"/>
                  <a:pt x="26" y="144"/>
                </a:cubicBezTo>
                <a:cubicBezTo>
                  <a:pt x="20" y="149"/>
                  <a:pt x="17" y="156"/>
                  <a:pt x="17" y="164"/>
                </a:cubicBezTo>
                <a:cubicBezTo>
                  <a:pt x="17" y="171"/>
                  <a:pt x="20" y="178"/>
                  <a:pt x="26" y="184"/>
                </a:cubicBezTo>
                <a:cubicBezTo>
                  <a:pt x="26" y="184"/>
                  <a:pt x="26" y="184"/>
                  <a:pt x="26" y="184"/>
                </a:cubicBezTo>
                <a:cubicBezTo>
                  <a:pt x="31" y="189"/>
                  <a:pt x="39" y="192"/>
                  <a:pt x="46" y="192"/>
                </a:cubicBezTo>
                <a:cubicBezTo>
                  <a:pt x="53" y="192"/>
                  <a:pt x="60" y="189"/>
                  <a:pt x="66" y="184"/>
                </a:cubicBezTo>
                <a:cubicBezTo>
                  <a:pt x="116" y="134"/>
                  <a:pt x="116" y="134"/>
                  <a:pt x="116" y="134"/>
                </a:cubicBezTo>
                <a:cubicBezTo>
                  <a:pt x="116" y="133"/>
                  <a:pt x="116" y="133"/>
                  <a:pt x="116" y="133"/>
                </a:cubicBezTo>
                <a:cubicBezTo>
                  <a:pt x="170" y="79"/>
                  <a:pt x="170" y="79"/>
                  <a:pt x="170" y="79"/>
                </a:cubicBezTo>
                <a:cubicBezTo>
                  <a:pt x="173" y="77"/>
                  <a:pt x="174" y="74"/>
                  <a:pt x="174" y="71"/>
                </a:cubicBezTo>
                <a:cubicBezTo>
                  <a:pt x="174" y="67"/>
                  <a:pt x="173" y="64"/>
                  <a:pt x="170" y="62"/>
                </a:cubicBezTo>
                <a:cubicBezTo>
                  <a:pt x="168" y="59"/>
                  <a:pt x="165" y="58"/>
                  <a:pt x="161" y="58"/>
                </a:cubicBezTo>
                <a:cubicBezTo>
                  <a:pt x="158" y="58"/>
                  <a:pt x="155" y="59"/>
                  <a:pt x="153" y="62"/>
                </a:cubicBezTo>
                <a:cubicBezTo>
                  <a:pt x="75" y="139"/>
                  <a:pt x="75" y="139"/>
                  <a:pt x="75" y="139"/>
                </a:cubicBezTo>
                <a:cubicBezTo>
                  <a:pt x="71" y="143"/>
                  <a:pt x="66" y="143"/>
                  <a:pt x="62" y="139"/>
                </a:cubicBezTo>
                <a:cubicBezTo>
                  <a:pt x="59" y="136"/>
                  <a:pt x="59" y="130"/>
                  <a:pt x="62" y="127"/>
                </a:cubicBezTo>
                <a:cubicBezTo>
                  <a:pt x="140" y="49"/>
                  <a:pt x="140" y="49"/>
                  <a:pt x="140" y="49"/>
                </a:cubicBezTo>
                <a:cubicBezTo>
                  <a:pt x="146" y="43"/>
                  <a:pt x="154" y="41"/>
                  <a:pt x="161" y="41"/>
                </a:cubicBezTo>
                <a:cubicBezTo>
                  <a:pt x="169" y="41"/>
                  <a:pt x="177" y="43"/>
                  <a:pt x="183" y="49"/>
                </a:cubicBezTo>
                <a:cubicBezTo>
                  <a:pt x="189" y="55"/>
                  <a:pt x="191" y="63"/>
                  <a:pt x="191" y="71"/>
                </a:cubicBezTo>
                <a:cubicBezTo>
                  <a:pt x="191" y="78"/>
                  <a:pt x="189" y="86"/>
                  <a:pt x="183" y="92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9" y="146"/>
                  <a:pt x="129" y="146"/>
                  <a:pt x="129" y="146"/>
                </a:cubicBezTo>
                <a:cubicBezTo>
                  <a:pt x="128" y="146"/>
                  <a:pt x="128" y="146"/>
                  <a:pt x="128" y="146"/>
                </a:cubicBezTo>
                <a:cubicBezTo>
                  <a:pt x="78" y="196"/>
                  <a:pt x="78" y="196"/>
                  <a:pt x="78" y="196"/>
                </a:cubicBezTo>
                <a:cubicBezTo>
                  <a:pt x="69" y="205"/>
                  <a:pt x="58" y="210"/>
                  <a:pt x="46" y="210"/>
                </a:cubicBezTo>
                <a:cubicBezTo>
                  <a:pt x="34" y="210"/>
                  <a:pt x="23" y="205"/>
                  <a:pt x="14" y="197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13" y="196"/>
                  <a:pt x="13" y="196"/>
                  <a:pt x="13" y="196"/>
                </a:cubicBezTo>
                <a:cubicBezTo>
                  <a:pt x="4" y="187"/>
                  <a:pt x="0" y="175"/>
                  <a:pt x="0" y="164"/>
                </a:cubicBezTo>
                <a:cubicBezTo>
                  <a:pt x="0" y="152"/>
                  <a:pt x="4" y="140"/>
                  <a:pt x="13" y="131"/>
                </a:cubicBezTo>
                <a:cubicBezTo>
                  <a:pt x="63" y="81"/>
                  <a:pt x="63" y="81"/>
                  <a:pt x="63" y="81"/>
                </a:cubicBezTo>
                <a:cubicBezTo>
                  <a:pt x="64" y="81"/>
                  <a:pt x="64" y="81"/>
                  <a:pt x="64" y="81"/>
                </a:cubicBezTo>
                <a:cubicBezTo>
                  <a:pt x="127" y="18"/>
                  <a:pt x="127" y="18"/>
                  <a:pt x="127" y="18"/>
                </a:cubicBezTo>
                <a:cubicBezTo>
                  <a:pt x="139" y="6"/>
                  <a:pt x="154" y="0"/>
                  <a:pt x="169" y="0"/>
                </a:cubicBezTo>
                <a:cubicBezTo>
                  <a:pt x="185" y="0"/>
                  <a:pt x="200" y="6"/>
                  <a:pt x="212" y="18"/>
                </a:cubicBezTo>
                <a:cubicBezTo>
                  <a:pt x="223" y="29"/>
                  <a:pt x="229" y="45"/>
                  <a:pt x="229" y="60"/>
                </a:cubicBezTo>
                <a:cubicBezTo>
                  <a:pt x="229" y="75"/>
                  <a:pt x="223" y="91"/>
                  <a:pt x="212" y="102"/>
                </a:cubicBezTo>
                <a:cubicBezTo>
                  <a:pt x="125" y="189"/>
                  <a:pt x="125" y="189"/>
                  <a:pt x="125" y="189"/>
                </a:cubicBezTo>
                <a:cubicBezTo>
                  <a:pt x="121" y="193"/>
                  <a:pt x="116" y="193"/>
                  <a:pt x="112" y="189"/>
                </a:cubicBezTo>
                <a:cubicBezTo>
                  <a:pt x="109" y="186"/>
                  <a:pt x="109" y="180"/>
                  <a:pt x="112" y="177"/>
                </a:cubicBezTo>
                <a:cubicBezTo>
                  <a:pt x="199" y="90"/>
                  <a:pt x="199" y="90"/>
                  <a:pt x="199" y="90"/>
                </a:cubicBezTo>
                <a:cubicBezTo>
                  <a:pt x="207" y="82"/>
                  <a:pt x="212" y="71"/>
                  <a:pt x="212" y="60"/>
                </a:cubicBezTo>
                <a:cubicBezTo>
                  <a:pt x="212" y="49"/>
                  <a:pt x="207" y="38"/>
                  <a:pt x="199" y="30"/>
                </a:cubicBezTo>
                <a:cubicBezTo>
                  <a:pt x="191" y="22"/>
                  <a:pt x="180" y="18"/>
                  <a:pt x="169" y="18"/>
                </a:cubicBezTo>
                <a:cubicBezTo>
                  <a:pt x="158" y="18"/>
                  <a:pt x="148" y="22"/>
                  <a:pt x="139" y="30"/>
                </a:cubicBezTo>
                <a:cubicBezTo>
                  <a:pt x="70" y="99"/>
                  <a:pt x="70" y="99"/>
                  <a:pt x="70" y="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lnSpcReduction="10000"/>
          </a:bodyPr>
          <a:lstStyle/>
          <a:p>
            <a:endParaRPr lang="zh-CN" altLang="en-US"/>
          </a:p>
        </p:txBody>
      </p:sp>
      <p:sp>
        <p:nvSpPr>
          <p:cNvPr id="18" name="Freeform 31">
            <a:extLst>
              <a:ext uri="{FF2B5EF4-FFF2-40B4-BE49-F238E27FC236}">
                <a16:creationId xmlns:a16="http://schemas.microsoft.com/office/drawing/2014/main" id="{41B1E6F5-4A4B-4F40-BB0D-5BB7596B346E}"/>
              </a:ext>
            </a:extLst>
          </p:cNvPr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6899673" y="2702728"/>
            <a:ext cx="374537" cy="374536"/>
          </a:xfrm>
          <a:custGeom>
            <a:avLst/>
            <a:gdLst>
              <a:gd name="T0" fmla="*/ 185 w 217"/>
              <a:gd name="T1" fmla="*/ 77 h 217"/>
              <a:gd name="T2" fmla="*/ 197 w 217"/>
              <a:gd name="T3" fmla="*/ 56 h 217"/>
              <a:gd name="T4" fmla="*/ 174 w 217"/>
              <a:gd name="T5" fmla="*/ 20 h 217"/>
              <a:gd name="T6" fmla="*/ 146 w 217"/>
              <a:gd name="T7" fmla="*/ 35 h 217"/>
              <a:gd name="T8" fmla="*/ 134 w 217"/>
              <a:gd name="T9" fmla="*/ 9 h 217"/>
              <a:gd name="T10" fmla="*/ 83 w 217"/>
              <a:gd name="T11" fmla="*/ 9 h 217"/>
              <a:gd name="T12" fmla="*/ 71 w 217"/>
              <a:gd name="T13" fmla="*/ 35 h 217"/>
              <a:gd name="T14" fmla="*/ 44 w 217"/>
              <a:gd name="T15" fmla="*/ 20 h 217"/>
              <a:gd name="T16" fmla="*/ 20 w 217"/>
              <a:gd name="T17" fmla="*/ 56 h 217"/>
              <a:gd name="T18" fmla="*/ 32 w 217"/>
              <a:gd name="T19" fmla="*/ 77 h 217"/>
              <a:gd name="T20" fmla="*/ 0 w 217"/>
              <a:gd name="T21" fmla="*/ 92 h 217"/>
              <a:gd name="T22" fmla="*/ 30 w 217"/>
              <a:gd name="T23" fmla="*/ 134 h 217"/>
              <a:gd name="T24" fmla="*/ 35 w 217"/>
              <a:gd name="T25" fmla="*/ 146 h 217"/>
              <a:gd name="T26" fmla="*/ 20 w 217"/>
              <a:gd name="T27" fmla="*/ 173 h 217"/>
              <a:gd name="T28" fmla="*/ 56 w 217"/>
              <a:gd name="T29" fmla="*/ 197 h 217"/>
              <a:gd name="T30" fmla="*/ 77 w 217"/>
              <a:gd name="T31" fmla="*/ 185 h 217"/>
              <a:gd name="T32" fmla="*/ 92 w 217"/>
              <a:gd name="T33" fmla="*/ 217 h 217"/>
              <a:gd name="T34" fmla="*/ 134 w 217"/>
              <a:gd name="T35" fmla="*/ 187 h 217"/>
              <a:gd name="T36" fmla="*/ 161 w 217"/>
              <a:gd name="T37" fmla="*/ 197 h 217"/>
              <a:gd name="T38" fmla="*/ 197 w 217"/>
              <a:gd name="T39" fmla="*/ 174 h 217"/>
              <a:gd name="T40" fmla="*/ 182 w 217"/>
              <a:gd name="T41" fmla="*/ 146 h 217"/>
              <a:gd name="T42" fmla="*/ 208 w 217"/>
              <a:gd name="T43" fmla="*/ 134 h 217"/>
              <a:gd name="T44" fmla="*/ 217 w 217"/>
              <a:gd name="T45" fmla="*/ 92 h 217"/>
              <a:gd name="T46" fmla="*/ 200 w 217"/>
              <a:gd name="T47" fmla="*/ 116 h 217"/>
              <a:gd name="T48" fmla="*/ 169 w 217"/>
              <a:gd name="T49" fmla="*/ 133 h 217"/>
              <a:gd name="T50" fmla="*/ 165 w 217"/>
              <a:gd name="T51" fmla="*/ 154 h 217"/>
              <a:gd name="T52" fmla="*/ 154 w 217"/>
              <a:gd name="T53" fmla="*/ 165 h 217"/>
              <a:gd name="T54" fmla="*/ 123 w 217"/>
              <a:gd name="T55" fmla="*/ 172 h 217"/>
              <a:gd name="T56" fmla="*/ 101 w 217"/>
              <a:gd name="T57" fmla="*/ 199 h 217"/>
              <a:gd name="T58" fmla="*/ 84 w 217"/>
              <a:gd name="T59" fmla="*/ 169 h 217"/>
              <a:gd name="T60" fmla="*/ 63 w 217"/>
              <a:gd name="T61" fmla="*/ 165 h 217"/>
              <a:gd name="T62" fmla="*/ 39 w 217"/>
              <a:gd name="T63" fmla="*/ 167 h 217"/>
              <a:gd name="T64" fmla="*/ 48 w 217"/>
              <a:gd name="T65" fmla="*/ 133 h 217"/>
              <a:gd name="T66" fmla="*/ 36 w 217"/>
              <a:gd name="T67" fmla="*/ 116 h 217"/>
              <a:gd name="T68" fmla="*/ 36 w 217"/>
              <a:gd name="T69" fmla="*/ 101 h 217"/>
              <a:gd name="T70" fmla="*/ 48 w 217"/>
              <a:gd name="T71" fmla="*/ 83 h 217"/>
              <a:gd name="T72" fmla="*/ 52 w 217"/>
              <a:gd name="T73" fmla="*/ 63 h 217"/>
              <a:gd name="T74" fmla="*/ 63 w 217"/>
              <a:gd name="T75" fmla="*/ 52 h 217"/>
              <a:gd name="T76" fmla="*/ 94 w 217"/>
              <a:gd name="T77" fmla="*/ 45 h 217"/>
              <a:gd name="T78" fmla="*/ 101 w 217"/>
              <a:gd name="T79" fmla="*/ 18 h 217"/>
              <a:gd name="T80" fmla="*/ 124 w 217"/>
              <a:gd name="T81" fmla="*/ 45 h 217"/>
              <a:gd name="T82" fmla="*/ 154 w 217"/>
              <a:gd name="T83" fmla="*/ 51 h 217"/>
              <a:gd name="T84" fmla="*/ 165 w 217"/>
              <a:gd name="T85" fmla="*/ 63 h 217"/>
              <a:gd name="T86" fmla="*/ 169 w 217"/>
              <a:gd name="T87" fmla="*/ 84 h 217"/>
              <a:gd name="T88" fmla="*/ 181 w 217"/>
              <a:gd name="T89" fmla="*/ 101 h 217"/>
              <a:gd name="T90" fmla="*/ 109 w 217"/>
              <a:gd name="T91" fmla="*/ 71 h 217"/>
              <a:gd name="T92" fmla="*/ 71 w 217"/>
              <a:gd name="T93" fmla="*/ 108 h 217"/>
              <a:gd name="T94" fmla="*/ 135 w 217"/>
              <a:gd name="T95" fmla="*/ 135 h 217"/>
              <a:gd name="T96" fmla="*/ 109 w 217"/>
              <a:gd name="T97" fmla="*/ 71 h 217"/>
              <a:gd name="T98" fmla="*/ 109 w 217"/>
              <a:gd name="T99" fmla="*/ 135 h 217"/>
              <a:gd name="T100" fmla="*/ 90 w 217"/>
              <a:gd name="T101" fmla="*/ 90 h 217"/>
              <a:gd name="T102" fmla="*/ 135 w 217"/>
              <a:gd name="T103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17" h="217">
                <a:moveTo>
                  <a:pt x="208" y="83"/>
                </a:moveTo>
                <a:cubicBezTo>
                  <a:pt x="187" y="83"/>
                  <a:pt x="187" y="83"/>
                  <a:pt x="187" y="83"/>
                </a:cubicBezTo>
                <a:cubicBezTo>
                  <a:pt x="187" y="81"/>
                  <a:pt x="186" y="79"/>
                  <a:pt x="185" y="77"/>
                </a:cubicBezTo>
                <a:cubicBezTo>
                  <a:pt x="185" y="77"/>
                  <a:pt x="185" y="77"/>
                  <a:pt x="185" y="77"/>
                </a:cubicBezTo>
                <a:cubicBezTo>
                  <a:pt x="184" y="75"/>
                  <a:pt x="183" y="73"/>
                  <a:pt x="182" y="71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197" y="56"/>
                  <a:pt x="197" y="56"/>
                  <a:pt x="197" y="56"/>
                </a:cubicBezTo>
                <a:cubicBezTo>
                  <a:pt x="201" y="52"/>
                  <a:pt x="201" y="47"/>
                  <a:pt x="197" y="43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4" y="20"/>
                  <a:pt x="174" y="20"/>
                  <a:pt x="174" y="20"/>
                </a:cubicBezTo>
                <a:cubicBezTo>
                  <a:pt x="170" y="16"/>
                  <a:pt x="165" y="16"/>
                  <a:pt x="161" y="20"/>
                </a:cubicBezTo>
                <a:cubicBezTo>
                  <a:pt x="146" y="35"/>
                  <a:pt x="146" y="35"/>
                  <a:pt x="146" y="35"/>
                </a:cubicBezTo>
                <a:cubicBezTo>
                  <a:pt x="144" y="34"/>
                  <a:pt x="142" y="33"/>
                  <a:pt x="140" y="32"/>
                </a:cubicBezTo>
                <a:cubicBezTo>
                  <a:pt x="138" y="31"/>
                  <a:pt x="136" y="30"/>
                  <a:pt x="134" y="30"/>
                </a:cubicBezTo>
                <a:cubicBezTo>
                  <a:pt x="134" y="9"/>
                  <a:pt x="134" y="9"/>
                  <a:pt x="134" y="9"/>
                </a:cubicBezTo>
                <a:cubicBezTo>
                  <a:pt x="134" y="4"/>
                  <a:pt x="130" y="0"/>
                  <a:pt x="125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87" y="0"/>
                  <a:pt x="83" y="4"/>
                  <a:pt x="83" y="9"/>
                </a:cubicBezTo>
                <a:cubicBezTo>
                  <a:pt x="83" y="30"/>
                  <a:pt x="83" y="30"/>
                  <a:pt x="83" y="30"/>
                </a:cubicBezTo>
                <a:cubicBezTo>
                  <a:pt x="81" y="30"/>
                  <a:pt x="79" y="31"/>
                  <a:pt x="77" y="32"/>
                </a:cubicBezTo>
                <a:cubicBezTo>
                  <a:pt x="75" y="33"/>
                  <a:pt x="73" y="34"/>
                  <a:pt x="71" y="35"/>
                </a:cubicBezTo>
                <a:cubicBezTo>
                  <a:pt x="57" y="20"/>
                  <a:pt x="57" y="20"/>
                  <a:pt x="57" y="20"/>
                </a:cubicBezTo>
                <a:cubicBezTo>
                  <a:pt x="56" y="20"/>
                  <a:pt x="56" y="20"/>
                  <a:pt x="56" y="20"/>
                </a:cubicBezTo>
                <a:cubicBezTo>
                  <a:pt x="53" y="16"/>
                  <a:pt x="47" y="16"/>
                  <a:pt x="44" y="20"/>
                </a:cubicBezTo>
                <a:cubicBezTo>
                  <a:pt x="20" y="43"/>
                  <a:pt x="20" y="43"/>
                  <a:pt x="20" y="43"/>
                </a:cubicBezTo>
                <a:cubicBezTo>
                  <a:pt x="20" y="43"/>
                  <a:pt x="20" y="43"/>
                  <a:pt x="20" y="43"/>
                </a:cubicBezTo>
                <a:cubicBezTo>
                  <a:pt x="17" y="47"/>
                  <a:pt x="17" y="52"/>
                  <a:pt x="20" y="56"/>
                </a:cubicBezTo>
                <a:cubicBezTo>
                  <a:pt x="35" y="71"/>
                  <a:pt x="35" y="71"/>
                  <a:pt x="35" y="71"/>
                </a:cubicBezTo>
                <a:cubicBezTo>
                  <a:pt x="34" y="73"/>
                  <a:pt x="33" y="74"/>
                  <a:pt x="32" y="76"/>
                </a:cubicBezTo>
                <a:cubicBezTo>
                  <a:pt x="32" y="77"/>
                  <a:pt x="32" y="77"/>
                  <a:pt x="32" y="77"/>
                </a:cubicBezTo>
                <a:cubicBezTo>
                  <a:pt x="31" y="79"/>
                  <a:pt x="30" y="81"/>
                  <a:pt x="30" y="83"/>
                </a:cubicBezTo>
                <a:cubicBezTo>
                  <a:pt x="9" y="83"/>
                  <a:pt x="9" y="83"/>
                  <a:pt x="9" y="83"/>
                </a:cubicBezTo>
                <a:cubicBezTo>
                  <a:pt x="4" y="83"/>
                  <a:pt x="0" y="87"/>
                  <a:pt x="0" y="92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130"/>
                  <a:pt x="4" y="134"/>
                  <a:pt x="9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6"/>
                  <a:pt x="31" y="138"/>
                  <a:pt x="32" y="140"/>
                </a:cubicBezTo>
                <a:cubicBezTo>
                  <a:pt x="32" y="140"/>
                  <a:pt x="32" y="140"/>
                  <a:pt x="32" y="140"/>
                </a:cubicBezTo>
                <a:cubicBezTo>
                  <a:pt x="33" y="142"/>
                  <a:pt x="34" y="144"/>
                  <a:pt x="35" y="146"/>
                </a:cubicBezTo>
                <a:cubicBezTo>
                  <a:pt x="20" y="160"/>
                  <a:pt x="20" y="160"/>
                  <a:pt x="20" y="160"/>
                </a:cubicBezTo>
                <a:cubicBezTo>
                  <a:pt x="20" y="161"/>
                  <a:pt x="20" y="161"/>
                  <a:pt x="20" y="161"/>
                </a:cubicBezTo>
                <a:cubicBezTo>
                  <a:pt x="17" y="164"/>
                  <a:pt x="17" y="170"/>
                  <a:pt x="20" y="173"/>
                </a:cubicBezTo>
                <a:cubicBezTo>
                  <a:pt x="43" y="197"/>
                  <a:pt x="43" y="197"/>
                  <a:pt x="43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7" y="200"/>
                  <a:pt x="53" y="200"/>
                  <a:pt x="56" y="19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3" y="183"/>
                  <a:pt x="75" y="184"/>
                  <a:pt x="76" y="185"/>
                </a:cubicBezTo>
                <a:cubicBezTo>
                  <a:pt x="77" y="185"/>
                  <a:pt x="77" y="185"/>
                  <a:pt x="77" y="185"/>
                </a:cubicBezTo>
                <a:cubicBezTo>
                  <a:pt x="79" y="186"/>
                  <a:pt x="81" y="187"/>
                  <a:pt x="83" y="187"/>
                </a:cubicBezTo>
                <a:cubicBezTo>
                  <a:pt x="83" y="208"/>
                  <a:pt x="83" y="208"/>
                  <a:pt x="83" y="208"/>
                </a:cubicBezTo>
                <a:cubicBezTo>
                  <a:pt x="83" y="213"/>
                  <a:pt x="87" y="217"/>
                  <a:pt x="92" y="217"/>
                </a:cubicBezTo>
                <a:cubicBezTo>
                  <a:pt x="125" y="217"/>
                  <a:pt x="125" y="217"/>
                  <a:pt x="125" y="217"/>
                </a:cubicBezTo>
                <a:cubicBezTo>
                  <a:pt x="130" y="217"/>
                  <a:pt x="134" y="213"/>
                  <a:pt x="134" y="208"/>
                </a:cubicBezTo>
                <a:cubicBezTo>
                  <a:pt x="134" y="187"/>
                  <a:pt x="134" y="187"/>
                  <a:pt x="134" y="187"/>
                </a:cubicBezTo>
                <a:cubicBezTo>
                  <a:pt x="136" y="187"/>
                  <a:pt x="138" y="186"/>
                  <a:pt x="140" y="185"/>
                </a:cubicBezTo>
                <a:cubicBezTo>
                  <a:pt x="142" y="184"/>
                  <a:pt x="144" y="183"/>
                  <a:pt x="146" y="182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1" y="197"/>
                  <a:pt x="161" y="197"/>
                  <a:pt x="161" y="197"/>
                </a:cubicBezTo>
                <a:cubicBezTo>
                  <a:pt x="165" y="200"/>
                  <a:pt x="170" y="200"/>
                  <a:pt x="174" y="197"/>
                </a:cubicBezTo>
                <a:cubicBezTo>
                  <a:pt x="197" y="174"/>
                  <a:pt x="197" y="174"/>
                  <a:pt x="197" y="174"/>
                </a:cubicBezTo>
                <a:cubicBezTo>
                  <a:pt x="197" y="173"/>
                  <a:pt x="197" y="173"/>
                  <a:pt x="197" y="173"/>
                </a:cubicBezTo>
                <a:cubicBezTo>
                  <a:pt x="201" y="170"/>
                  <a:pt x="201" y="164"/>
                  <a:pt x="197" y="161"/>
                </a:cubicBezTo>
                <a:cubicBezTo>
                  <a:pt x="182" y="146"/>
                  <a:pt x="182" y="146"/>
                  <a:pt x="182" y="146"/>
                </a:cubicBezTo>
                <a:cubicBezTo>
                  <a:pt x="183" y="144"/>
                  <a:pt x="184" y="142"/>
                  <a:pt x="185" y="140"/>
                </a:cubicBezTo>
                <a:cubicBezTo>
                  <a:pt x="186" y="138"/>
                  <a:pt x="187" y="136"/>
                  <a:pt x="187" y="134"/>
                </a:cubicBezTo>
                <a:cubicBezTo>
                  <a:pt x="208" y="134"/>
                  <a:pt x="208" y="134"/>
                  <a:pt x="208" y="134"/>
                </a:cubicBezTo>
                <a:cubicBezTo>
                  <a:pt x="213" y="134"/>
                  <a:pt x="217" y="130"/>
                  <a:pt x="217" y="125"/>
                </a:cubicBezTo>
                <a:cubicBezTo>
                  <a:pt x="217" y="93"/>
                  <a:pt x="217" y="93"/>
                  <a:pt x="217" y="93"/>
                </a:cubicBezTo>
                <a:cubicBezTo>
                  <a:pt x="217" y="92"/>
                  <a:pt x="217" y="92"/>
                  <a:pt x="217" y="92"/>
                </a:cubicBezTo>
                <a:cubicBezTo>
                  <a:pt x="217" y="87"/>
                  <a:pt x="213" y="83"/>
                  <a:pt x="208" y="83"/>
                </a:cubicBezTo>
                <a:close/>
                <a:moveTo>
                  <a:pt x="200" y="116"/>
                </a:moveTo>
                <a:cubicBezTo>
                  <a:pt x="200" y="116"/>
                  <a:pt x="200" y="116"/>
                  <a:pt x="200" y="116"/>
                </a:cubicBezTo>
                <a:cubicBezTo>
                  <a:pt x="181" y="116"/>
                  <a:pt x="181" y="116"/>
                  <a:pt x="181" y="116"/>
                </a:cubicBezTo>
                <a:cubicBezTo>
                  <a:pt x="176" y="116"/>
                  <a:pt x="173" y="120"/>
                  <a:pt x="172" y="124"/>
                </a:cubicBezTo>
                <a:cubicBezTo>
                  <a:pt x="171" y="127"/>
                  <a:pt x="170" y="130"/>
                  <a:pt x="169" y="133"/>
                </a:cubicBezTo>
                <a:cubicBezTo>
                  <a:pt x="168" y="137"/>
                  <a:pt x="166" y="140"/>
                  <a:pt x="164" y="143"/>
                </a:cubicBezTo>
                <a:cubicBezTo>
                  <a:pt x="162" y="147"/>
                  <a:pt x="162" y="151"/>
                  <a:pt x="165" y="154"/>
                </a:cubicBezTo>
                <a:cubicBezTo>
                  <a:pt x="165" y="154"/>
                  <a:pt x="165" y="154"/>
                  <a:pt x="165" y="154"/>
                </a:cubicBezTo>
                <a:cubicBezTo>
                  <a:pt x="178" y="167"/>
                  <a:pt x="178" y="167"/>
                  <a:pt x="178" y="167"/>
                </a:cubicBezTo>
                <a:cubicBezTo>
                  <a:pt x="167" y="178"/>
                  <a:pt x="167" y="178"/>
                  <a:pt x="167" y="178"/>
                </a:cubicBezTo>
                <a:cubicBezTo>
                  <a:pt x="154" y="165"/>
                  <a:pt x="154" y="165"/>
                  <a:pt x="154" y="165"/>
                </a:cubicBezTo>
                <a:cubicBezTo>
                  <a:pt x="151" y="162"/>
                  <a:pt x="146" y="162"/>
                  <a:pt x="143" y="164"/>
                </a:cubicBezTo>
                <a:cubicBezTo>
                  <a:pt x="140" y="166"/>
                  <a:pt x="137" y="167"/>
                  <a:pt x="134" y="169"/>
                </a:cubicBezTo>
                <a:cubicBezTo>
                  <a:pt x="130" y="170"/>
                  <a:pt x="127" y="171"/>
                  <a:pt x="123" y="172"/>
                </a:cubicBezTo>
                <a:cubicBezTo>
                  <a:pt x="119" y="173"/>
                  <a:pt x="116" y="177"/>
                  <a:pt x="116" y="181"/>
                </a:cubicBezTo>
                <a:cubicBezTo>
                  <a:pt x="116" y="199"/>
                  <a:pt x="116" y="199"/>
                  <a:pt x="116" y="199"/>
                </a:cubicBezTo>
                <a:cubicBezTo>
                  <a:pt x="101" y="199"/>
                  <a:pt x="101" y="199"/>
                  <a:pt x="101" y="199"/>
                </a:cubicBezTo>
                <a:cubicBezTo>
                  <a:pt x="101" y="181"/>
                  <a:pt x="101" y="181"/>
                  <a:pt x="101" y="181"/>
                </a:cubicBezTo>
                <a:cubicBezTo>
                  <a:pt x="101" y="176"/>
                  <a:pt x="98" y="173"/>
                  <a:pt x="93" y="172"/>
                </a:cubicBezTo>
                <a:cubicBezTo>
                  <a:pt x="90" y="171"/>
                  <a:pt x="87" y="170"/>
                  <a:pt x="84" y="169"/>
                </a:cubicBezTo>
                <a:cubicBezTo>
                  <a:pt x="83" y="168"/>
                  <a:pt x="83" y="168"/>
                  <a:pt x="83" y="168"/>
                </a:cubicBezTo>
                <a:cubicBezTo>
                  <a:pt x="80" y="167"/>
                  <a:pt x="77" y="166"/>
                  <a:pt x="74" y="164"/>
                </a:cubicBezTo>
                <a:cubicBezTo>
                  <a:pt x="71" y="162"/>
                  <a:pt x="66" y="162"/>
                  <a:pt x="63" y="165"/>
                </a:cubicBezTo>
                <a:cubicBezTo>
                  <a:pt x="63" y="165"/>
                  <a:pt x="63" y="165"/>
                  <a:pt x="63" y="165"/>
                </a:cubicBezTo>
                <a:cubicBezTo>
                  <a:pt x="50" y="178"/>
                  <a:pt x="50" y="178"/>
                  <a:pt x="50" y="178"/>
                </a:cubicBezTo>
                <a:cubicBezTo>
                  <a:pt x="39" y="167"/>
                  <a:pt x="39" y="167"/>
                  <a:pt x="39" y="167"/>
                </a:cubicBezTo>
                <a:cubicBezTo>
                  <a:pt x="52" y="154"/>
                  <a:pt x="52" y="154"/>
                  <a:pt x="52" y="154"/>
                </a:cubicBezTo>
                <a:cubicBezTo>
                  <a:pt x="55" y="151"/>
                  <a:pt x="55" y="146"/>
                  <a:pt x="53" y="143"/>
                </a:cubicBezTo>
                <a:cubicBezTo>
                  <a:pt x="51" y="140"/>
                  <a:pt x="50" y="137"/>
                  <a:pt x="48" y="133"/>
                </a:cubicBezTo>
                <a:cubicBezTo>
                  <a:pt x="48" y="133"/>
                  <a:pt x="48" y="133"/>
                  <a:pt x="48" y="133"/>
                </a:cubicBezTo>
                <a:cubicBezTo>
                  <a:pt x="47" y="130"/>
                  <a:pt x="46" y="127"/>
                  <a:pt x="45" y="123"/>
                </a:cubicBezTo>
                <a:cubicBezTo>
                  <a:pt x="44" y="119"/>
                  <a:pt x="40" y="116"/>
                  <a:pt x="36" y="116"/>
                </a:cubicBezTo>
                <a:cubicBezTo>
                  <a:pt x="18" y="116"/>
                  <a:pt x="18" y="116"/>
                  <a:pt x="18" y="116"/>
                </a:cubicBezTo>
                <a:cubicBezTo>
                  <a:pt x="18" y="101"/>
                  <a:pt x="18" y="101"/>
                  <a:pt x="18" y="101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41" y="101"/>
                  <a:pt x="44" y="97"/>
                  <a:pt x="45" y="93"/>
                </a:cubicBezTo>
                <a:cubicBezTo>
                  <a:pt x="46" y="90"/>
                  <a:pt x="47" y="87"/>
                  <a:pt x="48" y="84"/>
                </a:cubicBezTo>
                <a:cubicBezTo>
                  <a:pt x="48" y="83"/>
                  <a:pt x="48" y="83"/>
                  <a:pt x="48" y="83"/>
                </a:cubicBezTo>
                <a:cubicBezTo>
                  <a:pt x="50" y="80"/>
                  <a:pt x="51" y="77"/>
                  <a:pt x="53" y="74"/>
                </a:cubicBezTo>
                <a:cubicBezTo>
                  <a:pt x="55" y="70"/>
                  <a:pt x="55" y="66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39" y="50"/>
                  <a:pt x="39" y="50"/>
                  <a:pt x="39" y="50"/>
                </a:cubicBezTo>
                <a:cubicBezTo>
                  <a:pt x="50" y="39"/>
                  <a:pt x="50" y="39"/>
                  <a:pt x="50" y="39"/>
                </a:cubicBezTo>
                <a:cubicBezTo>
                  <a:pt x="63" y="52"/>
                  <a:pt x="63" y="52"/>
                  <a:pt x="63" y="52"/>
                </a:cubicBezTo>
                <a:cubicBezTo>
                  <a:pt x="66" y="55"/>
                  <a:pt x="71" y="55"/>
                  <a:pt x="74" y="53"/>
                </a:cubicBezTo>
                <a:cubicBezTo>
                  <a:pt x="77" y="51"/>
                  <a:pt x="80" y="49"/>
                  <a:pt x="84" y="48"/>
                </a:cubicBezTo>
                <a:cubicBezTo>
                  <a:pt x="87" y="47"/>
                  <a:pt x="90" y="46"/>
                  <a:pt x="94" y="45"/>
                </a:cubicBezTo>
                <a:cubicBezTo>
                  <a:pt x="98" y="44"/>
                  <a:pt x="101" y="40"/>
                  <a:pt x="101" y="36"/>
                </a:cubicBezTo>
                <a:cubicBezTo>
                  <a:pt x="101" y="36"/>
                  <a:pt x="101" y="36"/>
                  <a:pt x="101" y="36"/>
                </a:cubicBezTo>
                <a:cubicBezTo>
                  <a:pt x="101" y="18"/>
                  <a:pt x="101" y="18"/>
                  <a:pt x="101" y="18"/>
                </a:cubicBezTo>
                <a:cubicBezTo>
                  <a:pt x="116" y="18"/>
                  <a:pt x="116" y="18"/>
                  <a:pt x="116" y="18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41"/>
                  <a:pt x="120" y="44"/>
                  <a:pt x="124" y="45"/>
                </a:cubicBezTo>
                <a:cubicBezTo>
                  <a:pt x="127" y="46"/>
                  <a:pt x="130" y="47"/>
                  <a:pt x="133" y="48"/>
                </a:cubicBezTo>
                <a:cubicBezTo>
                  <a:pt x="137" y="49"/>
                  <a:pt x="140" y="51"/>
                  <a:pt x="143" y="53"/>
                </a:cubicBezTo>
                <a:cubicBezTo>
                  <a:pt x="147" y="55"/>
                  <a:pt x="152" y="55"/>
                  <a:pt x="154" y="51"/>
                </a:cubicBezTo>
                <a:cubicBezTo>
                  <a:pt x="167" y="39"/>
                  <a:pt x="167" y="39"/>
                  <a:pt x="167" y="39"/>
                </a:cubicBezTo>
                <a:cubicBezTo>
                  <a:pt x="178" y="50"/>
                  <a:pt x="178" y="50"/>
                  <a:pt x="178" y="50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2" y="66"/>
                  <a:pt x="162" y="71"/>
                  <a:pt x="164" y="74"/>
                </a:cubicBezTo>
                <a:cubicBezTo>
                  <a:pt x="166" y="77"/>
                  <a:pt x="168" y="80"/>
                  <a:pt x="169" y="84"/>
                </a:cubicBezTo>
                <a:cubicBezTo>
                  <a:pt x="169" y="84"/>
                  <a:pt x="169" y="84"/>
                  <a:pt x="169" y="84"/>
                </a:cubicBezTo>
                <a:cubicBezTo>
                  <a:pt x="170" y="87"/>
                  <a:pt x="171" y="90"/>
                  <a:pt x="172" y="94"/>
                </a:cubicBezTo>
                <a:cubicBezTo>
                  <a:pt x="173" y="98"/>
                  <a:pt x="177" y="101"/>
                  <a:pt x="181" y="101"/>
                </a:cubicBezTo>
                <a:cubicBezTo>
                  <a:pt x="181" y="101"/>
                  <a:pt x="181" y="101"/>
                  <a:pt x="181" y="101"/>
                </a:cubicBezTo>
                <a:cubicBezTo>
                  <a:pt x="200" y="101"/>
                  <a:pt x="200" y="101"/>
                  <a:pt x="200" y="101"/>
                </a:cubicBezTo>
                <a:cubicBezTo>
                  <a:pt x="200" y="116"/>
                  <a:pt x="200" y="116"/>
                  <a:pt x="200" y="116"/>
                </a:cubicBezTo>
                <a:close/>
                <a:moveTo>
                  <a:pt x="109" y="71"/>
                </a:moveTo>
                <a:cubicBezTo>
                  <a:pt x="109" y="71"/>
                  <a:pt x="109" y="71"/>
                  <a:pt x="109" y="71"/>
                </a:cubicBezTo>
                <a:cubicBezTo>
                  <a:pt x="98" y="71"/>
                  <a:pt x="89" y="75"/>
                  <a:pt x="82" y="82"/>
                </a:cubicBezTo>
                <a:cubicBezTo>
                  <a:pt x="76" y="89"/>
                  <a:pt x="71" y="98"/>
                  <a:pt x="71" y="108"/>
                </a:cubicBezTo>
                <a:cubicBezTo>
                  <a:pt x="71" y="119"/>
                  <a:pt x="76" y="128"/>
                  <a:pt x="82" y="135"/>
                </a:cubicBezTo>
                <a:cubicBezTo>
                  <a:pt x="89" y="141"/>
                  <a:pt x="98" y="146"/>
                  <a:pt x="109" y="146"/>
                </a:cubicBezTo>
                <a:cubicBezTo>
                  <a:pt x="119" y="146"/>
                  <a:pt x="128" y="141"/>
                  <a:pt x="135" y="135"/>
                </a:cubicBezTo>
                <a:cubicBezTo>
                  <a:pt x="142" y="128"/>
                  <a:pt x="146" y="119"/>
                  <a:pt x="146" y="108"/>
                </a:cubicBezTo>
                <a:cubicBezTo>
                  <a:pt x="146" y="98"/>
                  <a:pt x="142" y="89"/>
                  <a:pt x="135" y="82"/>
                </a:cubicBezTo>
                <a:cubicBezTo>
                  <a:pt x="128" y="75"/>
                  <a:pt x="119" y="71"/>
                  <a:pt x="109" y="71"/>
                </a:cubicBezTo>
                <a:close/>
                <a:moveTo>
                  <a:pt x="127" y="127"/>
                </a:moveTo>
                <a:cubicBezTo>
                  <a:pt x="127" y="127"/>
                  <a:pt x="127" y="127"/>
                  <a:pt x="127" y="127"/>
                </a:cubicBezTo>
                <a:cubicBezTo>
                  <a:pt x="123" y="132"/>
                  <a:pt x="116" y="135"/>
                  <a:pt x="109" y="135"/>
                </a:cubicBezTo>
                <a:cubicBezTo>
                  <a:pt x="101" y="135"/>
                  <a:pt x="95" y="132"/>
                  <a:pt x="90" y="127"/>
                </a:cubicBezTo>
                <a:cubicBezTo>
                  <a:pt x="85" y="122"/>
                  <a:pt x="82" y="116"/>
                  <a:pt x="82" y="108"/>
                </a:cubicBezTo>
                <a:cubicBezTo>
                  <a:pt x="82" y="101"/>
                  <a:pt x="85" y="94"/>
                  <a:pt x="90" y="90"/>
                </a:cubicBezTo>
                <a:cubicBezTo>
                  <a:pt x="95" y="85"/>
                  <a:pt x="101" y="82"/>
                  <a:pt x="109" y="82"/>
                </a:cubicBezTo>
                <a:cubicBezTo>
                  <a:pt x="116" y="82"/>
                  <a:pt x="123" y="85"/>
                  <a:pt x="127" y="90"/>
                </a:cubicBezTo>
                <a:cubicBezTo>
                  <a:pt x="132" y="94"/>
                  <a:pt x="135" y="101"/>
                  <a:pt x="135" y="108"/>
                </a:cubicBezTo>
                <a:cubicBezTo>
                  <a:pt x="135" y="116"/>
                  <a:pt x="132" y="122"/>
                  <a:pt x="127" y="1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19" name="Freeform 32">
            <a:extLst>
              <a:ext uri="{FF2B5EF4-FFF2-40B4-BE49-F238E27FC236}">
                <a16:creationId xmlns:a16="http://schemas.microsoft.com/office/drawing/2014/main" id="{AACB1CD6-72A3-4EAC-9A86-4F22EF70EF3F}"/>
              </a:ext>
            </a:extLst>
          </p:cNvPr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566653" y="2636747"/>
            <a:ext cx="399765" cy="395883"/>
          </a:xfrm>
          <a:custGeom>
            <a:avLst/>
            <a:gdLst>
              <a:gd name="T0" fmla="*/ 64 w 232"/>
              <a:gd name="T1" fmla="*/ 72 h 230"/>
              <a:gd name="T2" fmla="*/ 64 w 232"/>
              <a:gd name="T3" fmla="*/ 157 h 230"/>
              <a:gd name="T4" fmla="*/ 64 w 232"/>
              <a:gd name="T5" fmla="*/ 157 h 230"/>
              <a:gd name="T6" fmla="*/ 123 w 232"/>
              <a:gd name="T7" fmla="*/ 202 h 230"/>
              <a:gd name="T8" fmla="*/ 123 w 232"/>
              <a:gd name="T9" fmla="*/ 164 h 230"/>
              <a:gd name="T10" fmla="*/ 123 w 232"/>
              <a:gd name="T11" fmla="*/ 65 h 230"/>
              <a:gd name="T12" fmla="*/ 123 w 232"/>
              <a:gd name="T13" fmla="*/ 26 h 230"/>
              <a:gd name="T14" fmla="*/ 64 w 232"/>
              <a:gd name="T15" fmla="*/ 72 h 230"/>
              <a:gd name="T16" fmla="*/ 64 w 232"/>
              <a:gd name="T17" fmla="*/ 72 h 230"/>
              <a:gd name="T18" fmla="*/ 171 w 232"/>
              <a:gd name="T19" fmla="*/ 38 h 230"/>
              <a:gd name="T20" fmla="*/ 171 w 232"/>
              <a:gd name="T21" fmla="*/ 38 h 230"/>
              <a:gd name="T22" fmla="*/ 168 w 232"/>
              <a:gd name="T23" fmla="*/ 26 h 230"/>
              <a:gd name="T24" fmla="*/ 180 w 232"/>
              <a:gd name="T25" fmla="*/ 23 h 230"/>
              <a:gd name="T26" fmla="*/ 218 w 232"/>
              <a:gd name="T27" fmla="*/ 62 h 230"/>
              <a:gd name="T28" fmla="*/ 232 w 232"/>
              <a:gd name="T29" fmla="*/ 114 h 230"/>
              <a:gd name="T30" fmla="*/ 218 w 232"/>
              <a:gd name="T31" fmla="*/ 167 h 230"/>
              <a:gd name="T32" fmla="*/ 180 w 232"/>
              <a:gd name="T33" fmla="*/ 206 h 230"/>
              <a:gd name="T34" fmla="*/ 168 w 232"/>
              <a:gd name="T35" fmla="*/ 203 h 230"/>
              <a:gd name="T36" fmla="*/ 171 w 232"/>
              <a:gd name="T37" fmla="*/ 191 h 230"/>
              <a:gd name="T38" fmla="*/ 203 w 232"/>
              <a:gd name="T39" fmla="*/ 158 h 230"/>
              <a:gd name="T40" fmla="*/ 214 w 232"/>
              <a:gd name="T41" fmla="*/ 114 h 230"/>
              <a:gd name="T42" fmla="*/ 203 w 232"/>
              <a:gd name="T43" fmla="*/ 71 h 230"/>
              <a:gd name="T44" fmla="*/ 171 w 232"/>
              <a:gd name="T45" fmla="*/ 38 h 230"/>
              <a:gd name="T46" fmla="*/ 53 w 232"/>
              <a:gd name="T47" fmla="*/ 74 h 230"/>
              <a:gd name="T48" fmla="*/ 53 w 232"/>
              <a:gd name="T49" fmla="*/ 74 h 230"/>
              <a:gd name="T50" fmla="*/ 17 w 232"/>
              <a:gd name="T51" fmla="*/ 74 h 230"/>
              <a:gd name="T52" fmla="*/ 17 w 232"/>
              <a:gd name="T53" fmla="*/ 155 h 230"/>
              <a:gd name="T54" fmla="*/ 53 w 232"/>
              <a:gd name="T55" fmla="*/ 155 h 230"/>
              <a:gd name="T56" fmla="*/ 53 w 232"/>
              <a:gd name="T57" fmla="*/ 74 h 230"/>
              <a:gd name="T58" fmla="*/ 56 w 232"/>
              <a:gd name="T59" fmla="*/ 56 h 230"/>
              <a:gd name="T60" fmla="*/ 56 w 232"/>
              <a:gd name="T61" fmla="*/ 56 h 230"/>
              <a:gd name="T62" fmla="*/ 127 w 232"/>
              <a:gd name="T63" fmla="*/ 2 h 230"/>
              <a:gd name="T64" fmla="*/ 132 w 232"/>
              <a:gd name="T65" fmla="*/ 0 h 230"/>
              <a:gd name="T66" fmla="*/ 141 w 232"/>
              <a:gd name="T67" fmla="*/ 9 h 230"/>
              <a:gd name="T68" fmla="*/ 141 w 232"/>
              <a:gd name="T69" fmla="*/ 65 h 230"/>
              <a:gd name="T70" fmla="*/ 141 w 232"/>
              <a:gd name="T71" fmla="*/ 67 h 230"/>
              <a:gd name="T72" fmla="*/ 162 w 232"/>
              <a:gd name="T73" fmla="*/ 83 h 230"/>
              <a:gd name="T74" fmla="*/ 173 w 232"/>
              <a:gd name="T75" fmla="*/ 114 h 230"/>
              <a:gd name="T76" fmla="*/ 162 w 232"/>
              <a:gd name="T77" fmla="*/ 146 h 230"/>
              <a:gd name="T78" fmla="*/ 141 w 232"/>
              <a:gd name="T79" fmla="*/ 162 h 230"/>
              <a:gd name="T80" fmla="*/ 141 w 232"/>
              <a:gd name="T81" fmla="*/ 164 h 230"/>
              <a:gd name="T82" fmla="*/ 141 w 232"/>
              <a:gd name="T83" fmla="*/ 220 h 230"/>
              <a:gd name="T84" fmla="*/ 139 w 232"/>
              <a:gd name="T85" fmla="*/ 226 h 230"/>
              <a:gd name="T86" fmla="*/ 127 w 232"/>
              <a:gd name="T87" fmla="*/ 227 h 230"/>
              <a:gd name="T88" fmla="*/ 56 w 232"/>
              <a:gd name="T89" fmla="*/ 173 h 230"/>
              <a:gd name="T90" fmla="*/ 9 w 232"/>
              <a:gd name="T91" fmla="*/ 173 h 230"/>
              <a:gd name="T92" fmla="*/ 9 w 232"/>
              <a:gd name="T93" fmla="*/ 173 h 230"/>
              <a:gd name="T94" fmla="*/ 0 w 232"/>
              <a:gd name="T95" fmla="*/ 164 h 230"/>
              <a:gd name="T96" fmla="*/ 0 w 232"/>
              <a:gd name="T97" fmla="*/ 65 h 230"/>
              <a:gd name="T98" fmla="*/ 0 w 232"/>
              <a:gd name="T99" fmla="*/ 65 h 230"/>
              <a:gd name="T100" fmla="*/ 9 w 232"/>
              <a:gd name="T101" fmla="*/ 56 h 230"/>
              <a:gd name="T102" fmla="*/ 56 w 232"/>
              <a:gd name="T103" fmla="*/ 56 h 230"/>
              <a:gd name="T104" fmla="*/ 141 w 232"/>
              <a:gd name="T105" fmla="*/ 79 h 230"/>
              <a:gd name="T106" fmla="*/ 141 w 232"/>
              <a:gd name="T107" fmla="*/ 79 h 230"/>
              <a:gd name="T108" fmla="*/ 141 w 232"/>
              <a:gd name="T109" fmla="*/ 150 h 230"/>
              <a:gd name="T110" fmla="*/ 154 w 232"/>
              <a:gd name="T111" fmla="*/ 140 h 230"/>
              <a:gd name="T112" fmla="*/ 162 w 232"/>
              <a:gd name="T113" fmla="*/ 114 h 230"/>
              <a:gd name="T114" fmla="*/ 154 w 232"/>
              <a:gd name="T115" fmla="*/ 89 h 230"/>
              <a:gd name="T116" fmla="*/ 141 w 232"/>
              <a:gd name="T117" fmla="*/ 7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32" h="230">
                <a:moveTo>
                  <a:pt x="64" y="72"/>
                </a:moveTo>
                <a:cubicBezTo>
                  <a:pt x="64" y="157"/>
                  <a:pt x="64" y="157"/>
                  <a:pt x="64" y="157"/>
                </a:cubicBezTo>
                <a:cubicBezTo>
                  <a:pt x="64" y="157"/>
                  <a:pt x="64" y="157"/>
                  <a:pt x="64" y="157"/>
                </a:cubicBezTo>
                <a:cubicBezTo>
                  <a:pt x="123" y="202"/>
                  <a:pt x="123" y="202"/>
                  <a:pt x="123" y="202"/>
                </a:cubicBezTo>
                <a:cubicBezTo>
                  <a:pt x="123" y="164"/>
                  <a:pt x="123" y="164"/>
                  <a:pt x="123" y="164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2"/>
                  <a:pt x="64" y="72"/>
                  <a:pt x="64" y="72"/>
                </a:cubicBezTo>
                <a:close/>
                <a:moveTo>
                  <a:pt x="171" y="38"/>
                </a:moveTo>
                <a:cubicBezTo>
                  <a:pt x="171" y="38"/>
                  <a:pt x="171" y="38"/>
                  <a:pt x="171" y="38"/>
                </a:cubicBezTo>
                <a:cubicBezTo>
                  <a:pt x="167" y="36"/>
                  <a:pt x="165" y="30"/>
                  <a:pt x="168" y="26"/>
                </a:cubicBezTo>
                <a:cubicBezTo>
                  <a:pt x="170" y="22"/>
                  <a:pt x="176" y="21"/>
                  <a:pt x="180" y="23"/>
                </a:cubicBezTo>
                <a:cubicBezTo>
                  <a:pt x="196" y="33"/>
                  <a:pt x="209" y="46"/>
                  <a:pt x="218" y="62"/>
                </a:cubicBezTo>
                <a:cubicBezTo>
                  <a:pt x="227" y="77"/>
                  <a:pt x="232" y="95"/>
                  <a:pt x="232" y="114"/>
                </a:cubicBezTo>
                <a:cubicBezTo>
                  <a:pt x="232" y="133"/>
                  <a:pt x="227" y="151"/>
                  <a:pt x="218" y="167"/>
                </a:cubicBezTo>
                <a:cubicBezTo>
                  <a:pt x="209" y="183"/>
                  <a:pt x="196" y="196"/>
                  <a:pt x="180" y="206"/>
                </a:cubicBezTo>
                <a:cubicBezTo>
                  <a:pt x="176" y="208"/>
                  <a:pt x="170" y="207"/>
                  <a:pt x="168" y="203"/>
                </a:cubicBezTo>
                <a:cubicBezTo>
                  <a:pt x="165" y="199"/>
                  <a:pt x="167" y="193"/>
                  <a:pt x="171" y="191"/>
                </a:cubicBezTo>
                <a:cubicBezTo>
                  <a:pt x="184" y="183"/>
                  <a:pt x="195" y="172"/>
                  <a:pt x="203" y="158"/>
                </a:cubicBezTo>
                <a:cubicBezTo>
                  <a:pt x="210" y="145"/>
                  <a:pt x="214" y="130"/>
                  <a:pt x="214" y="114"/>
                </a:cubicBezTo>
                <a:cubicBezTo>
                  <a:pt x="214" y="98"/>
                  <a:pt x="210" y="84"/>
                  <a:pt x="203" y="71"/>
                </a:cubicBezTo>
                <a:cubicBezTo>
                  <a:pt x="195" y="57"/>
                  <a:pt x="184" y="46"/>
                  <a:pt x="171" y="38"/>
                </a:cubicBezTo>
                <a:close/>
                <a:moveTo>
                  <a:pt x="53" y="74"/>
                </a:moveTo>
                <a:cubicBezTo>
                  <a:pt x="53" y="74"/>
                  <a:pt x="53" y="74"/>
                  <a:pt x="53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155"/>
                  <a:pt x="17" y="155"/>
                  <a:pt x="17" y="155"/>
                </a:cubicBezTo>
                <a:cubicBezTo>
                  <a:pt x="53" y="155"/>
                  <a:pt x="53" y="155"/>
                  <a:pt x="53" y="155"/>
                </a:cubicBezTo>
                <a:cubicBezTo>
                  <a:pt x="53" y="74"/>
                  <a:pt x="53" y="74"/>
                  <a:pt x="53" y="74"/>
                </a:cubicBezTo>
                <a:close/>
                <a:moveTo>
                  <a:pt x="56" y="56"/>
                </a:moveTo>
                <a:cubicBezTo>
                  <a:pt x="56" y="56"/>
                  <a:pt x="56" y="56"/>
                  <a:pt x="56" y="56"/>
                </a:cubicBezTo>
                <a:cubicBezTo>
                  <a:pt x="127" y="2"/>
                  <a:pt x="127" y="2"/>
                  <a:pt x="127" y="2"/>
                </a:cubicBezTo>
                <a:cubicBezTo>
                  <a:pt x="128" y="1"/>
                  <a:pt x="130" y="0"/>
                  <a:pt x="132" y="0"/>
                </a:cubicBezTo>
                <a:cubicBezTo>
                  <a:pt x="137" y="0"/>
                  <a:pt x="141" y="4"/>
                  <a:pt x="141" y="9"/>
                </a:cubicBezTo>
                <a:cubicBezTo>
                  <a:pt x="141" y="65"/>
                  <a:pt x="141" y="65"/>
                  <a:pt x="141" y="65"/>
                </a:cubicBezTo>
                <a:cubicBezTo>
                  <a:pt x="141" y="67"/>
                  <a:pt x="141" y="67"/>
                  <a:pt x="141" y="67"/>
                </a:cubicBezTo>
                <a:cubicBezTo>
                  <a:pt x="149" y="71"/>
                  <a:pt x="156" y="76"/>
                  <a:pt x="162" y="83"/>
                </a:cubicBezTo>
                <a:cubicBezTo>
                  <a:pt x="169" y="92"/>
                  <a:pt x="173" y="103"/>
                  <a:pt x="173" y="114"/>
                </a:cubicBezTo>
                <a:cubicBezTo>
                  <a:pt x="173" y="126"/>
                  <a:pt x="169" y="137"/>
                  <a:pt x="162" y="146"/>
                </a:cubicBezTo>
                <a:cubicBezTo>
                  <a:pt x="157" y="153"/>
                  <a:pt x="149" y="158"/>
                  <a:pt x="141" y="162"/>
                </a:cubicBezTo>
                <a:cubicBezTo>
                  <a:pt x="141" y="164"/>
                  <a:pt x="141" y="164"/>
                  <a:pt x="141" y="164"/>
                </a:cubicBezTo>
                <a:cubicBezTo>
                  <a:pt x="141" y="220"/>
                  <a:pt x="141" y="220"/>
                  <a:pt x="141" y="220"/>
                </a:cubicBezTo>
                <a:cubicBezTo>
                  <a:pt x="141" y="222"/>
                  <a:pt x="141" y="224"/>
                  <a:pt x="139" y="226"/>
                </a:cubicBezTo>
                <a:cubicBezTo>
                  <a:pt x="136" y="230"/>
                  <a:pt x="131" y="230"/>
                  <a:pt x="127" y="227"/>
                </a:cubicBezTo>
                <a:cubicBezTo>
                  <a:pt x="56" y="173"/>
                  <a:pt x="56" y="173"/>
                  <a:pt x="56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9" y="173"/>
                  <a:pt x="9" y="173"/>
                  <a:pt x="9" y="173"/>
                </a:cubicBezTo>
                <a:cubicBezTo>
                  <a:pt x="4" y="173"/>
                  <a:pt x="0" y="169"/>
                  <a:pt x="0" y="164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0"/>
                  <a:pt x="4" y="56"/>
                  <a:pt x="9" y="56"/>
                </a:cubicBezTo>
                <a:cubicBezTo>
                  <a:pt x="56" y="56"/>
                  <a:pt x="56" y="56"/>
                  <a:pt x="56" y="56"/>
                </a:cubicBezTo>
                <a:close/>
                <a:moveTo>
                  <a:pt x="141" y="79"/>
                </a:moveTo>
                <a:cubicBezTo>
                  <a:pt x="141" y="79"/>
                  <a:pt x="141" y="79"/>
                  <a:pt x="141" y="79"/>
                </a:cubicBezTo>
                <a:cubicBezTo>
                  <a:pt x="141" y="150"/>
                  <a:pt x="141" y="150"/>
                  <a:pt x="141" y="150"/>
                </a:cubicBezTo>
                <a:cubicBezTo>
                  <a:pt x="146" y="147"/>
                  <a:pt x="150" y="144"/>
                  <a:pt x="154" y="140"/>
                </a:cubicBezTo>
                <a:cubicBezTo>
                  <a:pt x="159" y="133"/>
                  <a:pt x="162" y="124"/>
                  <a:pt x="162" y="114"/>
                </a:cubicBezTo>
                <a:cubicBezTo>
                  <a:pt x="162" y="105"/>
                  <a:pt x="159" y="96"/>
                  <a:pt x="154" y="89"/>
                </a:cubicBezTo>
                <a:cubicBezTo>
                  <a:pt x="150" y="85"/>
                  <a:pt x="146" y="81"/>
                  <a:pt x="141" y="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0" name="Freeform 34">
            <a:extLst>
              <a:ext uri="{FF2B5EF4-FFF2-40B4-BE49-F238E27FC236}">
                <a16:creationId xmlns:a16="http://schemas.microsoft.com/office/drawing/2014/main" id="{CFAD42BB-A6C2-4490-B602-CB68174C904A}"/>
              </a:ext>
            </a:extLst>
          </p:cNvPr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6406760" y="4400756"/>
            <a:ext cx="483211" cy="314378"/>
          </a:xfrm>
          <a:custGeom>
            <a:avLst/>
            <a:gdLst>
              <a:gd name="T0" fmla="*/ 35 w 281"/>
              <a:gd name="T1" fmla="*/ 0 h 183"/>
              <a:gd name="T2" fmla="*/ 35 w 281"/>
              <a:gd name="T3" fmla="*/ 0 h 183"/>
              <a:gd name="T4" fmla="*/ 246 w 281"/>
              <a:gd name="T5" fmla="*/ 0 h 183"/>
              <a:gd name="T6" fmla="*/ 255 w 281"/>
              <a:gd name="T7" fmla="*/ 8 h 183"/>
              <a:gd name="T8" fmla="*/ 255 w 281"/>
              <a:gd name="T9" fmla="*/ 9 h 183"/>
              <a:gd name="T10" fmla="*/ 255 w 281"/>
              <a:gd name="T11" fmla="*/ 149 h 183"/>
              <a:gd name="T12" fmla="*/ 246 w 281"/>
              <a:gd name="T13" fmla="*/ 157 h 183"/>
              <a:gd name="T14" fmla="*/ 246 w 281"/>
              <a:gd name="T15" fmla="*/ 157 h 183"/>
              <a:gd name="T16" fmla="*/ 35 w 281"/>
              <a:gd name="T17" fmla="*/ 157 h 183"/>
              <a:gd name="T18" fmla="*/ 26 w 281"/>
              <a:gd name="T19" fmla="*/ 149 h 183"/>
              <a:gd name="T20" fmla="*/ 26 w 281"/>
              <a:gd name="T21" fmla="*/ 148 h 183"/>
              <a:gd name="T22" fmla="*/ 26 w 281"/>
              <a:gd name="T23" fmla="*/ 8 h 183"/>
              <a:gd name="T24" fmla="*/ 35 w 281"/>
              <a:gd name="T25" fmla="*/ 0 h 183"/>
              <a:gd name="T26" fmla="*/ 9 w 281"/>
              <a:gd name="T27" fmla="*/ 183 h 183"/>
              <a:gd name="T28" fmla="*/ 9 w 281"/>
              <a:gd name="T29" fmla="*/ 183 h 183"/>
              <a:gd name="T30" fmla="*/ 0 w 281"/>
              <a:gd name="T31" fmla="*/ 174 h 183"/>
              <a:gd name="T32" fmla="*/ 9 w 281"/>
              <a:gd name="T33" fmla="*/ 165 h 183"/>
              <a:gd name="T34" fmla="*/ 272 w 281"/>
              <a:gd name="T35" fmla="*/ 165 h 183"/>
              <a:gd name="T36" fmla="*/ 281 w 281"/>
              <a:gd name="T37" fmla="*/ 174 h 183"/>
              <a:gd name="T38" fmla="*/ 272 w 281"/>
              <a:gd name="T39" fmla="*/ 183 h 183"/>
              <a:gd name="T40" fmla="*/ 9 w 281"/>
              <a:gd name="T41" fmla="*/ 183 h 183"/>
              <a:gd name="T42" fmla="*/ 238 w 281"/>
              <a:gd name="T43" fmla="*/ 17 h 183"/>
              <a:gd name="T44" fmla="*/ 238 w 281"/>
              <a:gd name="T45" fmla="*/ 17 h 183"/>
              <a:gd name="T46" fmla="*/ 43 w 281"/>
              <a:gd name="T47" fmla="*/ 17 h 183"/>
              <a:gd name="T48" fmla="*/ 43 w 281"/>
              <a:gd name="T49" fmla="*/ 140 h 183"/>
              <a:gd name="T50" fmla="*/ 238 w 281"/>
              <a:gd name="T51" fmla="*/ 140 h 183"/>
              <a:gd name="T52" fmla="*/ 238 w 281"/>
              <a:gd name="T53" fmla="*/ 17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81" h="183">
                <a:moveTo>
                  <a:pt x="35" y="0"/>
                </a:moveTo>
                <a:cubicBezTo>
                  <a:pt x="35" y="0"/>
                  <a:pt x="35" y="0"/>
                  <a:pt x="35" y="0"/>
                </a:cubicBezTo>
                <a:cubicBezTo>
                  <a:pt x="246" y="0"/>
                  <a:pt x="246" y="0"/>
                  <a:pt x="246" y="0"/>
                </a:cubicBezTo>
                <a:cubicBezTo>
                  <a:pt x="251" y="0"/>
                  <a:pt x="255" y="4"/>
                  <a:pt x="255" y="8"/>
                </a:cubicBezTo>
                <a:cubicBezTo>
                  <a:pt x="255" y="9"/>
                  <a:pt x="255" y="9"/>
                  <a:pt x="255" y="9"/>
                </a:cubicBezTo>
                <a:cubicBezTo>
                  <a:pt x="255" y="149"/>
                  <a:pt x="255" y="149"/>
                  <a:pt x="255" y="149"/>
                </a:cubicBezTo>
                <a:cubicBezTo>
                  <a:pt x="255" y="153"/>
                  <a:pt x="251" y="157"/>
                  <a:pt x="246" y="157"/>
                </a:cubicBezTo>
                <a:cubicBezTo>
                  <a:pt x="246" y="157"/>
                  <a:pt x="246" y="157"/>
                  <a:pt x="246" y="157"/>
                </a:cubicBezTo>
                <a:cubicBezTo>
                  <a:pt x="35" y="157"/>
                  <a:pt x="35" y="157"/>
                  <a:pt x="35" y="157"/>
                </a:cubicBezTo>
                <a:cubicBezTo>
                  <a:pt x="30" y="157"/>
                  <a:pt x="26" y="153"/>
                  <a:pt x="26" y="149"/>
                </a:cubicBezTo>
                <a:cubicBezTo>
                  <a:pt x="26" y="148"/>
                  <a:pt x="26" y="148"/>
                  <a:pt x="26" y="148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4"/>
                  <a:pt x="30" y="0"/>
                  <a:pt x="35" y="0"/>
                </a:cubicBezTo>
                <a:close/>
                <a:moveTo>
                  <a:pt x="9" y="183"/>
                </a:moveTo>
                <a:cubicBezTo>
                  <a:pt x="9" y="183"/>
                  <a:pt x="9" y="183"/>
                  <a:pt x="9" y="183"/>
                </a:cubicBezTo>
                <a:cubicBezTo>
                  <a:pt x="4" y="183"/>
                  <a:pt x="0" y="179"/>
                  <a:pt x="0" y="174"/>
                </a:cubicBezTo>
                <a:cubicBezTo>
                  <a:pt x="0" y="169"/>
                  <a:pt x="4" y="165"/>
                  <a:pt x="9" y="165"/>
                </a:cubicBezTo>
                <a:cubicBezTo>
                  <a:pt x="272" y="165"/>
                  <a:pt x="272" y="165"/>
                  <a:pt x="272" y="165"/>
                </a:cubicBezTo>
                <a:cubicBezTo>
                  <a:pt x="277" y="165"/>
                  <a:pt x="281" y="169"/>
                  <a:pt x="281" y="174"/>
                </a:cubicBezTo>
                <a:cubicBezTo>
                  <a:pt x="281" y="179"/>
                  <a:pt x="277" y="183"/>
                  <a:pt x="272" y="183"/>
                </a:cubicBezTo>
                <a:cubicBezTo>
                  <a:pt x="9" y="183"/>
                  <a:pt x="9" y="183"/>
                  <a:pt x="9" y="183"/>
                </a:cubicBezTo>
                <a:close/>
                <a:moveTo>
                  <a:pt x="238" y="17"/>
                </a:moveTo>
                <a:cubicBezTo>
                  <a:pt x="238" y="17"/>
                  <a:pt x="238" y="17"/>
                  <a:pt x="238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3" y="140"/>
                  <a:pt x="43" y="140"/>
                  <a:pt x="43" y="140"/>
                </a:cubicBezTo>
                <a:cubicBezTo>
                  <a:pt x="238" y="140"/>
                  <a:pt x="238" y="140"/>
                  <a:pt x="238" y="140"/>
                </a:cubicBezTo>
                <a:cubicBezTo>
                  <a:pt x="238" y="17"/>
                  <a:pt x="238" y="17"/>
                  <a:pt x="238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>
            <a:normAutofit fontScale="90000" lnSpcReduction="10000"/>
          </a:bodyPr>
          <a:lstStyle/>
          <a:p>
            <a:endParaRPr lang="zh-CN" altLang="en-US"/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4925E124-945A-4A45-BF50-FE99BF0CCF2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67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Why</a:t>
            </a:r>
          </a:p>
        </p:txBody>
      </p:sp>
      <p:sp>
        <p:nvSpPr>
          <p:cNvPr id="22" name="Rectangle 36">
            <a:extLst>
              <a:ext uri="{FF2B5EF4-FFF2-40B4-BE49-F238E27FC236}">
                <a16:creationId xmlns:a16="http://schemas.microsoft.com/office/drawing/2014/main" id="{173A183A-4106-4E15-8D16-3B044A36AA60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07907" y="486261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What</a:t>
            </a:r>
          </a:p>
        </p:txBody>
      </p:sp>
      <p:sp>
        <p:nvSpPr>
          <p:cNvPr id="23" name="Rectangle 37">
            <a:extLst>
              <a:ext uri="{FF2B5EF4-FFF2-40B4-BE49-F238E27FC236}">
                <a16:creationId xmlns:a16="http://schemas.microsoft.com/office/drawing/2014/main" id="{16D84989-E265-42B7-AA50-A8D8C44AAA9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8178532" y="3218929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When</a:t>
            </a: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249ED8D0-5998-442E-8BD8-0F141BFE2A0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366181" y="4020397"/>
            <a:ext cx="1144956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FFFFF"/>
                </a:solidFill>
              </a:rPr>
              <a:t>How</a:t>
            </a:r>
          </a:p>
        </p:txBody>
      </p:sp>
      <p:sp>
        <p:nvSpPr>
          <p:cNvPr id="25" name="Rectangle 40">
            <a:extLst>
              <a:ext uri="{FF2B5EF4-FFF2-40B4-BE49-F238E27FC236}">
                <a16:creationId xmlns:a16="http://schemas.microsoft.com/office/drawing/2014/main" id="{33AC5FCC-9812-4745-82BE-A4264179BB65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47471" y="2272220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7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是容器编排平台，当下俨然成为了容器编排的行业标准</a:t>
            </a:r>
          </a:p>
        </p:txBody>
      </p:sp>
      <p:sp>
        <p:nvSpPr>
          <p:cNvPr id="26" name="Line 41">
            <a:extLst>
              <a:ext uri="{FF2B5EF4-FFF2-40B4-BE49-F238E27FC236}">
                <a16:creationId xmlns:a16="http://schemas.microsoft.com/office/drawing/2014/main" id="{11242A35-34C3-4E18-B0B2-1AC9E0DA4662}"/>
              </a:ext>
            </a:extLst>
          </p:cNvPr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1647471" y="2931323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27" name="Rectangle 40">
            <a:extLst>
              <a:ext uri="{FF2B5EF4-FFF2-40B4-BE49-F238E27FC236}">
                <a16:creationId xmlns:a16="http://schemas.microsoft.com/office/drawing/2014/main" id="{665B3558-A0CA-4E7D-9362-5251C071D5C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647471" y="2027715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What</a:t>
            </a:r>
          </a:p>
        </p:txBody>
      </p:sp>
      <p:sp>
        <p:nvSpPr>
          <p:cNvPr id="28" name="Rectangle 40">
            <a:extLst>
              <a:ext uri="{FF2B5EF4-FFF2-40B4-BE49-F238E27FC236}">
                <a16:creationId xmlns:a16="http://schemas.microsoft.com/office/drawing/2014/main" id="{4FFDE4C8-9E01-4349-95FA-CB82853064F1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647471" y="332205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7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IaC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，自动化，服务自治理，大规模编排快速环境构建，微服务需求</a:t>
            </a:r>
          </a:p>
        </p:txBody>
      </p:sp>
      <p:sp>
        <p:nvSpPr>
          <p:cNvPr id="29" name="Rectangle 40">
            <a:extLst>
              <a:ext uri="{FF2B5EF4-FFF2-40B4-BE49-F238E27FC236}">
                <a16:creationId xmlns:a16="http://schemas.microsoft.com/office/drawing/2014/main" id="{E1E8D880-FDBA-4291-87D5-0D46FF295E23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647471" y="3077546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Why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AF4FAB85-FC2F-4969-96D9-1D54C43F9DD0}"/>
              </a:ext>
            </a:extLst>
          </p:cNvPr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647471" y="4371881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72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成熟的开发模式，成熟的持续集成管理，成熟的发布流程，成熟的产品价值流</a:t>
            </a:r>
          </a:p>
        </p:txBody>
      </p:sp>
      <p:sp>
        <p:nvSpPr>
          <p:cNvPr id="31" name="Rectangle 40">
            <a:extLst>
              <a:ext uri="{FF2B5EF4-FFF2-40B4-BE49-F238E27FC236}">
                <a16:creationId xmlns:a16="http://schemas.microsoft.com/office/drawing/2014/main" id="{BD20F5E3-CADC-4871-94BE-E42C2D061243}"/>
              </a:ext>
            </a:extLst>
          </p:cNvPr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47471" y="4127377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44405E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When</a:t>
            </a:r>
          </a:p>
        </p:txBody>
      </p:sp>
      <p:sp>
        <p:nvSpPr>
          <p:cNvPr id="32" name="Rectangle 40">
            <a:extLst>
              <a:ext uri="{FF2B5EF4-FFF2-40B4-BE49-F238E27FC236}">
                <a16:creationId xmlns:a16="http://schemas.microsoft.com/office/drawing/2014/main" id="{00C933CE-572D-4D87-95B5-291EE5591E9B}"/>
              </a:ext>
            </a:extLst>
          </p:cNvPr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1647471" y="5402359"/>
            <a:ext cx="3522195" cy="47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67500" lnSpcReduction="2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原生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Rancher--Kubernetes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容器云平台，敏捷开发，</a:t>
            </a:r>
            <a:r>
              <a:rPr lang="en-US" altLang="zh-CN" sz="1800">
                <a:solidFill>
                  <a:srgbClr val="4D4D4D">
                    <a:lumMod val="60000"/>
                    <a:lumOff val="40000"/>
                  </a:srgbClr>
                </a:solidFill>
              </a:rPr>
              <a:t>DevOps</a:t>
            </a:r>
            <a:r>
              <a:rPr lang="zh-CN" altLang="en-US" sz="1800">
                <a:solidFill>
                  <a:srgbClr val="4D4D4D">
                    <a:lumMod val="60000"/>
                    <a:lumOff val="40000"/>
                  </a:srgbClr>
                </a:solidFill>
              </a:rPr>
              <a:t>实践</a:t>
            </a:r>
          </a:p>
        </p:txBody>
      </p:sp>
      <p:sp>
        <p:nvSpPr>
          <p:cNvPr id="33" name="Rectangle 40">
            <a:extLst>
              <a:ext uri="{FF2B5EF4-FFF2-40B4-BE49-F238E27FC236}">
                <a16:creationId xmlns:a16="http://schemas.microsoft.com/office/drawing/2014/main" id="{11A08408-1B4C-47E9-AA1D-06DD258152F9}"/>
              </a:ext>
            </a:extLst>
          </p:cNvPr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647471" y="5157854"/>
            <a:ext cx="3522195" cy="23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normAutofit fontScale="900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rPr>
              <a:t>How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4BA174C-1750-4CA6-A9AF-7372C2103E9D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454468" y="1095108"/>
            <a:ext cx="9144535" cy="732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F2AB2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/>
              <a:t>Kubernetes</a:t>
            </a:r>
            <a:r>
              <a:rPr lang="zh-CN" altLang="en-US"/>
              <a:t>的</a:t>
            </a:r>
            <a:r>
              <a:rPr lang="en-US" altLang="zh-CN"/>
              <a:t>3W1H</a:t>
            </a:r>
          </a:p>
        </p:txBody>
      </p:sp>
      <p:sp>
        <p:nvSpPr>
          <p:cNvPr id="35" name="Line 41">
            <a:extLst>
              <a:ext uri="{FF2B5EF4-FFF2-40B4-BE49-F238E27FC236}">
                <a16:creationId xmlns:a16="http://schemas.microsoft.com/office/drawing/2014/main" id="{661E3DB4-050B-4AF0-B0E8-CD218F8B7C39}"/>
              </a:ext>
            </a:extLst>
          </p:cNvPr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1647471" y="3985700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8360145C-D075-4B9A-8698-D160E0B8438A}"/>
              </a:ext>
            </a:extLst>
          </p:cNvPr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1647471" y="5028961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5B91FB30-A889-498E-B9A1-024FC4767A88}"/>
              </a:ext>
            </a:extLst>
          </p:cNvPr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1647471" y="6047955"/>
            <a:ext cx="3522195" cy="0"/>
          </a:xfrm>
          <a:prstGeom prst="line">
            <a:avLst/>
          </a:prstGeom>
          <a:noFill/>
          <a:ln w="6350">
            <a:solidFill>
              <a:srgbClr val="4D4D4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FF"/>
                  </a:outerShdw>
                </a:effectLst>
              </a14:hiddenEffects>
            </a:ext>
          </a:extLst>
        </p:spPr>
        <p:txBody>
          <a:bodyPr>
            <a:normAutofit fontScale="25000" lnSpcReduction="2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6514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449DA28-E6BA-49E5-A919-325E9ACF7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60295"/>
              </p:ext>
            </p:extLst>
          </p:nvPr>
        </p:nvGraphicFramePr>
        <p:xfrm>
          <a:off x="670826" y="1417320"/>
          <a:ext cx="10850348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587">
                  <a:extLst>
                    <a:ext uri="{9D8B030D-6E8A-4147-A177-3AD203B41FA5}">
                      <a16:colId xmlns:a16="http://schemas.microsoft.com/office/drawing/2014/main" val="2404487232"/>
                    </a:ext>
                  </a:extLst>
                </a:gridCol>
                <a:gridCol w="2712587">
                  <a:extLst>
                    <a:ext uri="{9D8B030D-6E8A-4147-A177-3AD203B41FA5}">
                      <a16:colId xmlns:a16="http://schemas.microsoft.com/office/drawing/2014/main" val="3692062546"/>
                    </a:ext>
                  </a:extLst>
                </a:gridCol>
                <a:gridCol w="2712587">
                  <a:extLst>
                    <a:ext uri="{9D8B030D-6E8A-4147-A177-3AD203B41FA5}">
                      <a16:colId xmlns:a16="http://schemas.microsoft.com/office/drawing/2014/main" val="2627226615"/>
                    </a:ext>
                  </a:extLst>
                </a:gridCol>
                <a:gridCol w="2712587">
                  <a:extLst>
                    <a:ext uri="{9D8B030D-6E8A-4147-A177-3AD203B41FA5}">
                      <a16:colId xmlns:a16="http://schemas.microsoft.com/office/drawing/2014/main" val="2569054115"/>
                    </a:ext>
                  </a:extLst>
                </a:gridCol>
              </a:tblGrid>
              <a:tr h="355156">
                <a:tc>
                  <a:txBody>
                    <a:bodyPr/>
                    <a:lstStyle/>
                    <a:p>
                      <a:r>
                        <a:rPr lang="en-US" altLang="zh-CN" dirty="0"/>
                        <a:t>Kind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Path(s)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Request path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Matches?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09277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(all paths)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47687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r>
                        <a:rPr lang="en-US" altLang="zh-CN" dirty="0"/>
                        <a:t>Exact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/foo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/foo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31466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r>
                        <a:rPr lang="en-US" altLang="zh-CN" dirty="0"/>
                        <a:t>Exact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/foo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/bar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556361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r>
                        <a:rPr lang="en-US" altLang="zh-CN" dirty="0"/>
                        <a:t>Exact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/foo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/foo/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22938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Exact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/foo/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/foo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41027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/foo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/foo,/foo/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340654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/foo/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/foo,/foo/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6938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aaa</a:t>
                      </a:r>
                      <a:r>
                        <a:rPr lang="en-US" altLang="zh-CN" dirty="0"/>
                        <a:t>/bb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aaa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bbb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660824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aaa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bbb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aaa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bbb</a:t>
                      </a:r>
                      <a:r>
                        <a:rPr lang="en-US" altLang="zh-CN" dirty="0"/>
                        <a:t>/ccc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226985"/>
                  </a:ext>
                </a:extLst>
              </a:tr>
              <a:tr h="355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Prefix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aaa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bbb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aaa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bbbxyz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988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5047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F5CABC-CDC8-4652-9DC7-D627821E0C7D}"/>
              </a:ext>
            </a:extLst>
          </p:cNvPr>
          <p:cNvSpPr txBox="1"/>
          <p:nvPr/>
        </p:nvSpPr>
        <p:spPr>
          <a:xfrm>
            <a:off x="860389" y="134072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24292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ConfigMap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ABA215-FCFB-4859-AC93-1B9D35907F93}"/>
              </a:ext>
            </a:extLst>
          </p:cNvPr>
          <p:cNvSpPr txBox="1"/>
          <p:nvPr/>
        </p:nvSpPr>
        <p:spPr>
          <a:xfrm>
            <a:off x="860389" y="1870194"/>
            <a:ext cx="6097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apiVersion: v1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kind: ConfigMap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metadata: ObjectMeta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binaryData: map[</a:t>
            </a:r>
            <a:r>
              <a:rPr lang="en-US" altLang="zh-CN" sz="1800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][]byte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data: map[string]string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immutable: boolean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2C7BBB-0C26-40FE-9F6E-084F3500C4E1}"/>
              </a:ext>
            </a:extLst>
          </p:cNvPr>
          <p:cNvSpPr txBox="1"/>
          <p:nvPr/>
        </p:nvSpPr>
        <p:spPr>
          <a:xfrm>
            <a:off x="860388" y="3784662"/>
            <a:ext cx="10594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kubectl </a:t>
            </a:r>
            <a:r>
              <a:rPr lang="en-US" altLang="zh-CN" sz="1800" b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create 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configmap NAME \</a:t>
            </a: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[‐‐</a:t>
            </a:r>
            <a:r>
              <a:rPr lang="en-US" altLang="zh-CN" sz="1800" b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‐</a:t>
            </a:r>
            <a:r>
              <a:rPr lang="en-US" altLang="zh-CN" sz="1800" b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altLang="zh-CN" sz="1800" b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=]source] \</a:t>
            </a: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[‐‐</a:t>
            </a:r>
            <a:r>
              <a:rPr lang="en-US" altLang="zh-CN" sz="1800" b="1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‐literal=key1=value1] \</a:t>
            </a:r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[‐‐dry‐run=server|client|none]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4843FA-C097-450B-9E2F-69804FACDA8C}"/>
              </a:ext>
            </a:extLst>
          </p:cNvPr>
          <p:cNvSpPr txBox="1"/>
          <p:nvPr/>
        </p:nvSpPr>
        <p:spPr>
          <a:xfrm>
            <a:off x="5403273" y="1676871"/>
            <a:ext cx="7481454" cy="1947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你可以使用四种方式来使用 </a:t>
            </a:r>
            <a:r>
              <a:rPr lang="en-US" altLang="zh-CN" sz="16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ConfigMap</a:t>
            </a:r>
            <a:r>
              <a:rPr lang="en-US" altLang="zh-CN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配置 </a:t>
            </a:r>
            <a:r>
              <a:rPr lang="en-US" altLang="zh-CN" sz="16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en-US" altLang="zh-CN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中的容器： </a:t>
            </a:r>
            <a:endParaRPr lang="zh-CN" altLang="en-US" sz="1600" b="1" dirty="0">
              <a:ea typeface="华文仿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在容器命令和参数内 </a:t>
            </a:r>
            <a:endParaRPr lang="zh-CN" altLang="en-US" sz="1400" dirty="0">
              <a:ea typeface="华文仿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容器的环境变量 </a:t>
            </a:r>
            <a:endParaRPr lang="zh-CN" altLang="en-US" sz="1400" dirty="0">
              <a:ea typeface="华文仿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在只读卷里面添加一个文件，让应用来读取 </a:t>
            </a:r>
            <a:endParaRPr lang="zh-CN" altLang="en-US" sz="1400" dirty="0">
              <a:ea typeface="华文仿宋" panose="0201060004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编写代码在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</a:t>
            </a:r>
            <a:r>
              <a:rPr lang="zh-CN" altLang="en-US" sz="16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中运行，使用 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Kubernetes API </a:t>
            </a:r>
            <a:r>
              <a:rPr lang="zh-CN" altLang="en-US" sz="16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来读取</a:t>
            </a:r>
            <a:r>
              <a:rPr lang="en-US" altLang="zh-CN" sz="1400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ConfigMap </a:t>
            </a:r>
            <a:endParaRPr lang="zh-CN" altLang="en-US" sz="1400" dirty="0"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89667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7CEC488-16CD-4AEE-8003-5D3624837647}"/>
              </a:ext>
            </a:extLst>
          </p:cNvPr>
          <p:cNvSpPr txBox="1"/>
          <p:nvPr/>
        </p:nvSpPr>
        <p:spPr>
          <a:xfrm>
            <a:off x="860388" y="1219536"/>
            <a:ext cx="83251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apiVersion: v1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kind: ConfigMap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metadata: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name: game‐demo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data: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类属性键；每一个键都映射到一个简单的值 </a:t>
            </a:r>
            <a:endParaRPr lang="zh-CN" altLang="en-US" dirty="0"/>
          </a:p>
          <a:p>
            <a:r>
              <a:rPr lang="en-US" altLang="zh-CN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player_initial_lives</a:t>
            </a:r>
            <a:r>
              <a:rPr lang="en-US" altLang="zh-CN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"3" </a:t>
            </a:r>
            <a:endParaRPr lang="en-US" altLang="zh-CN" dirty="0"/>
          </a:p>
          <a:p>
            <a:r>
              <a:rPr lang="en-US" altLang="zh-CN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ui_properties_file_name</a:t>
            </a:r>
            <a:r>
              <a:rPr lang="en-US" altLang="zh-CN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"user‐</a:t>
            </a:r>
            <a:r>
              <a:rPr lang="en-US" altLang="zh-CN" dirty="0" err="1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interface.properties</a:t>
            </a:r>
            <a:r>
              <a:rPr lang="en-US" altLang="zh-CN" dirty="0">
                <a:solidFill>
                  <a:srgbClr val="DD1144"/>
                </a:solidFill>
                <a:effectLst/>
                <a:latin typeface="Consolas" panose="020B0609020204030204" pitchFamily="49" charset="0"/>
              </a:rPr>
              <a:t>"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80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类文件键 </a:t>
            </a:r>
            <a:endParaRPr lang="zh-CN" altLang="en-US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game.properties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|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enemy.</a:t>
            </a:r>
            <a:r>
              <a:rPr lang="en-US" altLang="zh-CN" sz="180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aliens,monsters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player.</a:t>
            </a:r>
            <a:r>
              <a:rPr lang="en-US" altLang="zh-CN" sz="180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maximum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‐lives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=5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user‐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interface.properties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|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color.</a:t>
            </a:r>
            <a:r>
              <a:rPr lang="en-US" altLang="zh-CN" sz="180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good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=purple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80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color.</a:t>
            </a:r>
            <a:r>
              <a:rPr lang="en-US" altLang="zh-CN" sz="1800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bad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=yellow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allow.</a:t>
            </a:r>
            <a:r>
              <a:rPr lang="en-US" altLang="zh-CN" sz="180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textmode</a:t>
            </a:r>
            <a:r>
              <a:rPr lang="en-US" altLang="zh-CN" sz="18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true 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E3E54E-D943-4D3C-BF10-49D5C341E58C}"/>
              </a:ext>
            </a:extLst>
          </p:cNvPr>
          <p:cNvSpPr txBox="1"/>
          <p:nvPr/>
        </p:nvSpPr>
        <p:spPr>
          <a:xfrm>
            <a:off x="9684327" y="5403273"/>
            <a:ext cx="91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APPLY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7747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15810E6-D254-429B-80A8-F7BA8E5FA1F7}"/>
              </a:ext>
            </a:extLst>
          </p:cNvPr>
          <p:cNvSpPr txBox="1"/>
          <p:nvPr/>
        </p:nvSpPr>
        <p:spPr>
          <a:xfrm>
            <a:off x="401955" y="1106805"/>
            <a:ext cx="10480675" cy="2091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</a:t>
            </a:r>
          </a:p>
          <a:p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docker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中也有类似的概念，用以数据持久化。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Kubernetes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中的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volumes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，主要应用于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数据持久化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Pod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</a:t>
            </a:r>
            <a:r>
              <a:rPr lang="zh-CN" altLang="en-US" sz="1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容器共享存储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。Kubernetes 支持很多类型的卷。 Pod 可以同时使用任意数目的卷类型。 临时卷类型的生命周期与 Pod 相同，但持久卷可以比 Pod 的存活期长。</a:t>
            </a:r>
          </a:p>
          <a:p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卷的核心是包含一些数据的一个目录，Pod 中的容器可以访问该目录。 所采用的特定的卷类型将决定该目录如何形成的、使用何种介质保存数据以及目录中存放 的内容。</a:t>
            </a:r>
          </a:p>
          <a:p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使用卷时, 在 .spec.volumes 字段中设置为 Pod 提供的卷，并在 .spec.containers[*].volumeMounts 字段中声明卷在容器中的挂载位置。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	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680CB9-906F-41B5-A296-B8896784AE55}"/>
              </a:ext>
            </a:extLst>
          </p:cNvPr>
          <p:cNvSpPr txBox="1"/>
          <p:nvPr/>
        </p:nvSpPr>
        <p:spPr>
          <a:xfrm>
            <a:off x="1309370" y="3324225"/>
            <a:ext cx="2335530" cy="279971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Volumes </a:t>
            </a:r>
            <a:r>
              <a:rPr lang="zh-CN" altLang="en-US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类型</a:t>
            </a:r>
          </a:p>
          <a:p>
            <a:pPr algn="l"/>
            <a:endParaRPr lang="zh-CN" altLang="en-US" b="1" i="1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cephfs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configMap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emptyDir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glusterfs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hostPath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nfs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portworxVolume	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rbd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secret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	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005921B-3873-42DB-978C-7C0244153D34}"/>
              </a:ext>
            </a:extLst>
          </p:cNvPr>
          <p:cNvSpPr txBox="1"/>
          <p:nvPr/>
        </p:nvSpPr>
        <p:spPr>
          <a:xfrm>
            <a:off x="3695700" y="3324225"/>
            <a:ext cx="71869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使用</a:t>
            </a: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Subpath</a:t>
            </a:r>
          </a:p>
          <a:p>
            <a:pPr algn="l"/>
            <a:endParaRPr lang="zh-CN" altLang="en-US" b="1" i="1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volumeMounts.subPath 属性可用于指定所引用的卷内的子路径，而不是其根路径</a:t>
            </a: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使用subPathExpr ，与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subPath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互斥。使用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Downward API</a:t>
            </a:r>
            <a:r>
              <a:rPr lang="zh-CN" altLang="en-US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可动态创建</a:t>
            </a:r>
            <a:r>
              <a:rPr lang="en-US" altLang="zh-CN" sz="1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739146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A4E2133-8904-451F-948A-0D83FD4421E8}"/>
              </a:ext>
            </a:extLst>
          </p:cNvPr>
          <p:cNvSpPr txBox="1"/>
          <p:nvPr/>
        </p:nvSpPr>
        <p:spPr>
          <a:xfrm>
            <a:off x="401955" y="1106805"/>
            <a:ext cx="11292840" cy="48177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 and PVC</a:t>
            </a: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子系统为用户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和管理员提供了一组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API，将存储如何供应的细节从其如何被使用中抽象出来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 </a:t>
            </a:r>
          </a:p>
          <a:p>
            <a:pPr>
              <a:lnSpc>
                <a:spcPct val="120000"/>
              </a:lnSpc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引入了两个新的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API 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资源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：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，集群内的一块存储，可以由管理员预建或通过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stroageClass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endParaRPr lang="en-US" altLang="zh-CN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PersistentVolumeClaim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，消费者，消耗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，作为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volume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挂载入工作负载中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，封装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供应者的实现细节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 dirty="0" err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动态供应与静态供应</a:t>
            </a:r>
            <a:endParaRPr lang="en-US" sz="1800" b="1" i="1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静态供应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，集群管理员创建若干 PV 卷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动态供应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，根据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PVC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通过</a:t>
            </a:r>
            <a:r>
              <a:rPr lang="en-US" altLang="zh-CN" sz="1400" dirty="0" err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storageClass</a:t>
            </a:r>
            <a:r>
              <a:rPr lang="zh-CN" altLang="en-US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申请</a:t>
            </a:r>
            <a:r>
              <a:rPr lang="en-US" altLang="zh-CN" sz="1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PV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800" b="1" i="1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回收策略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Retain，删除之后，保留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，保留外部设备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Delete，删除之后，删除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，删除外部设备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800" b="1" i="1" dirty="0" err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PV类型</a:t>
            </a:r>
            <a:endParaRPr lang="en-US" sz="1800" b="1" i="1" dirty="0"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charset="-122"/>
              <a:sym typeface="+mn-ea"/>
            </a:endParaRPr>
          </a:p>
          <a:p>
            <a:pPr algn="l">
              <a:buClrTx/>
              <a:buSzTx/>
              <a:buFontTx/>
              <a:buNone/>
            </a:pP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GCEPersistentDisk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AWSElasticBlockStore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AzureFile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AzureDisk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CSI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FlexVolume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Flocker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NFS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iSCSI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RBD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CephFS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Cinder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Glusterfs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VsphereVolume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Quobyte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HostPath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Portworx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ScaleIO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卷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StorageOS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1450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D460FC-26BC-46A4-B7C0-8E821890F76D}"/>
              </a:ext>
            </a:extLst>
          </p:cNvPr>
          <p:cNvSpPr txBox="1"/>
          <p:nvPr/>
        </p:nvSpPr>
        <p:spPr>
          <a:xfrm>
            <a:off x="401955" y="1106805"/>
            <a:ext cx="11292840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26E30D-D920-48A9-AE58-61FCE18D3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60" y="1727835"/>
            <a:ext cx="3981450" cy="39338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6F97E6-2DDA-4262-8563-CE5FE3787C14}"/>
              </a:ext>
            </a:extLst>
          </p:cNvPr>
          <p:cNvSpPr txBox="1"/>
          <p:nvPr/>
        </p:nvSpPr>
        <p:spPr>
          <a:xfrm>
            <a:off x="5447030" y="3532505"/>
            <a:ext cx="29603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volumeMode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Filesystem/Block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3DA617-D899-4A1C-91A6-192788CC31DF}"/>
              </a:ext>
            </a:extLst>
          </p:cNvPr>
          <p:cNvSpPr txBox="1"/>
          <p:nvPr/>
        </p:nvSpPr>
        <p:spPr>
          <a:xfrm>
            <a:off x="5447030" y="3995420"/>
            <a:ext cx="47561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accessModes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ReadWriteOnce -- 卷可以被一个节点以读写方式挂载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ReadOnlyMany -- 卷可以被多个节点以只读方式挂载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ReadWriteMany -- 卷可以被多个节点以读写方式挂载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FB417C-E9F3-45E9-B776-1D6644A5F3AE}"/>
              </a:ext>
            </a:extLst>
          </p:cNvPr>
          <p:cNvSpPr txBox="1"/>
          <p:nvPr/>
        </p:nvSpPr>
        <p:spPr>
          <a:xfrm>
            <a:off x="5447030" y="5200015"/>
            <a:ext cx="466280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可通过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nodeAffinity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，实现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PV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的亲和性，大多数并不需要</a:t>
            </a:r>
          </a:p>
        </p:txBody>
      </p:sp>
      <p:sp>
        <p:nvSpPr>
          <p:cNvPr id="14" name="圆角矩形 6">
            <a:extLst>
              <a:ext uri="{FF2B5EF4-FFF2-40B4-BE49-F238E27FC236}">
                <a16:creationId xmlns:a16="http://schemas.microsoft.com/office/drawing/2014/main" id="{D95AA6FD-2CFA-4D89-A289-5999DD7C1D12}"/>
              </a:ext>
            </a:extLst>
          </p:cNvPr>
          <p:cNvSpPr/>
          <p:nvPr/>
        </p:nvSpPr>
        <p:spPr>
          <a:xfrm>
            <a:off x="5628005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Available</a:t>
            </a:r>
          </a:p>
        </p:txBody>
      </p:sp>
      <p:sp>
        <p:nvSpPr>
          <p:cNvPr id="16" name="圆角矩形 7">
            <a:extLst>
              <a:ext uri="{FF2B5EF4-FFF2-40B4-BE49-F238E27FC236}">
                <a16:creationId xmlns:a16="http://schemas.microsoft.com/office/drawing/2014/main" id="{329A8BE7-16A8-4B18-91A1-B066AF07D277}"/>
              </a:ext>
            </a:extLst>
          </p:cNvPr>
          <p:cNvSpPr/>
          <p:nvPr/>
        </p:nvSpPr>
        <p:spPr>
          <a:xfrm>
            <a:off x="8802370" y="1727835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Bound</a:t>
            </a:r>
          </a:p>
        </p:txBody>
      </p:sp>
      <p:sp>
        <p:nvSpPr>
          <p:cNvPr id="17" name="圆角矩形 8">
            <a:extLst>
              <a:ext uri="{FF2B5EF4-FFF2-40B4-BE49-F238E27FC236}">
                <a16:creationId xmlns:a16="http://schemas.microsoft.com/office/drawing/2014/main" id="{C754A7B3-ABF6-48A2-9965-B3E273BE0FE9}"/>
              </a:ext>
            </a:extLst>
          </p:cNvPr>
          <p:cNvSpPr/>
          <p:nvPr/>
        </p:nvSpPr>
        <p:spPr>
          <a:xfrm>
            <a:off x="5628005" y="263017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Released</a:t>
            </a:r>
          </a:p>
        </p:txBody>
      </p:sp>
      <p:sp>
        <p:nvSpPr>
          <p:cNvPr id="18" name="圆角矩形 9">
            <a:extLst>
              <a:ext uri="{FF2B5EF4-FFF2-40B4-BE49-F238E27FC236}">
                <a16:creationId xmlns:a16="http://schemas.microsoft.com/office/drawing/2014/main" id="{483E88A2-9D9B-467F-BF8E-72A1994C8EAB}"/>
              </a:ext>
            </a:extLst>
          </p:cNvPr>
          <p:cNvSpPr/>
          <p:nvPr/>
        </p:nvSpPr>
        <p:spPr>
          <a:xfrm>
            <a:off x="8802370" y="2567940"/>
            <a:ext cx="1700530" cy="48450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921835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9ADE359-E5FC-4612-93C8-7CBCB48F68BC}"/>
              </a:ext>
            </a:extLst>
          </p:cNvPr>
          <p:cNvSpPr txBox="1"/>
          <p:nvPr/>
        </p:nvSpPr>
        <p:spPr>
          <a:xfrm>
            <a:off x="1424420" y="1446847"/>
            <a:ext cx="4295775" cy="423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PVC</a:t>
            </a:r>
            <a:r>
              <a:rPr lang="zh-CN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资源定义</a:t>
            </a:r>
            <a:endParaRPr 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013DB6C-7762-4C38-B0E8-879D8D4AC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419" y="1968500"/>
            <a:ext cx="4295775" cy="37052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3711BBD-0D5B-4A5F-8CF2-9FB90BDB9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340" y="1968500"/>
            <a:ext cx="2819400" cy="332422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80EAE6A-F782-4677-B188-128F68CF0E91}"/>
              </a:ext>
            </a:extLst>
          </p:cNvPr>
          <p:cNvSpPr txBox="1"/>
          <p:nvPr/>
        </p:nvSpPr>
        <p:spPr>
          <a:xfrm>
            <a:off x="6657340" y="1483995"/>
            <a:ext cx="429577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sz="1800" b="1" i="1"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charset="-122"/>
                <a:sym typeface="+mn-ea"/>
              </a:rPr>
              <a:t>挂载PVC</a:t>
            </a:r>
          </a:p>
        </p:txBody>
      </p:sp>
    </p:spTree>
    <p:extLst>
      <p:ext uri="{BB962C8B-B14F-4D97-AF65-F5344CB8AC3E}">
        <p14:creationId xmlns:p14="http://schemas.microsoft.com/office/powerpoint/2010/main" val="3322325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3C3ECEE-5E2C-4FE0-99D8-6BA852114A5F}"/>
              </a:ext>
            </a:extLst>
          </p:cNvPr>
          <p:cNvGrpSpPr/>
          <p:nvPr/>
        </p:nvGrpSpPr>
        <p:grpSpPr>
          <a:xfrm>
            <a:off x="3422496" y="3080862"/>
            <a:ext cx="6018484" cy="696276"/>
            <a:chOff x="5715000" y="1581359"/>
            <a:chExt cx="3762375" cy="55334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BD08B08-D19F-4DB8-A935-59714F1F3B02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CD3901FB-D218-417B-8F49-310F69557C15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7D276312-D708-433C-8A33-42094085A4C7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D6312C2-80A7-49D1-B398-0CB67847D3CE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464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Kubernetes Workloads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46704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295D477-F795-471C-9E58-702B4AA8C19B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 flipH="1">
            <a:off x="3608299" y="2404381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5721569E-1296-4CC3-8CAA-6240BD2889ED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rot="16200000" flipV="1">
            <a:off x="4448024" y="2442855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96808DA4-1ED4-4966-91F3-A0D6C241CA50}"/>
              </a:ext>
            </a:extLst>
          </p:cNvPr>
          <p:cNvCxnSpPr/>
          <p:nvPr>
            <p:custDataLst>
              <p:tags r:id="rId3"/>
            </p:custDataLst>
          </p:nvPr>
        </p:nvCxnSpPr>
        <p:spPr>
          <a:xfrm>
            <a:off x="7381932" y="236468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5D111D4-3836-420D-BAFD-8F451180B67B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5400000" flipH="1" flipV="1">
            <a:off x="7021248" y="2403154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867E10EB-D597-4346-85B5-BDAB2BE10D06}"/>
              </a:ext>
            </a:extLst>
          </p:cNvPr>
          <p:cNvCxnSpPr/>
          <p:nvPr>
            <p:custDataLst>
              <p:tags r:id="rId5"/>
            </p:custDataLst>
          </p:nvPr>
        </p:nvCxnSpPr>
        <p:spPr>
          <a:xfrm flipH="1" flipV="1">
            <a:off x="3608299" y="5332430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76B45F5-9175-4260-A092-5EBE4673B7F1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 rot="5400000">
            <a:off x="4448024" y="4967470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429CDF8-291A-42F6-A78D-838A47F98827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7381932" y="5267989"/>
            <a:ext cx="889312" cy="1710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CF42676A-7164-4DC6-AE9A-43D1F305457F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 rot="16200000" flipH="1">
            <a:off x="7021248" y="4903029"/>
            <a:ext cx="410271" cy="328195"/>
          </a:xfrm>
          <a:prstGeom prst="line">
            <a:avLst/>
          </a:prstGeom>
          <a:ln w="19050">
            <a:solidFill>
              <a:srgbClr val="000000">
                <a:lumMod val="50000"/>
                <a:lumOff val="50000"/>
              </a:srgbClr>
            </a:solidFill>
            <a:prstDash val="dashDot"/>
            <a:headEnd type="none"/>
            <a:tailEnd type="none"/>
          </a:ln>
        </p:spPr>
        <p:style>
          <a:lnRef idx="1">
            <a:srgbClr val="1F74AD"/>
          </a:lnRef>
          <a:fillRef idx="0">
            <a:srgbClr val="1F74AD"/>
          </a:fillRef>
          <a:effectRef idx="0">
            <a:srgbClr val="1F74AD"/>
          </a:effectRef>
          <a:fontRef idx="minor">
            <a:srgbClr val="000000"/>
          </a:fontRef>
        </p:style>
      </p:cxnSp>
      <p:sp>
        <p:nvSpPr>
          <p:cNvPr id="52" name="任意多边形 55">
            <a:extLst>
              <a:ext uri="{FF2B5EF4-FFF2-40B4-BE49-F238E27FC236}">
                <a16:creationId xmlns:a16="http://schemas.microsoft.com/office/drawing/2014/main" id="{4511D953-38F1-4428-A120-A61C5ED4D1E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4307482" y="3475850"/>
            <a:ext cx="948412" cy="1704938"/>
          </a:xfrm>
          <a:custGeom>
            <a:avLst/>
            <a:gdLst/>
            <a:ahLst/>
            <a:cxnLst>
              <a:cxn ang="0">
                <a:pos x="318" y="410"/>
              </a:cxn>
              <a:cxn ang="0">
                <a:pos x="318" y="101"/>
              </a:cxn>
              <a:cxn ang="0">
                <a:pos x="76" y="0"/>
              </a:cxn>
              <a:cxn ang="0">
                <a:pos x="33" y="0"/>
              </a:cxn>
              <a:cxn ang="0">
                <a:pos x="0" y="181"/>
              </a:cxn>
              <a:cxn ang="0">
                <a:pos x="172" y="249"/>
              </a:cxn>
              <a:cxn ang="0">
                <a:pos x="173" y="250"/>
              </a:cxn>
              <a:cxn ang="0">
                <a:pos x="180" y="368"/>
              </a:cxn>
              <a:cxn ang="0">
                <a:pos x="176" y="369"/>
              </a:cxn>
              <a:cxn ang="0">
                <a:pos x="17" y="454"/>
              </a:cxn>
              <a:cxn ang="0">
                <a:pos x="75" y="630"/>
              </a:cxn>
              <a:cxn ang="0">
                <a:pos x="259" y="607"/>
              </a:cxn>
              <a:cxn ang="0">
                <a:pos x="260" y="606"/>
              </a:cxn>
              <a:cxn ang="0">
                <a:pos x="324" y="706"/>
              </a:cxn>
              <a:cxn ang="0">
                <a:pos x="320" y="710"/>
              </a:cxn>
              <a:cxn ang="0">
                <a:pos x="222" y="861"/>
              </a:cxn>
              <a:cxn ang="0">
                <a:pos x="300" y="933"/>
              </a:cxn>
              <a:cxn ang="0">
                <a:pos x="518" y="727"/>
              </a:cxn>
              <a:cxn ang="0">
                <a:pos x="318" y="410"/>
              </a:cxn>
            </a:cxnLst>
            <a:rect l="0" t="0" r="r" b="b"/>
            <a:pathLst>
              <a:path w="518" h="933">
                <a:moveTo>
                  <a:pt x="318" y="410"/>
                </a:moveTo>
                <a:cubicBezTo>
                  <a:pt x="291" y="305"/>
                  <a:pt x="293" y="199"/>
                  <a:pt x="318" y="101"/>
                </a:cubicBezTo>
                <a:cubicBezTo>
                  <a:pt x="76" y="0"/>
                  <a:pt x="76" y="0"/>
                  <a:pt x="7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72" y="249"/>
                  <a:pt x="172" y="249"/>
                  <a:pt x="172" y="249"/>
                </a:cubicBezTo>
                <a:cubicBezTo>
                  <a:pt x="173" y="250"/>
                  <a:pt x="173" y="250"/>
                  <a:pt x="173" y="250"/>
                </a:cubicBezTo>
                <a:cubicBezTo>
                  <a:pt x="172" y="289"/>
                  <a:pt x="174" y="328"/>
                  <a:pt x="180" y="368"/>
                </a:cubicBezTo>
                <a:cubicBezTo>
                  <a:pt x="176" y="369"/>
                  <a:pt x="176" y="369"/>
                  <a:pt x="176" y="369"/>
                </a:cubicBezTo>
                <a:cubicBezTo>
                  <a:pt x="17" y="454"/>
                  <a:pt x="17" y="454"/>
                  <a:pt x="17" y="454"/>
                </a:cubicBezTo>
                <a:cubicBezTo>
                  <a:pt x="75" y="630"/>
                  <a:pt x="75" y="630"/>
                  <a:pt x="75" y="630"/>
                </a:cubicBezTo>
                <a:cubicBezTo>
                  <a:pt x="259" y="607"/>
                  <a:pt x="259" y="607"/>
                  <a:pt x="259" y="607"/>
                </a:cubicBezTo>
                <a:cubicBezTo>
                  <a:pt x="260" y="606"/>
                  <a:pt x="260" y="606"/>
                  <a:pt x="260" y="606"/>
                </a:cubicBezTo>
                <a:cubicBezTo>
                  <a:pt x="279" y="641"/>
                  <a:pt x="300" y="675"/>
                  <a:pt x="324" y="706"/>
                </a:cubicBezTo>
                <a:cubicBezTo>
                  <a:pt x="320" y="710"/>
                  <a:pt x="320" y="710"/>
                  <a:pt x="320" y="710"/>
                </a:cubicBezTo>
                <a:cubicBezTo>
                  <a:pt x="222" y="861"/>
                  <a:pt x="222" y="861"/>
                  <a:pt x="222" y="861"/>
                </a:cubicBezTo>
                <a:cubicBezTo>
                  <a:pt x="300" y="933"/>
                  <a:pt x="300" y="933"/>
                  <a:pt x="300" y="933"/>
                </a:cubicBezTo>
                <a:cubicBezTo>
                  <a:pt x="518" y="727"/>
                  <a:pt x="518" y="727"/>
                  <a:pt x="518" y="727"/>
                </a:cubicBezTo>
                <a:cubicBezTo>
                  <a:pt x="423" y="648"/>
                  <a:pt x="351" y="539"/>
                  <a:pt x="318" y="410"/>
                </a:cubicBezTo>
                <a:close/>
              </a:path>
            </a:pathLst>
          </a:custGeom>
          <a:solidFill>
            <a:srgbClr val="9BBB59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/>
          </a:p>
        </p:txBody>
      </p:sp>
      <p:sp>
        <p:nvSpPr>
          <p:cNvPr id="53" name="任意多边形 56">
            <a:extLst>
              <a:ext uri="{FF2B5EF4-FFF2-40B4-BE49-F238E27FC236}">
                <a16:creationId xmlns:a16="http://schemas.microsoft.com/office/drawing/2014/main" id="{BEAA395A-E0B3-4F44-9D40-57A01820C559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6023446" y="2293646"/>
            <a:ext cx="1526283" cy="1250581"/>
          </a:xfrm>
          <a:custGeom>
            <a:avLst/>
            <a:gdLst/>
            <a:ahLst/>
            <a:cxnLst>
              <a:cxn ang="0">
                <a:pos x="547" y="684"/>
              </a:cxn>
              <a:cxn ang="0">
                <a:pos x="834" y="605"/>
              </a:cxn>
              <a:cxn ang="0">
                <a:pos x="811" y="534"/>
              </a:cxn>
              <a:cxn ang="0">
                <a:pos x="627" y="557"/>
              </a:cxn>
              <a:cxn ang="0">
                <a:pos x="563" y="456"/>
              </a:cxn>
              <a:cxn ang="0">
                <a:pos x="566" y="453"/>
              </a:cxn>
              <a:cxn ang="0">
                <a:pos x="664" y="303"/>
              </a:cxn>
              <a:cxn ang="0">
                <a:pos x="529" y="177"/>
              </a:cxn>
              <a:cxn ang="0">
                <a:pos x="379" y="285"/>
              </a:cxn>
              <a:cxn ang="0">
                <a:pos x="275" y="227"/>
              </a:cxn>
              <a:cxn ang="0">
                <a:pos x="276" y="224"/>
              </a:cxn>
              <a:cxn ang="0">
                <a:pos x="289" y="45"/>
              </a:cxn>
              <a:cxn ang="0">
                <a:pos x="110" y="0"/>
              </a:cxn>
              <a:cxn ang="0">
                <a:pos x="30" y="166"/>
              </a:cxn>
              <a:cxn ang="0">
                <a:pos x="0" y="163"/>
              </a:cxn>
              <a:cxn ang="0">
                <a:pos x="0" y="290"/>
              </a:cxn>
              <a:cxn ang="0">
                <a:pos x="547" y="684"/>
              </a:cxn>
            </a:cxnLst>
            <a:rect l="0" t="0" r="r" b="b"/>
            <a:pathLst>
              <a:path w="834" h="684">
                <a:moveTo>
                  <a:pt x="547" y="684"/>
                </a:moveTo>
                <a:cubicBezTo>
                  <a:pt x="834" y="605"/>
                  <a:pt x="834" y="605"/>
                  <a:pt x="834" y="605"/>
                </a:cubicBezTo>
                <a:cubicBezTo>
                  <a:pt x="811" y="534"/>
                  <a:pt x="811" y="534"/>
                  <a:pt x="811" y="534"/>
                </a:cubicBezTo>
                <a:cubicBezTo>
                  <a:pt x="627" y="557"/>
                  <a:pt x="627" y="557"/>
                  <a:pt x="627" y="557"/>
                </a:cubicBezTo>
                <a:cubicBezTo>
                  <a:pt x="608" y="521"/>
                  <a:pt x="587" y="487"/>
                  <a:pt x="563" y="456"/>
                </a:cubicBezTo>
                <a:cubicBezTo>
                  <a:pt x="566" y="453"/>
                  <a:pt x="566" y="453"/>
                  <a:pt x="566" y="453"/>
                </a:cubicBezTo>
                <a:cubicBezTo>
                  <a:pt x="664" y="303"/>
                  <a:pt x="664" y="303"/>
                  <a:pt x="664" y="303"/>
                </a:cubicBezTo>
                <a:cubicBezTo>
                  <a:pt x="529" y="177"/>
                  <a:pt x="529" y="177"/>
                  <a:pt x="529" y="177"/>
                </a:cubicBezTo>
                <a:cubicBezTo>
                  <a:pt x="379" y="285"/>
                  <a:pt x="379" y="285"/>
                  <a:pt x="379" y="285"/>
                </a:cubicBezTo>
                <a:cubicBezTo>
                  <a:pt x="346" y="263"/>
                  <a:pt x="311" y="244"/>
                  <a:pt x="275" y="227"/>
                </a:cubicBezTo>
                <a:cubicBezTo>
                  <a:pt x="276" y="224"/>
                  <a:pt x="276" y="224"/>
                  <a:pt x="276" y="224"/>
                </a:cubicBezTo>
                <a:cubicBezTo>
                  <a:pt x="289" y="45"/>
                  <a:pt x="289" y="45"/>
                  <a:pt x="289" y="45"/>
                </a:cubicBezTo>
                <a:cubicBezTo>
                  <a:pt x="110" y="0"/>
                  <a:pt x="110" y="0"/>
                  <a:pt x="110" y="0"/>
                </a:cubicBezTo>
                <a:cubicBezTo>
                  <a:pt x="30" y="166"/>
                  <a:pt x="30" y="166"/>
                  <a:pt x="30" y="166"/>
                </a:cubicBezTo>
                <a:cubicBezTo>
                  <a:pt x="19" y="165"/>
                  <a:pt x="12" y="164"/>
                  <a:pt x="0" y="163"/>
                </a:cubicBezTo>
                <a:cubicBezTo>
                  <a:pt x="0" y="290"/>
                  <a:pt x="0" y="290"/>
                  <a:pt x="0" y="290"/>
                </a:cubicBezTo>
                <a:cubicBezTo>
                  <a:pt x="240" y="300"/>
                  <a:pt x="459" y="453"/>
                  <a:pt x="547" y="684"/>
                </a:cubicBezTo>
                <a:close/>
              </a:path>
            </a:pathLst>
          </a:custGeom>
          <a:solidFill>
            <a:srgbClr val="1AA3AA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/>
          </a:p>
        </p:txBody>
      </p:sp>
      <p:sp>
        <p:nvSpPr>
          <p:cNvPr id="54" name="任意多边形 57">
            <a:extLst>
              <a:ext uri="{FF2B5EF4-FFF2-40B4-BE49-F238E27FC236}">
                <a16:creationId xmlns:a16="http://schemas.microsoft.com/office/drawing/2014/main" id="{BA65F3B2-8C85-4464-A505-A4650B17800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660377" y="2300264"/>
            <a:ext cx="1268226" cy="1266019"/>
          </a:xfrm>
          <a:custGeom>
            <a:avLst/>
            <a:gdLst/>
            <a:ahLst/>
            <a:cxnLst>
              <a:cxn ang="0">
                <a:pos x="566" y="305"/>
              </a:cxn>
              <a:cxn ang="0">
                <a:pos x="694" y="286"/>
              </a:cxn>
              <a:cxn ang="0">
                <a:pos x="694" y="159"/>
              </a:cxn>
              <a:cxn ang="0">
                <a:pos x="655" y="163"/>
              </a:cxn>
              <a:cxn ang="0">
                <a:pos x="654" y="160"/>
              </a:cxn>
              <a:cxn ang="0">
                <a:pos x="584" y="0"/>
              </a:cxn>
              <a:cxn ang="0">
                <a:pos x="405" y="46"/>
              </a:cxn>
              <a:cxn ang="0">
                <a:pos x="415" y="227"/>
              </a:cxn>
              <a:cxn ang="0">
                <a:pos x="280" y="305"/>
              </a:cxn>
              <a:cxn ang="0">
                <a:pos x="278" y="302"/>
              </a:cxn>
              <a:cxn ang="0">
                <a:pos x="128" y="201"/>
              </a:cxn>
              <a:cxn ang="0">
                <a:pos x="0" y="334"/>
              </a:cxn>
              <a:cxn ang="0">
                <a:pos x="106" y="484"/>
              </a:cxn>
              <a:cxn ang="0">
                <a:pos x="24" y="642"/>
              </a:cxn>
              <a:cxn ang="0">
                <a:pos x="24" y="642"/>
              </a:cxn>
              <a:cxn ang="0">
                <a:pos x="141" y="692"/>
              </a:cxn>
              <a:cxn ang="0">
                <a:pos x="566" y="305"/>
              </a:cxn>
            </a:cxnLst>
            <a:rect l="0" t="0" r="r" b="b"/>
            <a:pathLst>
              <a:path w="694" h="692">
                <a:moveTo>
                  <a:pt x="566" y="305"/>
                </a:moveTo>
                <a:cubicBezTo>
                  <a:pt x="608" y="294"/>
                  <a:pt x="650" y="288"/>
                  <a:pt x="694" y="286"/>
                </a:cubicBezTo>
                <a:cubicBezTo>
                  <a:pt x="694" y="159"/>
                  <a:pt x="694" y="159"/>
                  <a:pt x="694" y="159"/>
                </a:cubicBezTo>
                <a:cubicBezTo>
                  <a:pt x="682" y="159"/>
                  <a:pt x="670" y="161"/>
                  <a:pt x="655" y="163"/>
                </a:cubicBezTo>
                <a:cubicBezTo>
                  <a:pt x="654" y="160"/>
                  <a:pt x="654" y="160"/>
                  <a:pt x="654" y="160"/>
                </a:cubicBezTo>
                <a:cubicBezTo>
                  <a:pt x="584" y="0"/>
                  <a:pt x="584" y="0"/>
                  <a:pt x="584" y="0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15" y="227"/>
                  <a:pt x="415" y="227"/>
                  <a:pt x="415" y="227"/>
                </a:cubicBezTo>
                <a:cubicBezTo>
                  <a:pt x="367" y="249"/>
                  <a:pt x="322" y="274"/>
                  <a:pt x="280" y="305"/>
                </a:cubicBezTo>
                <a:cubicBezTo>
                  <a:pt x="278" y="302"/>
                  <a:pt x="278" y="302"/>
                  <a:pt x="278" y="302"/>
                </a:cubicBezTo>
                <a:cubicBezTo>
                  <a:pt x="128" y="201"/>
                  <a:pt x="128" y="201"/>
                  <a:pt x="128" y="201"/>
                </a:cubicBezTo>
                <a:cubicBezTo>
                  <a:pt x="0" y="334"/>
                  <a:pt x="0" y="334"/>
                  <a:pt x="0" y="334"/>
                </a:cubicBezTo>
                <a:cubicBezTo>
                  <a:pt x="106" y="484"/>
                  <a:pt x="106" y="484"/>
                  <a:pt x="106" y="484"/>
                </a:cubicBezTo>
                <a:cubicBezTo>
                  <a:pt x="73" y="534"/>
                  <a:pt x="45" y="586"/>
                  <a:pt x="24" y="642"/>
                </a:cubicBezTo>
                <a:cubicBezTo>
                  <a:pt x="24" y="642"/>
                  <a:pt x="24" y="642"/>
                  <a:pt x="24" y="642"/>
                </a:cubicBezTo>
                <a:cubicBezTo>
                  <a:pt x="141" y="692"/>
                  <a:pt x="141" y="692"/>
                  <a:pt x="141" y="692"/>
                </a:cubicBezTo>
                <a:cubicBezTo>
                  <a:pt x="207" y="507"/>
                  <a:pt x="361" y="358"/>
                  <a:pt x="566" y="305"/>
                </a:cubicBezTo>
                <a:close/>
              </a:path>
            </a:pathLst>
          </a:custGeom>
          <a:solidFill>
            <a:srgbClr val="3498DB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/>
          </a:p>
        </p:txBody>
      </p:sp>
      <p:sp>
        <p:nvSpPr>
          <p:cNvPr id="55" name="任意多边形 58">
            <a:extLst>
              <a:ext uri="{FF2B5EF4-FFF2-40B4-BE49-F238E27FC236}">
                <a16:creationId xmlns:a16="http://schemas.microsoft.com/office/drawing/2014/main" id="{D907ADD0-9707-4405-AF7E-5FD8C7BA37F8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4925050" y="4863177"/>
            <a:ext cx="1784339" cy="741084"/>
          </a:xfrm>
          <a:custGeom>
            <a:avLst/>
            <a:gdLst/>
            <a:ahLst/>
            <a:cxnLst>
              <a:cxn ang="0">
                <a:pos x="728" y="92"/>
              </a:cxn>
              <a:cxn ang="0">
                <a:pos x="222" y="0"/>
              </a:cxn>
              <a:cxn ang="0">
                <a:pos x="0" y="210"/>
              </a:cxn>
              <a:cxn ang="0">
                <a:pos x="19" y="227"/>
              </a:cxn>
              <a:cxn ang="0">
                <a:pos x="169" y="119"/>
              </a:cxn>
              <a:cxn ang="0">
                <a:pos x="171" y="117"/>
              </a:cxn>
              <a:cxn ang="0">
                <a:pos x="274" y="174"/>
              </a:cxn>
              <a:cxn ang="0">
                <a:pos x="272" y="180"/>
              </a:cxn>
              <a:cxn ang="0">
                <a:pos x="259" y="359"/>
              </a:cxn>
              <a:cxn ang="0">
                <a:pos x="438" y="405"/>
              </a:cxn>
              <a:cxn ang="0">
                <a:pos x="517" y="237"/>
              </a:cxn>
              <a:cxn ang="0">
                <a:pos x="530" y="232"/>
              </a:cxn>
              <a:cxn ang="0">
                <a:pos x="661" y="228"/>
              </a:cxn>
              <a:cxn ang="0">
                <a:pos x="663" y="235"/>
              </a:cxn>
              <a:cxn ang="0">
                <a:pos x="706" y="383"/>
              </a:cxn>
              <a:cxn ang="0">
                <a:pos x="884" y="337"/>
              </a:cxn>
              <a:cxn ang="0">
                <a:pos x="876" y="163"/>
              </a:cxn>
              <a:cxn ang="0">
                <a:pos x="877" y="166"/>
              </a:cxn>
              <a:cxn ang="0">
                <a:pos x="976" y="115"/>
              </a:cxn>
              <a:cxn ang="0">
                <a:pos x="908" y="13"/>
              </a:cxn>
              <a:cxn ang="0">
                <a:pos x="728" y="92"/>
              </a:cxn>
            </a:cxnLst>
            <a:rect l="0" t="0" r="r" b="b"/>
            <a:pathLst>
              <a:path w="976" h="405">
                <a:moveTo>
                  <a:pt x="728" y="92"/>
                </a:moveTo>
                <a:cubicBezTo>
                  <a:pt x="547" y="139"/>
                  <a:pt x="364" y="99"/>
                  <a:pt x="222" y="0"/>
                </a:cubicBezTo>
                <a:cubicBezTo>
                  <a:pt x="0" y="210"/>
                  <a:pt x="0" y="210"/>
                  <a:pt x="0" y="210"/>
                </a:cubicBezTo>
                <a:cubicBezTo>
                  <a:pt x="19" y="227"/>
                  <a:pt x="19" y="227"/>
                  <a:pt x="19" y="227"/>
                </a:cubicBezTo>
                <a:cubicBezTo>
                  <a:pt x="169" y="119"/>
                  <a:pt x="169" y="119"/>
                  <a:pt x="169" y="119"/>
                </a:cubicBezTo>
                <a:cubicBezTo>
                  <a:pt x="171" y="117"/>
                  <a:pt x="171" y="117"/>
                  <a:pt x="171" y="117"/>
                </a:cubicBezTo>
                <a:cubicBezTo>
                  <a:pt x="204" y="139"/>
                  <a:pt x="238" y="158"/>
                  <a:pt x="274" y="174"/>
                </a:cubicBezTo>
                <a:cubicBezTo>
                  <a:pt x="272" y="180"/>
                  <a:pt x="272" y="180"/>
                  <a:pt x="272" y="180"/>
                </a:cubicBezTo>
                <a:cubicBezTo>
                  <a:pt x="259" y="359"/>
                  <a:pt x="259" y="359"/>
                  <a:pt x="259" y="359"/>
                </a:cubicBezTo>
                <a:cubicBezTo>
                  <a:pt x="438" y="405"/>
                  <a:pt x="438" y="405"/>
                  <a:pt x="438" y="405"/>
                </a:cubicBezTo>
                <a:cubicBezTo>
                  <a:pt x="517" y="237"/>
                  <a:pt x="517" y="237"/>
                  <a:pt x="517" y="237"/>
                </a:cubicBezTo>
                <a:cubicBezTo>
                  <a:pt x="530" y="232"/>
                  <a:pt x="530" y="232"/>
                  <a:pt x="530" y="232"/>
                </a:cubicBezTo>
                <a:cubicBezTo>
                  <a:pt x="569" y="235"/>
                  <a:pt x="601" y="236"/>
                  <a:pt x="661" y="228"/>
                </a:cubicBezTo>
                <a:cubicBezTo>
                  <a:pt x="663" y="235"/>
                  <a:pt x="663" y="235"/>
                  <a:pt x="663" y="235"/>
                </a:cubicBezTo>
                <a:cubicBezTo>
                  <a:pt x="706" y="383"/>
                  <a:pt x="706" y="383"/>
                  <a:pt x="706" y="383"/>
                </a:cubicBezTo>
                <a:cubicBezTo>
                  <a:pt x="884" y="337"/>
                  <a:pt x="884" y="337"/>
                  <a:pt x="884" y="337"/>
                </a:cubicBezTo>
                <a:cubicBezTo>
                  <a:pt x="876" y="163"/>
                  <a:pt x="876" y="163"/>
                  <a:pt x="876" y="163"/>
                </a:cubicBezTo>
                <a:cubicBezTo>
                  <a:pt x="877" y="166"/>
                  <a:pt x="877" y="166"/>
                  <a:pt x="877" y="166"/>
                </a:cubicBezTo>
                <a:cubicBezTo>
                  <a:pt x="911" y="151"/>
                  <a:pt x="944" y="134"/>
                  <a:pt x="976" y="115"/>
                </a:cubicBezTo>
                <a:cubicBezTo>
                  <a:pt x="908" y="13"/>
                  <a:pt x="908" y="13"/>
                  <a:pt x="908" y="13"/>
                </a:cubicBezTo>
                <a:cubicBezTo>
                  <a:pt x="854" y="48"/>
                  <a:pt x="794" y="75"/>
                  <a:pt x="728" y="92"/>
                </a:cubicBezTo>
                <a:close/>
              </a:path>
            </a:pathLst>
          </a:custGeom>
          <a:solidFill>
            <a:srgbClr val="1F74AD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/>
          </a:p>
        </p:txBody>
      </p:sp>
      <p:sp>
        <p:nvSpPr>
          <p:cNvPr id="56" name="任意多边形 59">
            <a:extLst>
              <a:ext uri="{FF2B5EF4-FFF2-40B4-BE49-F238E27FC236}">
                <a16:creationId xmlns:a16="http://schemas.microsoft.com/office/drawing/2014/main" id="{3FA9D0F8-BC65-4B8B-8936-7AF36C3530DD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6663072" y="3489086"/>
            <a:ext cx="981498" cy="1738021"/>
          </a:xfrm>
          <a:custGeom>
            <a:avLst/>
            <a:gdLst/>
            <a:ahLst/>
            <a:cxnLst>
              <a:cxn ang="0">
                <a:pos x="364" y="260"/>
              </a:cxn>
              <a:cxn ang="0">
                <a:pos x="357" y="142"/>
              </a:cxn>
              <a:cxn ang="0">
                <a:pos x="361" y="140"/>
              </a:cxn>
              <a:cxn ang="0">
                <a:pos x="519" y="55"/>
              </a:cxn>
              <a:cxn ang="0">
                <a:pos x="501" y="0"/>
              </a:cxn>
              <a:cxn ang="0">
                <a:pos x="214" y="80"/>
              </a:cxn>
              <a:cxn ang="0">
                <a:pos x="219" y="95"/>
              </a:cxn>
              <a:cxn ang="0">
                <a:pos x="0" y="735"/>
              </a:cxn>
              <a:cxn ang="0">
                <a:pos x="85" y="862"/>
              </a:cxn>
              <a:cxn ang="0">
                <a:pos x="215" y="951"/>
              </a:cxn>
              <a:cxn ang="0">
                <a:pos x="343" y="818"/>
              </a:cxn>
              <a:cxn ang="0">
                <a:pos x="237" y="666"/>
              </a:cxn>
              <a:cxn ang="0">
                <a:pos x="236" y="665"/>
              </a:cxn>
              <a:cxn ang="0">
                <a:pos x="318" y="507"/>
              </a:cxn>
              <a:cxn ang="0">
                <a:pos x="324" y="508"/>
              </a:cxn>
              <a:cxn ang="0">
                <a:pos x="503" y="510"/>
              </a:cxn>
              <a:cxn ang="0">
                <a:pos x="537" y="328"/>
              </a:cxn>
              <a:cxn ang="0">
                <a:pos x="365" y="260"/>
              </a:cxn>
              <a:cxn ang="0">
                <a:pos x="364" y="260"/>
              </a:cxn>
            </a:cxnLst>
            <a:rect l="0" t="0" r="r" b="b"/>
            <a:pathLst>
              <a:path w="537" h="951">
                <a:moveTo>
                  <a:pt x="364" y="260"/>
                </a:moveTo>
                <a:cubicBezTo>
                  <a:pt x="365" y="221"/>
                  <a:pt x="363" y="181"/>
                  <a:pt x="357" y="142"/>
                </a:cubicBezTo>
                <a:cubicBezTo>
                  <a:pt x="361" y="140"/>
                  <a:pt x="361" y="140"/>
                  <a:pt x="361" y="140"/>
                </a:cubicBezTo>
                <a:cubicBezTo>
                  <a:pt x="519" y="55"/>
                  <a:pt x="519" y="55"/>
                  <a:pt x="519" y="55"/>
                </a:cubicBezTo>
                <a:cubicBezTo>
                  <a:pt x="501" y="0"/>
                  <a:pt x="501" y="0"/>
                  <a:pt x="501" y="0"/>
                </a:cubicBezTo>
                <a:cubicBezTo>
                  <a:pt x="214" y="80"/>
                  <a:pt x="214" y="80"/>
                  <a:pt x="214" y="80"/>
                </a:cubicBezTo>
                <a:cubicBezTo>
                  <a:pt x="216" y="85"/>
                  <a:pt x="217" y="90"/>
                  <a:pt x="219" y="95"/>
                </a:cubicBezTo>
                <a:cubicBezTo>
                  <a:pt x="282" y="340"/>
                  <a:pt x="188" y="589"/>
                  <a:pt x="0" y="735"/>
                </a:cubicBezTo>
                <a:cubicBezTo>
                  <a:pt x="85" y="862"/>
                  <a:pt x="85" y="862"/>
                  <a:pt x="85" y="862"/>
                </a:cubicBezTo>
                <a:cubicBezTo>
                  <a:pt x="215" y="951"/>
                  <a:pt x="215" y="951"/>
                  <a:pt x="215" y="951"/>
                </a:cubicBezTo>
                <a:cubicBezTo>
                  <a:pt x="343" y="818"/>
                  <a:pt x="343" y="818"/>
                  <a:pt x="343" y="818"/>
                </a:cubicBezTo>
                <a:cubicBezTo>
                  <a:pt x="237" y="666"/>
                  <a:pt x="237" y="666"/>
                  <a:pt x="237" y="666"/>
                </a:cubicBezTo>
                <a:cubicBezTo>
                  <a:pt x="236" y="665"/>
                  <a:pt x="236" y="665"/>
                  <a:pt x="236" y="665"/>
                </a:cubicBezTo>
                <a:cubicBezTo>
                  <a:pt x="269" y="616"/>
                  <a:pt x="297" y="563"/>
                  <a:pt x="318" y="507"/>
                </a:cubicBezTo>
                <a:cubicBezTo>
                  <a:pt x="324" y="508"/>
                  <a:pt x="324" y="508"/>
                  <a:pt x="324" y="508"/>
                </a:cubicBezTo>
                <a:cubicBezTo>
                  <a:pt x="503" y="510"/>
                  <a:pt x="503" y="510"/>
                  <a:pt x="503" y="510"/>
                </a:cubicBezTo>
                <a:cubicBezTo>
                  <a:pt x="537" y="328"/>
                  <a:pt x="537" y="328"/>
                  <a:pt x="537" y="328"/>
                </a:cubicBezTo>
                <a:cubicBezTo>
                  <a:pt x="365" y="260"/>
                  <a:pt x="365" y="260"/>
                  <a:pt x="365" y="260"/>
                </a:cubicBezTo>
                <a:lnTo>
                  <a:pt x="364" y="260"/>
                </a:lnTo>
                <a:close/>
              </a:path>
            </a:pathLst>
          </a:custGeom>
          <a:solidFill>
            <a:srgbClr val="69A35B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/>
          </a:p>
        </p:txBody>
      </p:sp>
      <p:sp>
        <p:nvSpPr>
          <p:cNvPr id="57" name="任意多边形 60">
            <a:extLst>
              <a:ext uri="{FF2B5EF4-FFF2-40B4-BE49-F238E27FC236}">
                <a16:creationId xmlns:a16="http://schemas.microsoft.com/office/drawing/2014/main" id="{5FBDBF0C-989A-487B-812C-F34E682D8F1C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4839035" y="2811965"/>
            <a:ext cx="2273984" cy="2273983"/>
          </a:xfrm>
          <a:custGeom>
            <a:avLst/>
            <a:gdLst/>
            <a:ahLst/>
            <a:cxnLst>
              <a:cxn ang="0">
                <a:pos x="1116" y="391"/>
              </a:cxn>
              <a:cxn ang="0">
                <a:pos x="391" y="127"/>
              </a:cxn>
              <a:cxn ang="0">
                <a:pos x="127" y="851"/>
              </a:cxn>
              <a:cxn ang="0">
                <a:pos x="851" y="1115"/>
              </a:cxn>
              <a:cxn ang="0">
                <a:pos x="1116" y="391"/>
              </a:cxn>
            </a:cxnLst>
            <a:rect l="0" t="0" r="r" b="b"/>
            <a:pathLst>
              <a:path w="1243" h="1243">
                <a:moveTo>
                  <a:pt x="1116" y="391"/>
                </a:moveTo>
                <a:cubicBezTo>
                  <a:pt x="989" y="118"/>
                  <a:pt x="664" y="0"/>
                  <a:pt x="391" y="127"/>
                </a:cubicBezTo>
                <a:cubicBezTo>
                  <a:pt x="118" y="254"/>
                  <a:pt x="0" y="578"/>
                  <a:pt x="127" y="851"/>
                </a:cubicBezTo>
                <a:cubicBezTo>
                  <a:pt x="254" y="1124"/>
                  <a:pt x="579" y="1243"/>
                  <a:pt x="851" y="1115"/>
                </a:cubicBezTo>
                <a:cubicBezTo>
                  <a:pt x="1124" y="988"/>
                  <a:pt x="1243" y="664"/>
                  <a:pt x="1116" y="391"/>
                </a:cubicBezTo>
                <a:close/>
              </a:path>
            </a:pathLst>
          </a:custGeom>
          <a:solidFill>
            <a:srgbClr val="1F74AD">
              <a:lumMod val="20000"/>
              <a:lumOff val="80000"/>
            </a:srgb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/>
          </a:p>
        </p:txBody>
      </p:sp>
      <p:sp>
        <p:nvSpPr>
          <p:cNvPr id="58" name="任意多边形 61">
            <a:extLst>
              <a:ext uri="{FF2B5EF4-FFF2-40B4-BE49-F238E27FC236}">
                <a16:creationId xmlns:a16="http://schemas.microsoft.com/office/drawing/2014/main" id="{884A039E-A956-43A4-8390-BD800A8AAF6B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5404673" y="3371632"/>
            <a:ext cx="1182522" cy="744548"/>
          </a:xfrm>
          <a:custGeom>
            <a:avLst/>
            <a:gdLst/>
            <a:ahLst/>
            <a:cxnLst>
              <a:cxn ang="0">
                <a:pos x="880" y="447"/>
              </a:cxn>
              <a:cxn ang="0">
                <a:pos x="879" y="427"/>
              </a:cxn>
              <a:cxn ang="0">
                <a:pos x="431" y="0"/>
              </a:cxn>
              <a:cxn ang="0">
                <a:pos x="3" y="317"/>
              </a:cxn>
              <a:cxn ang="0">
                <a:pos x="0" y="326"/>
              </a:cxn>
              <a:cxn ang="0">
                <a:pos x="108" y="326"/>
              </a:cxn>
              <a:cxn ang="0">
                <a:pos x="109" y="322"/>
              </a:cxn>
              <a:cxn ang="0">
                <a:pos x="431" y="102"/>
              </a:cxn>
              <a:cxn ang="0">
                <a:pos x="776" y="424"/>
              </a:cxn>
              <a:cxn ang="0">
                <a:pos x="778" y="447"/>
              </a:cxn>
              <a:cxn ang="0">
                <a:pos x="729" y="447"/>
              </a:cxn>
              <a:cxn ang="0">
                <a:pos x="826" y="580"/>
              </a:cxn>
              <a:cxn ang="0">
                <a:pos x="921" y="447"/>
              </a:cxn>
              <a:cxn ang="0">
                <a:pos x="880" y="447"/>
              </a:cxn>
            </a:cxnLst>
            <a:rect l="0" t="0" r="r" b="b"/>
            <a:pathLst>
              <a:path w="921" h="580">
                <a:moveTo>
                  <a:pt x="880" y="447"/>
                </a:moveTo>
                <a:cubicBezTo>
                  <a:pt x="879" y="427"/>
                  <a:pt x="879" y="427"/>
                  <a:pt x="879" y="427"/>
                </a:cubicBezTo>
                <a:cubicBezTo>
                  <a:pt x="867" y="187"/>
                  <a:pt x="670" y="0"/>
                  <a:pt x="431" y="0"/>
                </a:cubicBezTo>
                <a:cubicBezTo>
                  <a:pt x="236" y="0"/>
                  <a:pt x="60" y="130"/>
                  <a:pt x="3" y="317"/>
                </a:cubicBezTo>
                <a:cubicBezTo>
                  <a:pt x="0" y="326"/>
                  <a:pt x="0" y="326"/>
                  <a:pt x="0" y="326"/>
                </a:cubicBezTo>
                <a:cubicBezTo>
                  <a:pt x="108" y="326"/>
                  <a:pt x="108" y="326"/>
                  <a:pt x="108" y="326"/>
                </a:cubicBezTo>
                <a:cubicBezTo>
                  <a:pt x="109" y="322"/>
                  <a:pt x="109" y="322"/>
                  <a:pt x="109" y="322"/>
                </a:cubicBezTo>
                <a:cubicBezTo>
                  <a:pt x="162" y="188"/>
                  <a:pt x="288" y="102"/>
                  <a:pt x="431" y="102"/>
                </a:cubicBezTo>
                <a:cubicBezTo>
                  <a:pt x="612" y="102"/>
                  <a:pt x="763" y="244"/>
                  <a:pt x="776" y="424"/>
                </a:cubicBezTo>
                <a:cubicBezTo>
                  <a:pt x="778" y="447"/>
                  <a:pt x="778" y="447"/>
                  <a:pt x="778" y="447"/>
                </a:cubicBezTo>
                <a:cubicBezTo>
                  <a:pt x="729" y="447"/>
                  <a:pt x="729" y="447"/>
                  <a:pt x="729" y="447"/>
                </a:cubicBezTo>
                <a:cubicBezTo>
                  <a:pt x="826" y="580"/>
                  <a:pt x="826" y="580"/>
                  <a:pt x="826" y="580"/>
                </a:cubicBezTo>
                <a:cubicBezTo>
                  <a:pt x="921" y="447"/>
                  <a:pt x="921" y="447"/>
                  <a:pt x="921" y="447"/>
                </a:cubicBezTo>
                <a:lnTo>
                  <a:pt x="880" y="447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/>
          </a:p>
        </p:txBody>
      </p:sp>
      <p:sp>
        <p:nvSpPr>
          <p:cNvPr id="59" name="任意多边形 62">
            <a:extLst>
              <a:ext uri="{FF2B5EF4-FFF2-40B4-BE49-F238E27FC236}">
                <a16:creationId xmlns:a16="http://schemas.microsoft.com/office/drawing/2014/main" id="{D3803709-6839-4FB9-91B5-1806AB4058D6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5364858" y="3964882"/>
            <a:ext cx="1075018" cy="561397"/>
          </a:xfrm>
          <a:custGeom>
            <a:avLst/>
            <a:gdLst/>
            <a:ahLst/>
            <a:cxnLst>
              <a:cxn ang="0">
                <a:pos x="704" y="235"/>
              </a:cxn>
              <a:cxn ang="0">
                <a:pos x="462" y="334"/>
              </a:cxn>
              <a:cxn ang="0">
                <a:pos x="166" y="166"/>
              </a:cxn>
              <a:cxn ang="0">
                <a:pos x="147" y="134"/>
              </a:cxn>
              <a:cxn ang="0">
                <a:pos x="192" y="134"/>
              </a:cxn>
              <a:cxn ang="0">
                <a:pos x="95" y="0"/>
              </a:cxn>
              <a:cxn ang="0">
                <a:pos x="0" y="134"/>
              </a:cxn>
              <a:cxn ang="0">
                <a:pos x="38" y="134"/>
              </a:cxn>
              <a:cxn ang="0">
                <a:pos x="43" y="147"/>
              </a:cxn>
              <a:cxn ang="0">
                <a:pos x="462" y="436"/>
              </a:cxn>
              <a:cxn ang="0">
                <a:pos x="830" y="244"/>
              </a:cxn>
              <a:cxn ang="0">
                <a:pos x="838" y="233"/>
              </a:cxn>
              <a:cxn ang="0">
                <a:pos x="706" y="233"/>
              </a:cxn>
              <a:cxn ang="0">
                <a:pos x="704" y="235"/>
              </a:cxn>
            </a:cxnLst>
            <a:rect l="0" t="0" r="r" b="b"/>
            <a:pathLst>
              <a:path w="838" h="436">
                <a:moveTo>
                  <a:pt x="704" y="235"/>
                </a:moveTo>
                <a:cubicBezTo>
                  <a:pt x="640" y="298"/>
                  <a:pt x="551" y="334"/>
                  <a:pt x="462" y="334"/>
                </a:cubicBezTo>
                <a:cubicBezTo>
                  <a:pt x="342" y="334"/>
                  <a:pt x="228" y="270"/>
                  <a:pt x="166" y="166"/>
                </a:cubicBezTo>
                <a:cubicBezTo>
                  <a:pt x="147" y="134"/>
                  <a:pt x="147" y="134"/>
                  <a:pt x="147" y="134"/>
                </a:cubicBezTo>
                <a:cubicBezTo>
                  <a:pt x="192" y="134"/>
                  <a:pt x="192" y="134"/>
                  <a:pt x="192" y="134"/>
                </a:cubicBezTo>
                <a:cubicBezTo>
                  <a:pt x="95" y="0"/>
                  <a:pt x="95" y="0"/>
                  <a:pt x="95" y="0"/>
                </a:cubicBezTo>
                <a:cubicBezTo>
                  <a:pt x="0" y="134"/>
                  <a:pt x="0" y="134"/>
                  <a:pt x="0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3" y="147"/>
                  <a:pt x="43" y="147"/>
                  <a:pt x="43" y="147"/>
                </a:cubicBezTo>
                <a:cubicBezTo>
                  <a:pt x="109" y="320"/>
                  <a:pt x="278" y="436"/>
                  <a:pt x="462" y="436"/>
                </a:cubicBezTo>
                <a:cubicBezTo>
                  <a:pt x="609" y="436"/>
                  <a:pt x="746" y="364"/>
                  <a:pt x="830" y="244"/>
                </a:cubicBezTo>
                <a:cubicBezTo>
                  <a:pt x="838" y="233"/>
                  <a:pt x="838" y="233"/>
                  <a:pt x="838" y="233"/>
                </a:cubicBezTo>
                <a:cubicBezTo>
                  <a:pt x="706" y="233"/>
                  <a:pt x="706" y="233"/>
                  <a:pt x="706" y="233"/>
                </a:cubicBezTo>
                <a:lnTo>
                  <a:pt x="704" y="235"/>
                </a:ln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/>
          </a:p>
        </p:txBody>
      </p:sp>
      <p:sp>
        <p:nvSpPr>
          <p:cNvPr id="60" name="任意多边形 63">
            <a:extLst>
              <a:ext uri="{FF2B5EF4-FFF2-40B4-BE49-F238E27FC236}">
                <a16:creationId xmlns:a16="http://schemas.microsoft.com/office/drawing/2014/main" id="{DC8F2EA0-EEAF-4EDA-ACBC-B6FE6D580E57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5591808" y="3602561"/>
            <a:ext cx="724642" cy="704733"/>
          </a:xfrm>
          <a:custGeom>
            <a:avLst/>
            <a:gdLst/>
            <a:ahLst/>
            <a:cxnLst>
              <a:cxn ang="0">
                <a:pos x="0" y="227"/>
              </a:cxn>
              <a:cxn ang="0">
                <a:pos x="0" y="327"/>
              </a:cxn>
              <a:cxn ang="0">
                <a:pos x="46" y="327"/>
              </a:cxn>
              <a:cxn ang="0">
                <a:pos x="80" y="407"/>
              </a:cxn>
              <a:cxn ang="0">
                <a:pos x="48" y="439"/>
              </a:cxn>
              <a:cxn ang="0">
                <a:pos x="119" y="510"/>
              </a:cxn>
              <a:cxn ang="0">
                <a:pos x="151" y="478"/>
              </a:cxn>
              <a:cxn ang="0">
                <a:pos x="230" y="511"/>
              </a:cxn>
              <a:cxn ang="0">
                <a:pos x="230" y="550"/>
              </a:cxn>
              <a:cxn ang="0">
                <a:pos x="330" y="550"/>
              </a:cxn>
              <a:cxn ang="0">
                <a:pos x="330" y="512"/>
              </a:cxn>
              <a:cxn ang="0">
                <a:pos x="414" y="478"/>
              </a:cxn>
              <a:cxn ang="0">
                <a:pos x="444" y="509"/>
              </a:cxn>
              <a:cxn ang="0">
                <a:pos x="515" y="438"/>
              </a:cxn>
              <a:cxn ang="0">
                <a:pos x="485" y="408"/>
              </a:cxn>
              <a:cxn ang="0">
                <a:pos x="520" y="327"/>
              </a:cxn>
              <a:cxn ang="0">
                <a:pos x="564" y="327"/>
              </a:cxn>
              <a:cxn ang="0">
                <a:pos x="564" y="227"/>
              </a:cxn>
              <a:cxn ang="0">
                <a:pos x="521" y="227"/>
              </a:cxn>
              <a:cxn ang="0">
                <a:pos x="486" y="143"/>
              </a:cxn>
              <a:cxn ang="0">
                <a:pos x="518" y="111"/>
              </a:cxn>
              <a:cxn ang="0">
                <a:pos x="447" y="40"/>
              </a:cxn>
              <a:cxn ang="0">
                <a:pos x="415" y="72"/>
              </a:cxn>
              <a:cxn ang="0">
                <a:pos x="330" y="38"/>
              </a:cxn>
              <a:cxn ang="0">
                <a:pos x="330" y="0"/>
              </a:cxn>
              <a:cxn ang="0">
                <a:pos x="230" y="0"/>
              </a:cxn>
              <a:cxn ang="0">
                <a:pos x="230" y="39"/>
              </a:cxn>
              <a:cxn ang="0">
                <a:pos x="150" y="73"/>
              </a:cxn>
              <a:cxn ang="0">
                <a:pos x="116" y="39"/>
              </a:cxn>
              <a:cxn ang="0">
                <a:pos x="45" y="110"/>
              </a:cxn>
              <a:cxn ang="0">
                <a:pos x="79" y="144"/>
              </a:cxn>
              <a:cxn ang="0">
                <a:pos x="45" y="227"/>
              </a:cxn>
              <a:cxn ang="0">
                <a:pos x="0" y="227"/>
              </a:cxn>
              <a:cxn ang="0">
                <a:pos x="283" y="104"/>
              </a:cxn>
              <a:cxn ang="0">
                <a:pos x="456" y="275"/>
              </a:cxn>
              <a:cxn ang="0">
                <a:pos x="283" y="446"/>
              </a:cxn>
              <a:cxn ang="0">
                <a:pos x="110" y="275"/>
              </a:cxn>
              <a:cxn ang="0">
                <a:pos x="283" y="104"/>
              </a:cxn>
            </a:cxnLst>
            <a:rect l="0" t="0" r="r" b="b"/>
            <a:pathLst>
              <a:path w="564" h="550">
                <a:moveTo>
                  <a:pt x="0" y="227"/>
                </a:moveTo>
                <a:cubicBezTo>
                  <a:pt x="0" y="327"/>
                  <a:pt x="0" y="327"/>
                  <a:pt x="0" y="327"/>
                </a:cubicBezTo>
                <a:cubicBezTo>
                  <a:pt x="46" y="327"/>
                  <a:pt x="46" y="327"/>
                  <a:pt x="46" y="327"/>
                </a:cubicBezTo>
                <a:cubicBezTo>
                  <a:pt x="52" y="356"/>
                  <a:pt x="64" y="383"/>
                  <a:pt x="80" y="407"/>
                </a:cubicBezTo>
                <a:cubicBezTo>
                  <a:pt x="48" y="439"/>
                  <a:pt x="48" y="439"/>
                  <a:pt x="48" y="439"/>
                </a:cubicBezTo>
                <a:cubicBezTo>
                  <a:pt x="119" y="510"/>
                  <a:pt x="119" y="510"/>
                  <a:pt x="119" y="510"/>
                </a:cubicBezTo>
                <a:cubicBezTo>
                  <a:pt x="151" y="478"/>
                  <a:pt x="151" y="478"/>
                  <a:pt x="151" y="478"/>
                </a:cubicBezTo>
                <a:cubicBezTo>
                  <a:pt x="175" y="493"/>
                  <a:pt x="202" y="504"/>
                  <a:pt x="230" y="511"/>
                </a:cubicBezTo>
                <a:cubicBezTo>
                  <a:pt x="230" y="550"/>
                  <a:pt x="230" y="550"/>
                  <a:pt x="230" y="550"/>
                </a:cubicBezTo>
                <a:cubicBezTo>
                  <a:pt x="330" y="550"/>
                  <a:pt x="330" y="550"/>
                  <a:pt x="330" y="550"/>
                </a:cubicBezTo>
                <a:cubicBezTo>
                  <a:pt x="330" y="512"/>
                  <a:pt x="330" y="512"/>
                  <a:pt x="330" y="512"/>
                </a:cubicBezTo>
                <a:cubicBezTo>
                  <a:pt x="360" y="506"/>
                  <a:pt x="389" y="494"/>
                  <a:pt x="414" y="478"/>
                </a:cubicBezTo>
                <a:cubicBezTo>
                  <a:pt x="444" y="509"/>
                  <a:pt x="444" y="509"/>
                  <a:pt x="444" y="509"/>
                </a:cubicBezTo>
                <a:cubicBezTo>
                  <a:pt x="515" y="438"/>
                  <a:pt x="515" y="438"/>
                  <a:pt x="515" y="438"/>
                </a:cubicBezTo>
                <a:cubicBezTo>
                  <a:pt x="485" y="408"/>
                  <a:pt x="485" y="408"/>
                  <a:pt x="485" y="408"/>
                </a:cubicBezTo>
                <a:cubicBezTo>
                  <a:pt x="502" y="384"/>
                  <a:pt x="514" y="356"/>
                  <a:pt x="520" y="327"/>
                </a:cubicBezTo>
                <a:cubicBezTo>
                  <a:pt x="564" y="327"/>
                  <a:pt x="564" y="327"/>
                  <a:pt x="564" y="327"/>
                </a:cubicBezTo>
                <a:cubicBezTo>
                  <a:pt x="564" y="227"/>
                  <a:pt x="564" y="227"/>
                  <a:pt x="564" y="227"/>
                </a:cubicBezTo>
                <a:cubicBezTo>
                  <a:pt x="521" y="227"/>
                  <a:pt x="521" y="227"/>
                  <a:pt x="521" y="227"/>
                </a:cubicBezTo>
                <a:cubicBezTo>
                  <a:pt x="515" y="196"/>
                  <a:pt x="503" y="168"/>
                  <a:pt x="486" y="143"/>
                </a:cubicBezTo>
                <a:cubicBezTo>
                  <a:pt x="518" y="111"/>
                  <a:pt x="518" y="111"/>
                  <a:pt x="518" y="111"/>
                </a:cubicBezTo>
                <a:cubicBezTo>
                  <a:pt x="447" y="40"/>
                  <a:pt x="447" y="40"/>
                  <a:pt x="447" y="40"/>
                </a:cubicBezTo>
                <a:cubicBezTo>
                  <a:pt x="415" y="72"/>
                  <a:pt x="415" y="72"/>
                  <a:pt x="415" y="72"/>
                </a:cubicBezTo>
                <a:cubicBezTo>
                  <a:pt x="389" y="56"/>
                  <a:pt x="361" y="44"/>
                  <a:pt x="330" y="38"/>
                </a:cubicBezTo>
                <a:cubicBezTo>
                  <a:pt x="330" y="0"/>
                  <a:pt x="330" y="0"/>
                  <a:pt x="330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0" y="39"/>
                  <a:pt x="230" y="39"/>
                  <a:pt x="230" y="39"/>
                </a:cubicBezTo>
                <a:cubicBezTo>
                  <a:pt x="201" y="46"/>
                  <a:pt x="174" y="57"/>
                  <a:pt x="150" y="73"/>
                </a:cubicBezTo>
                <a:cubicBezTo>
                  <a:pt x="116" y="39"/>
                  <a:pt x="116" y="39"/>
                  <a:pt x="116" y="39"/>
                </a:cubicBezTo>
                <a:cubicBezTo>
                  <a:pt x="45" y="110"/>
                  <a:pt x="45" y="110"/>
                  <a:pt x="45" y="110"/>
                </a:cubicBezTo>
                <a:cubicBezTo>
                  <a:pt x="79" y="144"/>
                  <a:pt x="79" y="144"/>
                  <a:pt x="79" y="144"/>
                </a:cubicBezTo>
                <a:cubicBezTo>
                  <a:pt x="63" y="169"/>
                  <a:pt x="51" y="197"/>
                  <a:pt x="45" y="227"/>
                </a:cubicBezTo>
                <a:lnTo>
                  <a:pt x="0" y="227"/>
                </a:lnTo>
                <a:close/>
                <a:moveTo>
                  <a:pt x="283" y="104"/>
                </a:moveTo>
                <a:cubicBezTo>
                  <a:pt x="378" y="104"/>
                  <a:pt x="456" y="181"/>
                  <a:pt x="456" y="275"/>
                </a:cubicBezTo>
                <a:cubicBezTo>
                  <a:pt x="456" y="369"/>
                  <a:pt x="378" y="446"/>
                  <a:pt x="283" y="446"/>
                </a:cubicBezTo>
                <a:cubicBezTo>
                  <a:pt x="188" y="446"/>
                  <a:pt x="110" y="369"/>
                  <a:pt x="110" y="275"/>
                </a:cubicBezTo>
                <a:cubicBezTo>
                  <a:pt x="110" y="181"/>
                  <a:pt x="188" y="104"/>
                  <a:pt x="283" y="104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/>
          </a:p>
        </p:txBody>
      </p:sp>
      <p:sp>
        <p:nvSpPr>
          <p:cNvPr id="61" name="任意多边形 64">
            <a:extLst>
              <a:ext uri="{FF2B5EF4-FFF2-40B4-BE49-F238E27FC236}">
                <a16:creationId xmlns:a16="http://schemas.microsoft.com/office/drawing/2014/main" id="{33B8C143-64D1-4FB7-B65E-59E375F836E6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5782922" y="3789694"/>
            <a:ext cx="338433" cy="330468"/>
          </a:xfrm>
          <a:custGeom>
            <a:avLst/>
            <a:gdLst/>
            <a:ahLst/>
            <a:cxnLst>
              <a:cxn ang="0">
                <a:pos x="131" y="259"/>
              </a:cxn>
              <a:cxn ang="0">
                <a:pos x="261" y="129"/>
              </a:cxn>
              <a:cxn ang="0">
                <a:pos x="131" y="0"/>
              </a:cxn>
              <a:cxn ang="0">
                <a:pos x="0" y="129"/>
              </a:cxn>
              <a:cxn ang="0">
                <a:pos x="131" y="259"/>
              </a:cxn>
              <a:cxn ang="0">
                <a:pos x="131" y="42"/>
              </a:cxn>
              <a:cxn ang="0">
                <a:pos x="219" y="129"/>
              </a:cxn>
              <a:cxn ang="0">
                <a:pos x="131" y="217"/>
              </a:cxn>
              <a:cxn ang="0">
                <a:pos x="42" y="129"/>
              </a:cxn>
              <a:cxn ang="0">
                <a:pos x="131" y="42"/>
              </a:cxn>
            </a:cxnLst>
            <a:rect l="0" t="0" r="r" b="b"/>
            <a:pathLst>
              <a:path w="261" h="259">
                <a:moveTo>
                  <a:pt x="131" y="259"/>
                </a:moveTo>
                <a:cubicBezTo>
                  <a:pt x="203" y="259"/>
                  <a:pt x="261" y="201"/>
                  <a:pt x="261" y="129"/>
                </a:cubicBezTo>
                <a:cubicBezTo>
                  <a:pt x="261" y="58"/>
                  <a:pt x="203" y="0"/>
                  <a:pt x="131" y="0"/>
                </a:cubicBezTo>
                <a:cubicBezTo>
                  <a:pt x="58" y="0"/>
                  <a:pt x="0" y="58"/>
                  <a:pt x="0" y="129"/>
                </a:cubicBezTo>
                <a:cubicBezTo>
                  <a:pt x="0" y="201"/>
                  <a:pt x="58" y="259"/>
                  <a:pt x="131" y="259"/>
                </a:cubicBezTo>
                <a:close/>
                <a:moveTo>
                  <a:pt x="131" y="42"/>
                </a:moveTo>
                <a:cubicBezTo>
                  <a:pt x="179" y="42"/>
                  <a:pt x="219" y="81"/>
                  <a:pt x="219" y="129"/>
                </a:cubicBezTo>
                <a:cubicBezTo>
                  <a:pt x="219" y="177"/>
                  <a:pt x="179" y="217"/>
                  <a:pt x="131" y="217"/>
                </a:cubicBezTo>
                <a:cubicBezTo>
                  <a:pt x="82" y="217"/>
                  <a:pt x="42" y="177"/>
                  <a:pt x="42" y="129"/>
                </a:cubicBezTo>
                <a:cubicBezTo>
                  <a:pt x="42" y="81"/>
                  <a:pt x="82" y="42"/>
                  <a:pt x="131" y="42"/>
                </a:cubicBezTo>
                <a:close/>
              </a:path>
            </a:pathLst>
          </a:cu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E0B0F67-1239-4ECE-A492-DD57C6E7BAD7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5894405" y="3897194"/>
            <a:ext cx="119446" cy="115466"/>
          </a:xfrm>
          <a:prstGeom prst="ellipse">
            <a:avLst/>
          </a:prstGeom>
          <a:solidFill>
            <a:srgbClr val="1F74AD">
              <a:lumMod val="75000"/>
            </a:srgb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FB061EB-DE72-458E-AC35-D1DB7B709FB4}"/>
              </a:ext>
            </a:extLst>
          </p:cNvPr>
          <p:cNvSpPr txBox="1"/>
          <p:nvPr>
            <p:custDataLst>
              <p:tags r:id="rId20"/>
            </p:custDataLst>
          </p:nvPr>
        </p:nvSpPr>
        <p:spPr bwMode="auto">
          <a:xfrm>
            <a:off x="1088917" y="2092952"/>
            <a:ext cx="2519382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容器间通信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F3E4B17-BF45-49CD-92AA-81EF712FB47D}"/>
              </a:ext>
            </a:extLst>
          </p:cNvPr>
          <p:cNvSpPr txBox="1"/>
          <p:nvPr>
            <p:custDataLst>
              <p:tags r:id="rId21"/>
            </p:custDataLst>
          </p:nvPr>
        </p:nvSpPr>
        <p:spPr bwMode="auto">
          <a:xfrm>
            <a:off x="1088917" y="2592691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实现网络名称空间的共享，使得同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下的容器互访可通过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DCCD61D-E584-4394-8AA8-AFF93D835097}"/>
              </a:ext>
            </a:extLst>
          </p:cNvPr>
          <p:cNvSpPr txBox="1"/>
          <p:nvPr>
            <p:custDataLst>
              <p:tags r:id="rId22"/>
            </p:custDataLst>
          </p:nvPr>
        </p:nvSpPr>
        <p:spPr bwMode="auto">
          <a:xfrm>
            <a:off x="8271244" y="2010468"/>
            <a:ext cx="2716269" cy="477705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间通信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B6B283F3-741C-41F0-9C21-7D0C6A502017}"/>
              </a:ext>
            </a:extLst>
          </p:cNvPr>
          <p:cNvSpPr txBox="1"/>
          <p:nvPr>
            <p:custDataLst>
              <p:tags r:id="rId23"/>
            </p:custDataLst>
          </p:nvPr>
        </p:nvSpPr>
        <p:spPr bwMode="auto">
          <a:xfrm>
            <a:off x="8271243" y="2510207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 network cidr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地址互访，是构建在物理网络上的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overlay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FF6B383-FE08-49F6-8D04-4C032F85F88E}"/>
              </a:ext>
            </a:extLst>
          </p:cNvPr>
          <p:cNvSpPr txBox="1"/>
          <p:nvPr>
            <p:custDataLst>
              <p:tags r:id="rId24"/>
            </p:custDataLst>
          </p:nvPr>
        </p:nvSpPr>
        <p:spPr bwMode="auto">
          <a:xfrm>
            <a:off x="676910" y="4953000"/>
            <a:ext cx="293179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POD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通信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0ECD636-CB98-4A95-9220-E9947755CC5C}"/>
              </a:ext>
            </a:extLst>
          </p:cNvPr>
          <p:cNvSpPr txBox="1"/>
          <p:nvPr>
            <p:custDataLst>
              <p:tags r:id="rId25"/>
            </p:custDataLst>
          </p:nvPr>
        </p:nvSpPr>
        <p:spPr bwMode="auto">
          <a:xfrm>
            <a:off x="1088917" y="5449696"/>
            <a:ext cx="2519381" cy="741083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作为稳定的前端地址，通过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kubernetes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机制，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pod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使用域名访问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A9B9829-B913-4E55-8A68-04A93FDA559E}"/>
              </a:ext>
            </a:extLst>
          </p:cNvPr>
          <p:cNvSpPr txBox="1"/>
          <p:nvPr>
            <p:custDataLst>
              <p:tags r:id="rId26"/>
            </p:custDataLst>
          </p:nvPr>
        </p:nvSpPr>
        <p:spPr bwMode="auto">
          <a:xfrm>
            <a:off x="8271510" y="4953000"/>
            <a:ext cx="3329305" cy="477520"/>
          </a:xfrm>
          <a:prstGeom prst="rect">
            <a:avLst/>
          </a:prstGeom>
          <a:noFill/>
        </p:spPr>
        <p:txBody>
          <a:bodyPr wrap="square" lIns="90000" tIns="46800" rIns="90000" bIns="0"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en-US" b="1" spc="3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与外部通信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38C567D-3EB3-45AF-A660-A463B3151DF8}"/>
              </a:ext>
            </a:extLst>
          </p:cNvPr>
          <p:cNvSpPr txBox="1"/>
          <p:nvPr>
            <p:custDataLst>
              <p:tags r:id="rId27"/>
            </p:custDataLst>
          </p:nvPr>
        </p:nvSpPr>
        <p:spPr bwMode="auto">
          <a:xfrm>
            <a:off x="8271242" y="5441326"/>
            <a:ext cx="2716271" cy="771487"/>
          </a:xfrm>
          <a:prstGeom prst="rect">
            <a:avLst/>
          </a:prstGeom>
          <a:noFill/>
        </p:spPr>
        <p:txBody>
          <a:bodyPr wrap="square" lIns="90000" tIns="0" rIns="90000" bIns="4680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与本地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端口映射机制，将集群内服务暴露给集群外用户或通过</a:t>
            </a:r>
            <a:r>
              <a:rPr lang="en-US" altLang="zh-CN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r>
              <a:rPr lang="zh-CN" altLang="en-US" sz="1200" spc="15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A968FCC-5EC4-49C5-A6A0-CFEB51187CD4}"/>
              </a:ext>
            </a:extLst>
          </p:cNvPr>
          <p:cNvSpPr txBox="1"/>
          <p:nvPr/>
        </p:nvSpPr>
        <p:spPr>
          <a:xfrm>
            <a:off x="3716655" y="1321435"/>
            <a:ext cx="44761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集群网路是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kubernetes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需要解决的核心问题</a:t>
            </a:r>
            <a:endParaRPr lang="zh-CN" altLang="en-US" sz="1400">
              <a:latin typeface="Times New Roman" panose="02020603050405020304" charset="0"/>
              <a:ea typeface="楷体" panose="02010609060101010101" charset="-122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6253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B63F97BC-F042-4B18-8E90-2853F547967D}"/>
              </a:ext>
            </a:extLst>
          </p:cNvPr>
          <p:cNvGrpSpPr/>
          <p:nvPr/>
        </p:nvGrpSpPr>
        <p:grpSpPr>
          <a:xfrm>
            <a:off x="888098" y="2095817"/>
            <a:ext cx="778510" cy="907415"/>
            <a:chOff x="2371" y="2522"/>
            <a:chExt cx="1226" cy="1429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E60A09AE-100D-435A-BADA-4EA57F8FE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1" y="2522"/>
              <a:ext cx="1006" cy="1043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2E74AFD-B7F7-43AB-A0F8-AB03D3CBA0E2}"/>
                </a:ext>
              </a:extLst>
            </p:cNvPr>
            <p:cNvSpPr txBox="1"/>
            <p:nvPr/>
          </p:nvSpPr>
          <p:spPr>
            <a:xfrm>
              <a:off x="2371" y="3565"/>
              <a:ext cx="1227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Cisco ACI</a:t>
              </a:r>
            </a:p>
          </p:txBody>
        </p:sp>
      </p:grpSp>
      <p:pic>
        <p:nvPicPr>
          <p:cNvPr id="36" name="图片 35">
            <a:extLst>
              <a:ext uri="{FF2B5EF4-FFF2-40B4-BE49-F238E27FC236}">
                <a16:creationId xmlns:a16="http://schemas.microsoft.com/office/drawing/2014/main" id="{4CD37AC2-26B2-44BD-9987-0A9855281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418" y="1570037"/>
            <a:ext cx="1710055" cy="525780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3EEED7B5-DB14-45C6-8576-E1630678A13F}"/>
              </a:ext>
            </a:extLst>
          </p:cNvPr>
          <p:cNvGrpSpPr/>
          <p:nvPr/>
        </p:nvGrpSpPr>
        <p:grpSpPr>
          <a:xfrm>
            <a:off x="4433938" y="5482907"/>
            <a:ext cx="2397760" cy="685800"/>
            <a:chOff x="7216" y="8797"/>
            <a:chExt cx="3776" cy="1080"/>
          </a:xfrm>
        </p:grpSpPr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3CE4A0B3-F017-44B9-8B6A-B24399EA3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16" y="8797"/>
              <a:ext cx="3075" cy="1080"/>
            </a:xfrm>
            <a:prstGeom prst="rect">
              <a:avLst/>
            </a:prstGeom>
          </p:spPr>
        </p:pic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B6577CB-00A1-4F27-BBE1-C5189C71D0D5}"/>
                </a:ext>
              </a:extLst>
            </p:cNvPr>
            <p:cNvSpPr txBox="1"/>
            <p:nvPr/>
          </p:nvSpPr>
          <p:spPr>
            <a:xfrm>
              <a:off x="10270" y="9491"/>
              <a:ext cx="722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AOS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94F6C04-F100-4F04-89D5-AB0B4D120C31}"/>
              </a:ext>
            </a:extLst>
          </p:cNvPr>
          <p:cNvGrpSpPr/>
          <p:nvPr/>
        </p:nvGrpSpPr>
        <p:grpSpPr>
          <a:xfrm>
            <a:off x="2650223" y="3209607"/>
            <a:ext cx="2142490" cy="438150"/>
            <a:chOff x="4190" y="5025"/>
            <a:chExt cx="3374" cy="690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9411AB57-6B17-49FE-AF6C-52D2AE4E4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0" y="5025"/>
              <a:ext cx="1050" cy="690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854B4FB-06AC-4482-9A10-808932D96356}"/>
                </a:ext>
              </a:extLst>
            </p:cNvPr>
            <p:cNvSpPr txBox="1"/>
            <p:nvPr/>
          </p:nvSpPr>
          <p:spPr>
            <a:xfrm>
              <a:off x="5240" y="5329"/>
              <a:ext cx="2325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amazon-vpc-cni-k8s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B8246B3-653E-4DA7-807B-18D6F84B6646}"/>
              </a:ext>
            </a:extLst>
          </p:cNvPr>
          <p:cNvGrpSpPr/>
          <p:nvPr/>
        </p:nvGrpSpPr>
        <p:grpSpPr>
          <a:xfrm>
            <a:off x="4433938" y="4628832"/>
            <a:ext cx="2492375" cy="400050"/>
            <a:chOff x="8302" y="5085"/>
            <a:chExt cx="3925" cy="630"/>
          </a:xfrm>
        </p:grpSpPr>
        <p:pic>
          <p:nvPicPr>
            <p:cNvPr id="72" name="图片 71">
              <a:extLst>
                <a:ext uri="{FF2B5EF4-FFF2-40B4-BE49-F238E27FC236}">
                  <a16:creationId xmlns:a16="http://schemas.microsoft.com/office/drawing/2014/main" id="{8997AED9-3C45-41B4-AEFF-D7798D71D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2" y="5085"/>
              <a:ext cx="2595" cy="630"/>
            </a:xfrm>
            <a:prstGeom prst="rect">
              <a:avLst/>
            </a:prstGeom>
          </p:spPr>
        </p:pic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65333B2-CB1D-4C91-A7D6-CB01D5AD8A15}"/>
                </a:ext>
              </a:extLst>
            </p:cNvPr>
            <p:cNvSpPr txBox="1"/>
            <p:nvPr/>
          </p:nvSpPr>
          <p:spPr>
            <a:xfrm>
              <a:off x="10897" y="5329"/>
              <a:ext cx="1331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Azure-CNI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04099A81-4E4C-4FA3-AE6E-B97627049221}"/>
              </a:ext>
            </a:extLst>
          </p:cNvPr>
          <p:cNvGrpSpPr/>
          <p:nvPr/>
        </p:nvGrpSpPr>
        <p:grpSpPr>
          <a:xfrm>
            <a:off x="957948" y="4148137"/>
            <a:ext cx="1226820" cy="880110"/>
            <a:chOff x="1742" y="6695"/>
            <a:chExt cx="1932" cy="1386"/>
          </a:xfrm>
        </p:grpSpPr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7C8DB2EA-9496-4EB6-8183-B15CD2D01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88" y="7081"/>
              <a:ext cx="1440" cy="1001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A948D78-658F-4C56-9A44-A1B21089F1FE}"/>
                </a:ext>
              </a:extLst>
            </p:cNvPr>
            <p:cNvSpPr txBox="1"/>
            <p:nvPr/>
          </p:nvSpPr>
          <p:spPr>
            <a:xfrm>
              <a:off x="1742" y="6695"/>
              <a:ext cx="1933" cy="38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Big Cloud Fabric</a:t>
              </a:r>
            </a:p>
          </p:txBody>
        </p:sp>
      </p:grpSp>
      <p:pic>
        <p:nvPicPr>
          <p:cNvPr id="77" name="图片 76">
            <a:extLst>
              <a:ext uri="{FF2B5EF4-FFF2-40B4-BE49-F238E27FC236}">
                <a16:creationId xmlns:a16="http://schemas.microsoft.com/office/drawing/2014/main" id="{92B03DC8-B029-4752-B37F-500FFA1B44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77188" y="1157287"/>
            <a:ext cx="878840" cy="713740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4422A049-0784-4B4A-8708-5057591FD089}"/>
              </a:ext>
            </a:extLst>
          </p:cNvPr>
          <p:cNvGrpSpPr/>
          <p:nvPr/>
        </p:nvGrpSpPr>
        <p:grpSpPr>
          <a:xfrm>
            <a:off x="7636243" y="4768532"/>
            <a:ext cx="1198880" cy="979805"/>
            <a:chOff x="12861" y="6855"/>
            <a:chExt cx="1888" cy="1543"/>
          </a:xfrm>
        </p:grpSpPr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4F65B275-CA21-4D37-BFD2-D048FCC6E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861" y="7452"/>
              <a:ext cx="1888" cy="947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19C57C94-6B68-4CB8-B598-4D88B1B05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861" y="6855"/>
              <a:ext cx="1759" cy="597"/>
            </a:xfrm>
            <a:prstGeom prst="rect">
              <a:avLst/>
            </a:prstGeom>
          </p:spPr>
        </p:pic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E0751F2D-CF26-4AC4-8D2B-B215E855D6BC}"/>
              </a:ext>
            </a:extLst>
          </p:cNvPr>
          <p:cNvGrpSpPr/>
          <p:nvPr/>
        </p:nvGrpSpPr>
        <p:grpSpPr>
          <a:xfrm>
            <a:off x="7090778" y="3056572"/>
            <a:ext cx="1430020" cy="863600"/>
            <a:chOff x="14994" y="3381"/>
            <a:chExt cx="2252" cy="1360"/>
          </a:xfrm>
        </p:grpSpPr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BBC6EE57-A57A-403C-82B4-E9C9908BC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4994" y="3767"/>
              <a:ext cx="2253" cy="975"/>
            </a:xfrm>
            <a:prstGeom prst="rect">
              <a:avLst/>
            </a:prstGeom>
          </p:spPr>
        </p:pic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7D41DF61-C018-4315-84FE-7D67C0ECC72B}"/>
                </a:ext>
              </a:extLst>
            </p:cNvPr>
            <p:cNvSpPr txBox="1"/>
            <p:nvPr/>
          </p:nvSpPr>
          <p:spPr>
            <a:xfrm>
              <a:off x="15097" y="3381"/>
              <a:ext cx="2047" cy="3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1000" b="1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华为CNI-Genie</a:t>
              </a:r>
            </a:p>
          </p:txBody>
        </p:sp>
      </p:grpSp>
      <p:pic>
        <p:nvPicPr>
          <p:cNvPr id="84" name="图片 83">
            <a:extLst>
              <a:ext uri="{FF2B5EF4-FFF2-40B4-BE49-F238E27FC236}">
                <a16:creationId xmlns:a16="http://schemas.microsoft.com/office/drawing/2014/main" id="{FC6312ED-D613-42F5-A69E-6870CDBBDD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94888" y="5447982"/>
            <a:ext cx="1676400" cy="475615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567277B0-A329-4858-882F-2765CD7A7E7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9818" y="3892867"/>
            <a:ext cx="1172210" cy="50038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4D29DD80-125F-40C5-A0E7-5C5180C72E4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16748" y="5482907"/>
            <a:ext cx="2053590" cy="66167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333C110F-6870-49F6-8393-E72C568574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49608" y="2937192"/>
            <a:ext cx="911225" cy="983615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D9B20CA3-C974-48A2-945C-4C49E2B9DB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039728" y="1157287"/>
            <a:ext cx="2051050" cy="670560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CBB5C9A4-7730-49D7-AEE6-B98E5C53380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16098" y="2095817"/>
            <a:ext cx="2446020" cy="62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5A69B340-2535-4CB1-85B1-CDAD02A4708D}"/>
              </a:ext>
            </a:extLst>
          </p:cNvPr>
          <p:cNvGrpSpPr/>
          <p:nvPr/>
        </p:nvGrpSpPr>
        <p:grpSpPr>
          <a:xfrm>
            <a:off x="1363780" y="1239454"/>
            <a:ext cx="9789160" cy="5157039"/>
            <a:chOff x="1095" y="524"/>
            <a:chExt cx="17120" cy="10222"/>
          </a:xfrm>
        </p:grpSpPr>
        <p:pic>
          <p:nvPicPr>
            <p:cNvPr id="37" name="图片 36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DAF9AFEB-DF0D-467E-B839-349C20C32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09" y="4639"/>
              <a:ext cx="971" cy="934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4A94189C-D0C7-4944-B62F-C1258CE54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21" y="2289"/>
              <a:ext cx="1525" cy="801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99F0CACD-AF7B-46C7-82BE-296B85EF9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57" y="3714"/>
              <a:ext cx="885" cy="1126"/>
            </a:xfrm>
            <a:prstGeom prst="rect">
              <a:avLst/>
            </a:prstGeom>
          </p:spPr>
        </p:pic>
        <p:pic>
          <p:nvPicPr>
            <p:cNvPr id="40" name="图片 39" descr="C:/Users/liuzh/AppData/Local/Temp/kaimatting/20201204142216/output_aiMatting_20201204142226.pngoutput_aiMatting_20201204142226">
              <a:extLst>
                <a:ext uri="{FF2B5EF4-FFF2-40B4-BE49-F238E27FC236}">
                  <a16:creationId xmlns:a16="http://schemas.microsoft.com/office/drawing/2014/main" id="{9A972770-4E6D-4D23-AEF1-1114770AB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40" y="3762"/>
              <a:ext cx="808" cy="1029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FEDDEDAD-DA1C-4746-B3CA-1D6E93417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39" y="3620"/>
              <a:ext cx="1809" cy="1313"/>
            </a:xfrm>
            <a:prstGeom prst="rect">
              <a:avLst/>
            </a:prstGeom>
          </p:spPr>
        </p:pic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46EC6C4-479A-4A92-A2CD-2AF7DC108ACC}"/>
                </a:ext>
              </a:extLst>
            </p:cNvPr>
            <p:cNvCxnSpPr>
              <a:stCxn id="40" idx="3"/>
              <a:endCxn id="43" idx="1"/>
            </p:cNvCxnSpPr>
            <p:nvPr/>
          </p:nvCxnSpPr>
          <p:spPr>
            <a:xfrm>
              <a:off x="2148" y="4277"/>
              <a:ext cx="1491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E691C6B-CA60-4F52-8110-CB97FC4F538F}"/>
                </a:ext>
              </a:extLst>
            </p:cNvPr>
            <p:cNvSpPr txBox="1"/>
            <p:nvPr/>
          </p:nvSpPr>
          <p:spPr>
            <a:xfrm>
              <a:off x="2548" y="3891"/>
              <a:ext cx="9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需求</a:t>
              </a:r>
            </a:p>
          </p:txBody>
        </p:sp>
        <p:pic>
          <p:nvPicPr>
            <p:cNvPr id="46" name="图片 45" descr="C:/Users/liuzh/AppData/Local/Temp/kaimatting/20201204142505/output_aiMatting_20201204142520.pngoutput_aiMatting_20201204142520">
              <a:extLst>
                <a:ext uri="{FF2B5EF4-FFF2-40B4-BE49-F238E27FC236}">
                  <a16:creationId xmlns:a16="http://schemas.microsoft.com/office/drawing/2014/main" id="{E6CAC22A-4519-438C-A4F6-599E7003A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17" y="5573"/>
              <a:ext cx="1071" cy="1067"/>
            </a:xfrm>
            <a:prstGeom prst="rect">
              <a:avLst/>
            </a:prstGeom>
          </p:spPr>
        </p:pic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A936EC74-9F67-402F-97DC-ED7A2574A168}"/>
                </a:ext>
              </a:extLst>
            </p:cNvPr>
            <p:cNvCxnSpPr>
              <a:stCxn id="46" idx="3"/>
              <a:endCxn id="39" idx="2"/>
            </p:cNvCxnSpPr>
            <p:nvPr/>
          </p:nvCxnSpPr>
          <p:spPr>
            <a:xfrm flipV="1">
              <a:off x="6688" y="4840"/>
              <a:ext cx="612" cy="126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DAF11EF8-B8B1-4D83-9FC0-50395944E68B}"/>
                </a:ext>
              </a:extLst>
            </p:cNvPr>
            <p:cNvCxnSpPr>
              <a:stCxn id="43" idx="3"/>
              <a:endCxn id="39" idx="1"/>
            </p:cNvCxnSpPr>
            <p:nvPr/>
          </p:nvCxnSpPr>
          <p:spPr>
            <a:xfrm>
              <a:off x="5448" y="4277"/>
              <a:ext cx="1409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78D00AA-C986-4DD9-ADF0-090531A03271}"/>
                </a:ext>
              </a:extLst>
            </p:cNvPr>
            <p:cNvCxnSpPr>
              <a:stCxn id="43" idx="2"/>
              <a:endCxn id="46" idx="1"/>
            </p:cNvCxnSpPr>
            <p:nvPr/>
          </p:nvCxnSpPr>
          <p:spPr>
            <a:xfrm>
              <a:off x="4544" y="4933"/>
              <a:ext cx="1073" cy="1174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5DADB19-77A0-4D2B-8781-C52BAD784A63}"/>
                </a:ext>
              </a:extLst>
            </p:cNvPr>
            <p:cNvSpPr txBox="1"/>
            <p:nvPr/>
          </p:nvSpPr>
          <p:spPr>
            <a:xfrm>
              <a:off x="5819" y="4639"/>
              <a:ext cx="115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DDD</a:t>
              </a:r>
            </a:p>
          </p:txBody>
        </p:sp>
        <p:pic>
          <p:nvPicPr>
            <p:cNvPr id="51" name="图片 17" descr="resource">
              <a:extLst>
                <a:ext uri="{FF2B5EF4-FFF2-40B4-BE49-F238E27FC236}">
                  <a16:creationId xmlns:a16="http://schemas.microsoft.com/office/drawing/2014/main" id="{5C562345-AA0A-4541-AA56-109E54DDD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76" y="2655"/>
              <a:ext cx="562" cy="562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198D650-FD13-4AC0-A9FD-26169F165F1D}"/>
                </a:ext>
              </a:extLst>
            </p:cNvPr>
            <p:cNvSpPr txBox="1"/>
            <p:nvPr/>
          </p:nvSpPr>
          <p:spPr>
            <a:xfrm>
              <a:off x="3238" y="2743"/>
              <a:ext cx="15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agile需求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C27EE230-C3F1-4AE0-B854-401484F65112}"/>
                </a:ext>
              </a:extLst>
            </p:cNvPr>
            <p:cNvGrpSpPr/>
            <p:nvPr/>
          </p:nvGrpSpPr>
          <p:grpSpPr>
            <a:xfrm>
              <a:off x="5020" y="1009"/>
              <a:ext cx="2280" cy="1738"/>
              <a:chOff x="8388" y="3228"/>
              <a:chExt cx="2280" cy="1738"/>
            </a:xfrm>
          </p:grpSpPr>
          <p:sp>
            <p:nvSpPr>
              <p:cNvPr id="104" name="六边形 103">
                <a:extLst>
                  <a:ext uri="{FF2B5EF4-FFF2-40B4-BE49-F238E27FC236}">
                    <a16:creationId xmlns:a16="http://schemas.microsoft.com/office/drawing/2014/main" id="{A956EEF0-F36F-422F-9288-ABA171AC88CF}"/>
                  </a:ext>
                </a:extLst>
              </p:cNvPr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六边形 104">
                <a:extLst>
                  <a:ext uri="{FF2B5EF4-FFF2-40B4-BE49-F238E27FC236}">
                    <a16:creationId xmlns:a16="http://schemas.microsoft.com/office/drawing/2014/main" id="{3B24C098-FA70-4742-BB2F-FBBD0CA854C1}"/>
                  </a:ext>
                </a:extLst>
              </p:cNvPr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六边形 105">
                <a:extLst>
                  <a:ext uri="{FF2B5EF4-FFF2-40B4-BE49-F238E27FC236}">
                    <a16:creationId xmlns:a16="http://schemas.microsoft.com/office/drawing/2014/main" id="{0E5BA09A-6C41-45DB-B2D9-805AEFE4638A}"/>
                  </a:ext>
                </a:extLst>
              </p:cNvPr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六边形 106">
                <a:extLst>
                  <a:ext uri="{FF2B5EF4-FFF2-40B4-BE49-F238E27FC236}">
                    <a16:creationId xmlns:a16="http://schemas.microsoft.com/office/drawing/2014/main" id="{1A4A6E9C-6F34-4DDE-AD00-698EB8306149}"/>
                  </a:ext>
                </a:extLst>
              </p:cNvPr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六边形 107">
                <a:extLst>
                  <a:ext uri="{FF2B5EF4-FFF2-40B4-BE49-F238E27FC236}">
                    <a16:creationId xmlns:a16="http://schemas.microsoft.com/office/drawing/2014/main" id="{3E98BC5D-E1E9-4971-A64D-95977B2379A3}"/>
                  </a:ext>
                </a:extLst>
              </p:cNvPr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六边形 108">
                <a:extLst>
                  <a:ext uri="{FF2B5EF4-FFF2-40B4-BE49-F238E27FC236}">
                    <a16:creationId xmlns:a16="http://schemas.microsoft.com/office/drawing/2014/main" id="{9273266D-9621-49D4-8C67-52B67ADFA375}"/>
                  </a:ext>
                </a:extLst>
              </p:cNvPr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1DB2770-80E7-4AEB-B985-F36FC38042F1}"/>
                </a:ext>
              </a:extLst>
            </p:cNvPr>
            <p:cNvSpPr txBox="1"/>
            <p:nvPr/>
          </p:nvSpPr>
          <p:spPr>
            <a:xfrm>
              <a:off x="5669" y="524"/>
              <a:ext cx="29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</a:p>
          </p:txBody>
        </p:sp>
        <p:sp>
          <p:nvSpPr>
            <p:cNvPr id="55" name="上下箭头 28">
              <a:extLst>
                <a:ext uri="{FF2B5EF4-FFF2-40B4-BE49-F238E27FC236}">
                  <a16:creationId xmlns:a16="http://schemas.microsoft.com/office/drawing/2014/main" id="{7956E5F4-33B9-4B5D-8478-D7D55E907491}"/>
                </a:ext>
              </a:extLst>
            </p:cNvPr>
            <p:cNvSpPr/>
            <p:nvPr/>
          </p:nvSpPr>
          <p:spPr>
            <a:xfrm>
              <a:off x="5875" y="2949"/>
              <a:ext cx="556" cy="1128"/>
            </a:xfrm>
            <a:prstGeom prst="upDown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746DAE0A-EB66-4560-BB11-ABCC545D35D2}"/>
                </a:ext>
              </a:extLst>
            </p:cNvPr>
            <p:cNvCxnSpPr>
              <a:stCxn id="39" idx="3"/>
              <a:endCxn id="38" idx="2"/>
            </p:cNvCxnSpPr>
            <p:nvPr/>
          </p:nvCxnSpPr>
          <p:spPr>
            <a:xfrm flipV="1">
              <a:off x="7742" y="3090"/>
              <a:ext cx="1642" cy="1187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DDCFA94-8F6D-402F-9841-6A12B852F55B}"/>
                </a:ext>
              </a:extLst>
            </p:cNvPr>
            <p:cNvSpPr txBox="1"/>
            <p:nvPr/>
          </p:nvSpPr>
          <p:spPr>
            <a:xfrm rot="19380000">
              <a:off x="7945" y="3201"/>
              <a:ext cx="12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Commit</a:t>
              </a:r>
            </a:p>
          </p:txBody>
        </p:sp>
        <p:pic>
          <p:nvPicPr>
            <p:cNvPr id="58" name="图片 57" descr="C:/Users/liuzh/AppData/Local/Temp/kaimatting/20201204143249/output_aiMatting_20201204143259.pngoutput_aiMatting_20201204143259">
              <a:extLst>
                <a:ext uri="{FF2B5EF4-FFF2-40B4-BE49-F238E27FC236}">
                  <a16:creationId xmlns:a16="http://schemas.microsoft.com/office/drawing/2014/main" id="{50C21F87-45DE-41EB-B763-C6D813651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1724" y="1041"/>
              <a:ext cx="764" cy="1058"/>
            </a:xfrm>
            <a:prstGeom prst="rect">
              <a:avLst/>
            </a:prstGeom>
          </p:spPr>
        </p:pic>
        <p:cxnSp>
          <p:nvCxnSpPr>
            <p:cNvPr id="59" name="曲线连接符 32">
              <a:extLst>
                <a:ext uri="{FF2B5EF4-FFF2-40B4-BE49-F238E27FC236}">
                  <a16:creationId xmlns:a16="http://schemas.microsoft.com/office/drawing/2014/main" id="{F6DC56F8-1D7C-49E0-9C0D-98CBBA7164CE}"/>
                </a:ext>
              </a:extLst>
            </p:cNvPr>
            <p:cNvCxnSpPr>
              <a:stCxn id="58" idx="1"/>
              <a:endCxn id="38" idx="0"/>
            </p:cNvCxnSpPr>
            <p:nvPr/>
          </p:nvCxnSpPr>
          <p:spPr>
            <a:xfrm rot="10800000" flipV="1">
              <a:off x="9384" y="1569"/>
              <a:ext cx="2340" cy="719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21A21402-7BA3-4F41-950E-1363725E44C9}"/>
                </a:ext>
              </a:extLst>
            </p:cNvPr>
            <p:cNvSpPr txBox="1"/>
            <p:nvPr/>
          </p:nvSpPr>
          <p:spPr>
            <a:xfrm rot="20820000">
              <a:off x="10051" y="1205"/>
              <a:ext cx="146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Monitor</a:t>
              </a:r>
            </a:p>
          </p:txBody>
        </p:sp>
        <p:cxnSp>
          <p:nvCxnSpPr>
            <p:cNvPr id="61" name="曲线连接符 34">
              <a:extLst>
                <a:ext uri="{FF2B5EF4-FFF2-40B4-BE49-F238E27FC236}">
                  <a16:creationId xmlns:a16="http://schemas.microsoft.com/office/drawing/2014/main" id="{A260A8ED-D86F-471C-8462-760B42E868C9}"/>
                </a:ext>
              </a:extLst>
            </p:cNvPr>
            <p:cNvCxnSpPr>
              <a:stCxn id="38" idx="3"/>
              <a:endCxn id="58" idx="2"/>
            </p:cNvCxnSpPr>
            <p:nvPr/>
          </p:nvCxnSpPr>
          <p:spPr>
            <a:xfrm flipV="1">
              <a:off x="10146" y="2099"/>
              <a:ext cx="1960" cy="591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944564E-6DE1-4D6E-9F2F-B8A01DB031EC}"/>
                </a:ext>
              </a:extLst>
            </p:cNvPr>
            <p:cNvSpPr txBox="1"/>
            <p:nvPr/>
          </p:nvSpPr>
          <p:spPr>
            <a:xfrm rot="20820000">
              <a:off x="10694" y="2547"/>
              <a:ext cx="1386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Trigger</a:t>
              </a:r>
            </a:p>
          </p:txBody>
        </p: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71848A8F-B97C-4617-A6AC-AEEBC9A1B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2488" y="1360"/>
              <a:ext cx="2166" cy="928"/>
            </a:xfrm>
            <a:prstGeom prst="rect">
              <a:avLst/>
            </a:prstGeom>
          </p:spPr>
        </p:pic>
        <p:pic>
          <p:nvPicPr>
            <p:cNvPr id="64" name="图片 63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CB03A7C0-70D3-4076-AFEC-D1304A4C9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1" y="4639"/>
              <a:ext cx="971" cy="934"/>
            </a:xfrm>
            <a:prstGeom prst="rect">
              <a:avLst/>
            </a:prstGeom>
          </p:spPr>
        </p:pic>
        <p:pic>
          <p:nvPicPr>
            <p:cNvPr id="65" name="图片 64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B0319C0D-BE0E-411C-B46B-2AA05895B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50" y="4639"/>
              <a:ext cx="971" cy="934"/>
            </a:xfrm>
            <a:prstGeom prst="rect">
              <a:avLst/>
            </a:prstGeom>
          </p:spPr>
        </p:pic>
        <p:cxnSp>
          <p:nvCxnSpPr>
            <p:cNvPr id="66" name="曲线连接符 39">
              <a:extLst>
                <a:ext uri="{FF2B5EF4-FFF2-40B4-BE49-F238E27FC236}">
                  <a16:creationId xmlns:a16="http://schemas.microsoft.com/office/drawing/2014/main" id="{C21FF44A-29C2-4716-B7AB-0B4CD6984453}"/>
                </a:ext>
              </a:extLst>
            </p:cNvPr>
            <p:cNvCxnSpPr>
              <a:stCxn id="63" idx="2"/>
              <a:endCxn id="37" idx="0"/>
            </p:cNvCxnSpPr>
            <p:nvPr/>
          </p:nvCxnSpPr>
          <p:spPr>
            <a:xfrm rot="5400000" flipV="1">
              <a:off x="13258" y="2601"/>
              <a:ext cx="2351" cy="1724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FE1A168-A0FF-4064-8DF4-DE7BB7D27F4A}"/>
                </a:ext>
              </a:extLst>
            </p:cNvPr>
            <p:cNvSpPr txBox="1"/>
            <p:nvPr/>
          </p:nvSpPr>
          <p:spPr>
            <a:xfrm>
              <a:off x="14949" y="5572"/>
              <a:ext cx="830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Test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C76C9D3-E32F-497D-813C-817A3402699E}"/>
                </a:ext>
              </a:extLst>
            </p:cNvPr>
            <p:cNvSpPr txBox="1"/>
            <p:nvPr/>
          </p:nvSpPr>
          <p:spPr>
            <a:xfrm>
              <a:off x="13560" y="5572"/>
              <a:ext cx="93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</a:t>
              </a:r>
            </a:p>
          </p:txBody>
        </p:sp>
        <p:cxnSp>
          <p:nvCxnSpPr>
            <p:cNvPr id="69" name="曲线连接符 42">
              <a:extLst>
                <a:ext uri="{FF2B5EF4-FFF2-40B4-BE49-F238E27FC236}">
                  <a16:creationId xmlns:a16="http://schemas.microsoft.com/office/drawing/2014/main" id="{307FE265-9CC8-4E2E-B5D3-0EB04D60D166}"/>
                </a:ext>
              </a:extLst>
            </p:cNvPr>
            <p:cNvCxnSpPr>
              <a:stCxn id="37" idx="1"/>
              <a:endCxn id="64" idx="0"/>
            </p:cNvCxnSpPr>
            <p:nvPr/>
          </p:nvCxnSpPr>
          <p:spPr>
            <a:xfrm rot="10800000">
              <a:off x="13907" y="4638"/>
              <a:ext cx="902" cy="467"/>
            </a:xfrm>
            <a:prstGeom prst="curvedConnector4">
              <a:avLst>
                <a:gd name="adj1" fmla="val 23060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56A14EB-B427-4E38-B007-0F076181A9C8}"/>
                </a:ext>
              </a:extLst>
            </p:cNvPr>
            <p:cNvSpPr txBox="1"/>
            <p:nvPr/>
          </p:nvSpPr>
          <p:spPr>
            <a:xfrm>
              <a:off x="13410" y="3649"/>
              <a:ext cx="1399" cy="1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Pre Release</a:t>
              </a: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canary</a:t>
              </a:r>
            </a:p>
          </p:txBody>
        </p:sp>
        <p:cxnSp>
          <p:nvCxnSpPr>
            <p:cNvPr id="71" name="曲线连接符 44">
              <a:extLst>
                <a:ext uri="{FF2B5EF4-FFF2-40B4-BE49-F238E27FC236}">
                  <a16:creationId xmlns:a16="http://schemas.microsoft.com/office/drawing/2014/main" id="{57052989-384B-41BF-870A-71DAAF4EA8C6}"/>
                </a:ext>
              </a:extLst>
            </p:cNvPr>
            <p:cNvCxnSpPr>
              <a:stCxn id="64" idx="1"/>
              <a:endCxn id="65" idx="0"/>
            </p:cNvCxnSpPr>
            <p:nvPr/>
          </p:nvCxnSpPr>
          <p:spPr>
            <a:xfrm rot="10800000">
              <a:off x="12435" y="4638"/>
              <a:ext cx="985" cy="467"/>
            </a:xfrm>
            <a:prstGeom prst="curvedConnector4">
              <a:avLst>
                <a:gd name="adj1" fmla="val 25381"/>
                <a:gd name="adj2" fmla="val 1803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C4A1DA3-BD6C-4EB6-8E48-D58DCF2E192E}"/>
                </a:ext>
              </a:extLst>
            </p:cNvPr>
            <p:cNvSpPr txBox="1"/>
            <p:nvPr/>
          </p:nvSpPr>
          <p:spPr>
            <a:xfrm>
              <a:off x="12022" y="3891"/>
              <a:ext cx="1399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 Release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30B2D593-9F68-4DA5-9E5F-1BC0F8201A9F}"/>
                </a:ext>
              </a:extLst>
            </p:cNvPr>
            <p:cNvSpPr txBox="1"/>
            <p:nvPr/>
          </p:nvSpPr>
          <p:spPr>
            <a:xfrm>
              <a:off x="10835" y="4933"/>
              <a:ext cx="995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AB Test</a:t>
              </a:r>
            </a:p>
          </p:txBody>
        </p:sp>
        <p:cxnSp>
          <p:nvCxnSpPr>
            <p:cNvPr id="74" name="曲线连接符 47">
              <a:extLst>
                <a:ext uri="{FF2B5EF4-FFF2-40B4-BE49-F238E27FC236}">
                  <a16:creationId xmlns:a16="http://schemas.microsoft.com/office/drawing/2014/main" id="{5DBFCD60-33F4-49D7-98D2-ED9D234D64AE}"/>
                </a:ext>
              </a:extLst>
            </p:cNvPr>
            <p:cNvCxnSpPr>
              <a:stCxn id="73" idx="1"/>
              <a:endCxn id="43" idx="2"/>
            </p:cNvCxnSpPr>
            <p:nvPr/>
          </p:nvCxnSpPr>
          <p:spPr>
            <a:xfrm rot="10800000">
              <a:off x="4544" y="4933"/>
              <a:ext cx="6291" cy="395"/>
            </a:xfrm>
            <a:prstGeom prst="curvedConnector2">
              <a:avLst/>
            </a:prstGeom>
            <a:ln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12495CDE-4F86-4415-951F-92D84511B4F1}"/>
                </a:ext>
              </a:extLst>
            </p:cNvPr>
            <p:cNvSpPr txBox="1"/>
            <p:nvPr/>
          </p:nvSpPr>
          <p:spPr>
            <a:xfrm>
              <a:off x="12140" y="5572"/>
              <a:ext cx="781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PRO</a:t>
              </a:r>
            </a:p>
          </p:txBody>
        </p:sp>
        <p:cxnSp>
          <p:nvCxnSpPr>
            <p:cNvPr id="76" name="曲线连接符 49">
              <a:extLst>
                <a:ext uri="{FF2B5EF4-FFF2-40B4-BE49-F238E27FC236}">
                  <a16:creationId xmlns:a16="http://schemas.microsoft.com/office/drawing/2014/main" id="{AFD83ACB-4F8C-4AC3-8AAE-0AE169EB4784}"/>
                </a:ext>
              </a:extLst>
            </p:cNvPr>
            <p:cNvCxnSpPr>
              <a:stCxn id="75" idx="2"/>
              <a:endCxn id="68" idx="2"/>
            </p:cNvCxnSpPr>
            <p:nvPr/>
          </p:nvCxnSpPr>
          <p:spPr>
            <a:xfrm rot="5400000" flipV="1">
              <a:off x="13279" y="5310"/>
              <a:ext cx="6" cy="1496"/>
            </a:xfrm>
            <a:prstGeom prst="curvedConnector3">
              <a:avLst>
                <a:gd name="adj1" fmla="val 7540000"/>
              </a:avLst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7254EC9-527E-4D15-91AB-A4193CF5AC42}"/>
                </a:ext>
              </a:extLst>
            </p:cNvPr>
            <p:cNvSpPr txBox="1"/>
            <p:nvPr/>
          </p:nvSpPr>
          <p:spPr>
            <a:xfrm>
              <a:off x="12488" y="6376"/>
              <a:ext cx="1500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Flow Routing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EBBF004C-D23E-44C7-B7EF-AFF2E7E4C7DA}"/>
                </a:ext>
              </a:extLst>
            </p:cNvPr>
            <p:cNvSpPr txBox="1"/>
            <p:nvPr/>
          </p:nvSpPr>
          <p:spPr>
            <a:xfrm>
              <a:off x="14005" y="2949"/>
              <a:ext cx="944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CD</a:t>
              </a:r>
            </a:p>
          </p:txBody>
        </p:sp>
        <p:pic>
          <p:nvPicPr>
            <p:cNvPr id="79" name="图片 78" descr="C:/Users/liuzh/AppData/Local/Temp/kaimatting/20201204144322/output_aiMatting_20201204144331.pngoutput_aiMatting_20201204144331">
              <a:extLst>
                <a:ext uri="{FF2B5EF4-FFF2-40B4-BE49-F238E27FC236}">
                  <a16:creationId xmlns:a16="http://schemas.microsoft.com/office/drawing/2014/main" id="{AEBC9AA0-05B6-42E3-959D-7A49E5E9F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163" y="609"/>
              <a:ext cx="772" cy="772"/>
            </a:xfrm>
            <a:prstGeom prst="rect">
              <a:avLst/>
            </a:prstGeom>
          </p:spPr>
        </p:pic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358ACB7-DE13-4EAA-AD7A-8F73E39A6D41}"/>
                </a:ext>
              </a:extLst>
            </p:cNvPr>
            <p:cNvSpPr txBox="1"/>
            <p:nvPr/>
          </p:nvSpPr>
          <p:spPr>
            <a:xfrm>
              <a:off x="15290" y="1632"/>
              <a:ext cx="87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CI</a:t>
              </a:r>
            </a:p>
          </p:txBody>
        </p:sp>
        <p:cxnSp>
          <p:nvCxnSpPr>
            <p:cNvPr id="81" name="曲线连接符 54">
              <a:extLst>
                <a:ext uri="{FF2B5EF4-FFF2-40B4-BE49-F238E27FC236}">
                  <a16:creationId xmlns:a16="http://schemas.microsoft.com/office/drawing/2014/main" id="{A995745A-E1D0-4991-A4BB-C4B1D9CE0295}"/>
                </a:ext>
              </a:extLst>
            </p:cNvPr>
            <p:cNvCxnSpPr>
              <a:stCxn id="63" idx="3"/>
              <a:endCxn id="79" idx="1"/>
            </p:cNvCxnSpPr>
            <p:nvPr/>
          </p:nvCxnSpPr>
          <p:spPr>
            <a:xfrm flipV="1">
              <a:off x="14654" y="995"/>
              <a:ext cx="1509" cy="829"/>
            </a:xfrm>
            <a:prstGeom prst="curvedConnector3">
              <a:avLst>
                <a:gd name="adj1" fmla="val 5003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2FCC1DD5-FD16-4DD2-8445-8BC022861848}"/>
                </a:ext>
              </a:extLst>
            </p:cNvPr>
            <p:cNvSpPr txBox="1"/>
            <p:nvPr/>
          </p:nvSpPr>
          <p:spPr>
            <a:xfrm>
              <a:off x="15979" y="1438"/>
              <a:ext cx="1508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Registry</a:t>
              </a:r>
            </a:p>
          </p:txBody>
        </p:sp>
        <p:sp>
          <p:nvSpPr>
            <p:cNvPr id="83" name="上下箭头 60">
              <a:extLst>
                <a:ext uri="{FF2B5EF4-FFF2-40B4-BE49-F238E27FC236}">
                  <a16:creationId xmlns:a16="http://schemas.microsoft.com/office/drawing/2014/main" id="{DA1E537A-A2F0-4633-B9C6-D5E51B04A3AE}"/>
                </a:ext>
              </a:extLst>
            </p:cNvPr>
            <p:cNvSpPr/>
            <p:nvPr/>
          </p:nvSpPr>
          <p:spPr>
            <a:xfrm rot="1980000">
              <a:off x="15622" y="2023"/>
              <a:ext cx="154" cy="146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F4FC2AAF-9934-49BF-B45D-2B73C0E3C986}"/>
                </a:ext>
              </a:extLst>
            </p:cNvPr>
            <p:cNvSpPr txBox="1"/>
            <p:nvPr/>
          </p:nvSpPr>
          <p:spPr>
            <a:xfrm>
              <a:off x="15979" y="2622"/>
              <a:ext cx="2236" cy="7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Build Once</a:t>
              </a:r>
            </a:p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Run anywhere</a:t>
              </a:r>
            </a:p>
          </p:txBody>
        </p:sp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C17D7842-AF9E-4390-926D-43DA5BEBAB39}"/>
                </a:ext>
              </a:extLst>
            </p:cNvPr>
            <p:cNvGrpSpPr/>
            <p:nvPr/>
          </p:nvGrpSpPr>
          <p:grpSpPr>
            <a:xfrm>
              <a:off x="12569" y="7560"/>
              <a:ext cx="1178" cy="1465"/>
              <a:chOff x="11860" y="8024"/>
              <a:chExt cx="1178" cy="1465"/>
            </a:xfrm>
          </p:grpSpPr>
          <p:pic>
            <p:nvPicPr>
              <p:cNvPr id="102" name="图片 101" descr="C:/Users/liuzh/AppData/Local/Temp/kaimatting/20201204144734/output_aiMatting_20201204144744.pngoutput_aiMatting_20201204144744">
                <a:extLst>
                  <a:ext uri="{FF2B5EF4-FFF2-40B4-BE49-F238E27FC236}">
                    <a16:creationId xmlns:a16="http://schemas.microsoft.com/office/drawing/2014/main" id="{0AD04FAA-D864-4B91-9CB0-8365DCACA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22" y="8024"/>
                <a:ext cx="671" cy="675"/>
              </a:xfrm>
              <a:prstGeom prst="rect">
                <a:avLst/>
              </a:prstGeom>
            </p:spPr>
          </p:pic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17C25664-89D5-4623-93E2-616ABA6DCE1B}"/>
                  </a:ext>
                </a:extLst>
              </p:cNvPr>
              <p:cNvSpPr txBox="1"/>
              <p:nvPr/>
            </p:nvSpPr>
            <p:spPr>
              <a:xfrm>
                <a:off x="11860" y="8699"/>
                <a:ext cx="1178" cy="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Metrics</a:t>
                </a: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451D015-B30A-49F1-ABA5-CA45821AB647}"/>
                </a:ext>
              </a:extLst>
            </p:cNvPr>
            <p:cNvGrpSpPr/>
            <p:nvPr/>
          </p:nvGrpSpPr>
          <p:grpSpPr>
            <a:xfrm>
              <a:off x="14352" y="7599"/>
              <a:ext cx="1111" cy="1083"/>
              <a:chOff x="14059" y="8103"/>
              <a:chExt cx="1111" cy="1083"/>
            </a:xfrm>
          </p:grpSpPr>
          <p:pic>
            <p:nvPicPr>
              <p:cNvPr id="100" name="图片 99" descr="C:/Users/liuzh/AppData/Local/Temp/kaimatting/20201204144817/output_aiMatting_20201204144836.pngoutput_aiMatting_20201204144836">
                <a:extLst>
                  <a:ext uri="{FF2B5EF4-FFF2-40B4-BE49-F238E27FC236}">
                    <a16:creationId xmlns:a16="http://schemas.microsoft.com/office/drawing/2014/main" id="{DE574EB5-72EE-4D66-B6B5-45A82558B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02" y="8103"/>
                <a:ext cx="607" cy="596"/>
              </a:xfrm>
              <a:prstGeom prst="rect">
                <a:avLst/>
              </a:prstGeom>
            </p:spPr>
          </p:pic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BC5A6692-7021-4FE4-9494-F350AE86EDA5}"/>
                  </a:ext>
                </a:extLst>
              </p:cNvPr>
              <p:cNvSpPr txBox="1"/>
              <p:nvPr/>
            </p:nvSpPr>
            <p:spPr>
              <a:xfrm>
                <a:off x="14059" y="8700"/>
                <a:ext cx="1111" cy="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>
                    <a:latin typeface="楷体" panose="02010609060101010101" charset="-122"/>
                    <a:ea typeface="楷体" panose="02010609060101010101" charset="-122"/>
                  </a:rPr>
                  <a:t>Events</a:t>
                </a:r>
              </a:p>
            </p:txBody>
          </p:sp>
        </p:grpSp>
        <p:sp>
          <p:nvSpPr>
            <p:cNvPr id="87" name="右大括号 86">
              <a:extLst>
                <a:ext uri="{FF2B5EF4-FFF2-40B4-BE49-F238E27FC236}">
                  <a16:creationId xmlns:a16="http://schemas.microsoft.com/office/drawing/2014/main" id="{37467752-BA27-4097-A375-F854EBC9962B}"/>
                </a:ext>
              </a:extLst>
            </p:cNvPr>
            <p:cNvSpPr/>
            <p:nvPr/>
          </p:nvSpPr>
          <p:spPr>
            <a:xfrm rot="5400000">
              <a:off x="13743" y="5167"/>
              <a:ext cx="246" cy="382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8" name="图片 69" descr="resource">
              <a:extLst>
                <a:ext uri="{FF2B5EF4-FFF2-40B4-BE49-F238E27FC236}">
                  <a16:creationId xmlns:a16="http://schemas.microsoft.com/office/drawing/2014/main" id="{1D505901-370E-4CC2-A19D-0650C1442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3604" y="9345"/>
              <a:ext cx="606" cy="606"/>
            </a:xfrm>
            <a:prstGeom prst="rect">
              <a:avLst/>
            </a:prstGeom>
          </p:spPr>
        </p:pic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0F84B4F-6BA2-4CEA-97B3-17E4B03715D9}"/>
                </a:ext>
              </a:extLst>
            </p:cNvPr>
            <p:cNvSpPr txBox="1"/>
            <p:nvPr/>
          </p:nvSpPr>
          <p:spPr>
            <a:xfrm>
              <a:off x="14210" y="9345"/>
              <a:ext cx="2106" cy="14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Policy Center</a:t>
              </a: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Center of Analysor</a:t>
              </a:r>
            </a:p>
            <a:p>
              <a:pPr algn="l"/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 Router</a:t>
              </a:r>
            </a:p>
          </p:txBody>
        </p:sp>
        <p:cxnSp>
          <p:nvCxnSpPr>
            <p:cNvPr id="90" name="曲线连接符 71">
              <a:extLst>
                <a:ext uri="{FF2B5EF4-FFF2-40B4-BE49-F238E27FC236}">
                  <a16:creationId xmlns:a16="http://schemas.microsoft.com/office/drawing/2014/main" id="{06DB06CF-6A1F-426D-B7F6-E0FFA2E9C536}"/>
                </a:ext>
              </a:extLst>
            </p:cNvPr>
            <p:cNvCxnSpPr>
              <a:stCxn id="103" idx="2"/>
              <a:endCxn id="88" idx="0"/>
            </p:cNvCxnSpPr>
            <p:nvPr/>
          </p:nvCxnSpPr>
          <p:spPr>
            <a:xfrm rot="5400000" flipV="1">
              <a:off x="13327" y="8765"/>
              <a:ext cx="320" cy="841"/>
            </a:xfrm>
            <a:prstGeom prst="curvedConnector3">
              <a:avLst>
                <a:gd name="adj1" fmla="val 49803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曲线连接符 72">
              <a:extLst>
                <a:ext uri="{FF2B5EF4-FFF2-40B4-BE49-F238E27FC236}">
                  <a16:creationId xmlns:a16="http://schemas.microsoft.com/office/drawing/2014/main" id="{78F994D5-B0C3-4000-B333-AE16830AB159}"/>
                </a:ext>
              </a:extLst>
            </p:cNvPr>
            <p:cNvCxnSpPr>
              <a:stCxn id="101" idx="2"/>
              <a:endCxn id="88" idx="0"/>
            </p:cNvCxnSpPr>
            <p:nvPr/>
          </p:nvCxnSpPr>
          <p:spPr>
            <a:xfrm rot="5400000">
              <a:off x="14228" y="8666"/>
              <a:ext cx="357" cy="999"/>
            </a:xfrm>
            <a:prstGeom prst="curvedConnector3">
              <a:avLst>
                <a:gd name="adj1" fmla="val 50000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" name="图片 91" descr="C:/Users/liuzh/AppData/Local/Temp/kaimatting/20201204145417/output_aiMatting_20201204145430.pngoutput_aiMatting_20201204145430">
              <a:extLst>
                <a:ext uri="{FF2B5EF4-FFF2-40B4-BE49-F238E27FC236}">
                  <a16:creationId xmlns:a16="http://schemas.microsoft.com/office/drawing/2014/main" id="{1A4C31D1-BEE7-4475-B1FB-CB90BB8DB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716" y="7599"/>
              <a:ext cx="817" cy="817"/>
            </a:xfrm>
            <a:prstGeom prst="rect">
              <a:avLst/>
            </a:prstGeom>
          </p:spPr>
        </p:pic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E470B32-C092-479C-8AA2-AB790935CC49}"/>
                </a:ext>
              </a:extLst>
            </p:cNvPr>
            <p:cNvSpPr txBox="1"/>
            <p:nvPr/>
          </p:nvSpPr>
          <p:spPr>
            <a:xfrm>
              <a:off x="9334" y="8416"/>
              <a:ext cx="2052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AlertManager</a:t>
              </a:r>
            </a:p>
          </p:txBody>
        </p:sp>
        <p:cxnSp>
          <p:nvCxnSpPr>
            <p:cNvPr id="94" name="曲线连接符 75">
              <a:extLst>
                <a:ext uri="{FF2B5EF4-FFF2-40B4-BE49-F238E27FC236}">
                  <a16:creationId xmlns:a16="http://schemas.microsoft.com/office/drawing/2014/main" id="{C7687A20-D17C-4EF7-9BC2-4B0909E0475B}"/>
                </a:ext>
              </a:extLst>
            </p:cNvPr>
            <p:cNvCxnSpPr>
              <a:stCxn id="88" idx="1"/>
              <a:endCxn id="92" idx="3"/>
            </p:cNvCxnSpPr>
            <p:nvPr/>
          </p:nvCxnSpPr>
          <p:spPr>
            <a:xfrm rot="10800000">
              <a:off x="10533" y="8008"/>
              <a:ext cx="3071" cy="1640"/>
            </a:xfrm>
            <a:prstGeom prst="curvedConnector3">
              <a:avLst>
                <a:gd name="adj1" fmla="val 49984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燕尾形 76">
              <a:extLst>
                <a:ext uri="{FF2B5EF4-FFF2-40B4-BE49-F238E27FC236}">
                  <a16:creationId xmlns:a16="http://schemas.microsoft.com/office/drawing/2014/main" id="{7F506EE6-DBDE-4596-8C77-59AB34B9477D}"/>
                </a:ext>
              </a:extLst>
            </p:cNvPr>
            <p:cNvSpPr/>
            <p:nvPr/>
          </p:nvSpPr>
          <p:spPr>
            <a:xfrm rot="12180000">
              <a:off x="6900" y="7005"/>
              <a:ext cx="2611" cy="154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076C771-5FB2-4AB8-9476-4D8503F37B3B}"/>
                </a:ext>
              </a:extLst>
            </p:cNvPr>
            <p:cNvSpPr txBox="1"/>
            <p:nvPr/>
          </p:nvSpPr>
          <p:spPr>
            <a:xfrm rot="1440000">
              <a:off x="7742" y="6742"/>
              <a:ext cx="1629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>
                  <a:latin typeface="楷体" panose="02010609060101010101" charset="-122"/>
                  <a:ea typeface="楷体" panose="02010609060101010101" charset="-122"/>
                </a:rPr>
                <a:t>价值流反馈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F7BA64A9-EE6A-4193-87F8-8946C1F2352E}"/>
                </a:ext>
              </a:extLst>
            </p:cNvPr>
            <p:cNvSpPr txBox="1"/>
            <p:nvPr/>
          </p:nvSpPr>
          <p:spPr>
            <a:xfrm>
              <a:off x="1095" y="8934"/>
              <a:ext cx="5660" cy="1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>
                  <a:latin typeface="楷体" panose="02010609060101010101" charset="-122"/>
                  <a:ea typeface="楷体" panose="02010609060101010101" charset="-122"/>
                </a:rPr>
                <a:t>DEVOPS </a:t>
              </a:r>
              <a:r>
                <a:rPr lang="zh-CN" altLang="en-US" sz="3600" b="1">
                  <a:latin typeface="楷体" panose="02010609060101010101" charset="-122"/>
                  <a:ea typeface="楷体" panose="02010609060101010101" charset="-122"/>
                </a:rPr>
                <a:t>价值流</a:t>
              </a:r>
            </a:p>
          </p:txBody>
        </p:sp>
        <p:sp>
          <p:nvSpPr>
            <p:cNvPr id="98" name="右箭头 79">
              <a:extLst>
                <a:ext uri="{FF2B5EF4-FFF2-40B4-BE49-F238E27FC236}">
                  <a16:creationId xmlns:a16="http://schemas.microsoft.com/office/drawing/2014/main" id="{4EBBF49A-8690-4D25-A023-3131F34313DD}"/>
                </a:ext>
              </a:extLst>
            </p:cNvPr>
            <p:cNvSpPr/>
            <p:nvPr/>
          </p:nvSpPr>
          <p:spPr>
            <a:xfrm rot="18840000">
              <a:off x="3245" y="7362"/>
              <a:ext cx="2597" cy="597"/>
            </a:xfrm>
            <a:prstGeom prst="rightArrow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2D3028C7-5FC5-4EFF-A103-C1A8EC8FBCEB}"/>
                </a:ext>
              </a:extLst>
            </p:cNvPr>
            <p:cNvSpPr txBox="1"/>
            <p:nvPr/>
          </p:nvSpPr>
          <p:spPr>
            <a:xfrm>
              <a:off x="1399" y="4840"/>
              <a:ext cx="1043" cy="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>
                  <a:latin typeface="楷体" panose="02010609060101010101" charset="-122"/>
                  <a:ea typeface="楷体" panose="02010609060101010101" charset="-122"/>
                </a:rPr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220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C33D18F-88DE-45E6-9695-0376903A67DE}"/>
              </a:ext>
            </a:extLst>
          </p:cNvPr>
          <p:cNvSpPr txBox="1"/>
          <p:nvPr/>
        </p:nvSpPr>
        <p:spPr>
          <a:xfrm>
            <a:off x="860390" y="3710221"/>
            <a:ext cx="5091524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4292E"/>
                </a:solidFill>
                <a:ea typeface="华文仿宋" panose="02010600040101010101" pitchFamily="2" charset="-122"/>
              </a:rPr>
              <a:t>由以上的约束引出四个不同的网络问题</a:t>
            </a: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: </a:t>
            </a:r>
            <a:endParaRPr lang="zh-CN" altLang="en-US" b="1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1. container to container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2. </a:t>
            </a:r>
            <a:r>
              <a:rPr lang="zh-CN" altLang="en-US" b="1" dirty="0">
                <a:solidFill>
                  <a:srgbClr val="24292E"/>
                </a:solidFill>
                <a:ea typeface="华文仿宋" panose="02010600040101010101" pitchFamily="2" charset="-122"/>
              </a:rPr>
              <a:t>相同节点</a:t>
            </a: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pod to pod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3. </a:t>
            </a:r>
            <a:r>
              <a:rPr lang="zh-CN" altLang="en-US" b="1" dirty="0">
                <a:solidFill>
                  <a:srgbClr val="24292E"/>
                </a:solidFill>
                <a:ea typeface="华文仿宋" panose="02010600040101010101" pitchFamily="2" charset="-122"/>
              </a:rPr>
              <a:t>不同节点</a:t>
            </a: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pod to pod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24292E"/>
                </a:solidFill>
                <a:ea typeface="华文仿宋" panose="02010600040101010101" pitchFamily="2" charset="-122"/>
              </a:rPr>
              <a:t>overlay(flannel UDP/VXLAN, Calico IPIP/VXLAN)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24292E"/>
                </a:solidFill>
                <a:ea typeface="华文仿宋" panose="02010600040101010101" pitchFamily="2" charset="-122"/>
              </a:rPr>
              <a:t>DR(flannel host-</a:t>
            </a:r>
            <a:r>
              <a:rPr lang="en-US" altLang="zh-CN" sz="1200" b="1" dirty="0" err="1">
                <a:solidFill>
                  <a:srgbClr val="24292E"/>
                </a:solidFill>
                <a:ea typeface="华文仿宋" panose="02010600040101010101" pitchFamily="2" charset="-122"/>
              </a:rPr>
              <a:t>gw</a:t>
            </a:r>
            <a:r>
              <a:rPr lang="en-US" altLang="zh-CN" sz="1200" b="1" dirty="0">
                <a:solidFill>
                  <a:srgbClr val="24292E"/>
                </a:solidFill>
                <a:ea typeface="华文仿宋" panose="02010600040101010101" pitchFamily="2" charset="-122"/>
              </a:rPr>
              <a:t>, calico BGP)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1" dirty="0">
                <a:solidFill>
                  <a:srgbClr val="24292E"/>
                </a:solidFill>
                <a:ea typeface="华文仿宋" panose="02010600040101010101" pitchFamily="2" charset="-122"/>
              </a:rPr>
              <a:t>underlay(calico BGP) 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4. Internet to Service </a:t>
            </a:r>
            <a:endParaRPr lang="zh-CN" altLang="en-US" b="1" dirty="0">
              <a:solidFill>
                <a:srgbClr val="24292E"/>
              </a:solidFill>
              <a:ea typeface="华文仿宋" panose="0201060004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CF6E81-0693-4987-9090-6FF7AD7A8FBC}"/>
              </a:ext>
            </a:extLst>
          </p:cNvPr>
          <p:cNvSpPr txBox="1"/>
          <p:nvPr/>
        </p:nvSpPr>
        <p:spPr>
          <a:xfrm>
            <a:off x="860389" y="1181802"/>
            <a:ext cx="609738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Kubernetes</a:t>
            </a:r>
            <a:r>
              <a:rPr lang="zh-CN" altLang="en-US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网络模型：</a:t>
            </a:r>
            <a:endParaRPr lang="en-US" altLang="zh-CN" sz="1800" b="1" dirty="0">
              <a:solidFill>
                <a:srgbClr val="24292E"/>
              </a:solidFill>
              <a:effectLst/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4292E"/>
                </a:solidFill>
                <a:ea typeface="华文仿宋" panose="02010600040101010101" pitchFamily="2" charset="-122"/>
              </a:rPr>
              <a:t>约束条件：</a:t>
            </a:r>
            <a:endParaRPr lang="en-US" altLang="zh-CN" b="1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与</a:t>
            </a: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间不通过</a:t>
            </a: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NAT</a:t>
            </a:r>
            <a:r>
              <a:rPr lang="zh-CN" altLang="en-US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通信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Worker</a:t>
            </a:r>
            <a:r>
              <a:rPr lang="zh-CN" altLang="en-US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节点与</a:t>
            </a: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pods</a:t>
            </a:r>
            <a:r>
              <a:rPr lang="zh-CN" altLang="en-US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间通信不使用</a:t>
            </a: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NAT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</a:t>
            </a:r>
            <a:r>
              <a:rPr lang="zh-CN" altLang="en-US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拥有独立的网络空间 </a:t>
            </a:r>
          </a:p>
          <a:p>
            <a:r>
              <a:rPr lang="zh-CN" altLang="en-US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 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FA66D4C-E9EF-436B-AABD-24B61BF04E6D}"/>
              </a:ext>
            </a:extLst>
          </p:cNvPr>
          <p:cNvSpPr txBox="1"/>
          <p:nvPr/>
        </p:nvSpPr>
        <p:spPr>
          <a:xfrm>
            <a:off x="6024649" y="1181802"/>
            <a:ext cx="6097384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4292E"/>
                </a:solidFill>
                <a:ea typeface="华文仿宋" panose="02010600040101010101" pitchFamily="2" charset="-122"/>
              </a:rPr>
              <a:t>实现容器网络的必要技术：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namespace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veth pair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24292E"/>
                </a:solidFill>
                <a:ea typeface="华文仿宋" panose="02010600040101010101" pitchFamily="2" charset="-122"/>
              </a:rPr>
              <a:t>netfilter</a:t>
            </a:r>
            <a:r>
              <a:rPr lang="zh-CN" altLang="en-US" sz="1050" b="1" dirty="0">
                <a:solidFill>
                  <a:srgbClr val="24292E"/>
                </a:solidFill>
                <a:ea typeface="华文仿宋" panose="02010600040101010101" pitchFamily="2" charset="-122"/>
              </a:rPr>
              <a:t>（</a:t>
            </a:r>
            <a:r>
              <a:rPr lang="en-US" altLang="zh-CN" sz="1050" b="1" dirty="0">
                <a:solidFill>
                  <a:srgbClr val="24292E"/>
                </a:solidFill>
                <a:ea typeface="华文仿宋" panose="02010600040101010101" pitchFamily="2" charset="-122"/>
              </a:rPr>
              <a:t>PRE_ROUTING,FORWARD,LOCAL_IN,LOCAL_OUT,POST_ROUTING</a:t>
            </a:r>
            <a:r>
              <a:rPr lang="zh-CN" altLang="en-US" sz="1050" b="1" dirty="0">
                <a:solidFill>
                  <a:srgbClr val="24292E"/>
                </a:solidFill>
                <a:ea typeface="华文仿宋" panose="02010600040101010101" pitchFamily="2" charset="-122"/>
              </a:rPr>
              <a:t>） </a:t>
            </a:r>
            <a:endParaRPr lang="en-US" altLang="zh-CN" sz="1050" b="1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24292E"/>
                </a:solidFill>
                <a:ea typeface="华文仿宋" panose="02010600040101010101" pitchFamily="2" charset="-122"/>
              </a:rPr>
              <a:t>网桥路由 </a:t>
            </a:r>
          </a:p>
        </p:txBody>
      </p:sp>
      <p:pic>
        <p:nvPicPr>
          <p:cNvPr id="6" name="图形 5" descr="拼图 纯色填充">
            <a:extLst>
              <a:ext uri="{FF2B5EF4-FFF2-40B4-BE49-F238E27FC236}">
                <a16:creationId xmlns:a16="http://schemas.microsoft.com/office/drawing/2014/main" id="{363C3C9C-5AF8-4002-958D-8656D8147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1389" y="4270583"/>
            <a:ext cx="2067098" cy="20670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F9BF14-FCAC-42EB-88B5-4DEF4702FC7E}"/>
              </a:ext>
            </a:extLst>
          </p:cNvPr>
          <p:cNvSpPr txBox="1"/>
          <p:nvPr/>
        </p:nvSpPr>
        <p:spPr>
          <a:xfrm>
            <a:off x="8387381" y="4815651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CNI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4DF4F0A-9108-4FB0-8CD5-FDFA2B8AB55F}"/>
              </a:ext>
            </a:extLst>
          </p:cNvPr>
          <p:cNvSpPr txBox="1"/>
          <p:nvPr/>
        </p:nvSpPr>
        <p:spPr>
          <a:xfrm>
            <a:off x="9006998" y="574944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CRI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CSI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420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C33D18F-88DE-45E6-9695-0376903A67DE}"/>
              </a:ext>
            </a:extLst>
          </p:cNvPr>
          <p:cNvSpPr txBox="1"/>
          <p:nvPr/>
        </p:nvSpPr>
        <p:spPr>
          <a:xfrm>
            <a:off x="799010" y="1706854"/>
            <a:ext cx="10040785" cy="1998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通常，我们将虚拟机中的网络通信视为与以太网的直接交互。但事实上，虚拟网络有着更为复杂的机 制。在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Linux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中，使用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network namespace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机制隔离进程的网络协议栈，其中包含：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路由表（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Route Table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） 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防火墙（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Iptables)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网络设备（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network device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） 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环回设备（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loopback device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）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CF6E81-0693-4987-9090-6FF7AD7A8FBC}"/>
              </a:ext>
            </a:extLst>
          </p:cNvPr>
          <p:cNvSpPr txBox="1"/>
          <p:nvPr/>
        </p:nvSpPr>
        <p:spPr>
          <a:xfrm>
            <a:off x="860389" y="1181802"/>
            <a:ext cx="609738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Container To Container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EC175A-B517-42C1-9790-A65FED53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9" y="4181949"/>
            <a:ext cx="4374561" cy="193839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29C2574-9189-4A2E-8D06-8C5530C30751}"/>
              </a:ext>
            </a:extLst>
          </p:cNvPr>
          <p:cNvSpPr txBox="1"/>
          <p:nvPr/>
        </p:nvSpPr>
        <p:spPr>
          <a:xfrm>
            <a:off x="5603822" y="2676350"/>
            <a:ext cx="6097384" cy="1029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u="sng" dirty="0">
                <a:ea typeface="华文仿宋" panose="02010600040101010101" pitchFamily="2" charset="-122"/>
              </a:rPr>
              <a:t>在</a:t>
            </a:r>
            <a:r>
              <a:rPr lang="en-US" altLang="zh-CN" sz="1400" u="sng" dirty="0">
                <a:ea typeface="华文仿宋" panose="02010600040101010101" pitchFamily="2" charset="-122"/>
              </a:rPr>
              <a:t>kubernetes</a:t>
            </a:r>
            <a:r>
              <a:rPr lang="zh-CN" altLang="en-US" sz="1400" u="sng" dirty="0">
                <a:ea typeface="华文仿宋" panose="02010600040101010101" pitchFamily="2" charset="-122"/>
              </a:rPr>
              <a:t>中，</a:t>
            </a:r>
            <a:r>
              <a:rPr lang="en-US" altLang="zh-CN" sz="1400" u="sng" dirty="0">
                <a:ea typeface="华文仿宋" panose="02010600040101010101" pitchFamily="2" charset="-122"/>
              </a:rPr>
              <a:t>Pod</a:t>
            </a:r>
            <a:r>
              <a:rPr lang="zh-CN" altLang="en-US" sz="1400" u="sng" dirty="0">
                <a:ea typeface="华文仿宋" panose="02010600040101010101" pitchFamily="2" charset="-122"/>
              </a:rPr>
              <a:t>被设计为</a:t>
            </a:r>
            <a:r>
              <a:rPr lang="en-US" altLang="zh-CN" sz="1400" u="sng" dirty="0">
                <a:ea typeface="华文仿宋" panose="02010600040101010101" pitchFamily="2" charset="-122"/>
              </a:rPr>
              <a:t>container</a:t>
            </a:r>
            <a:r>
              <a:rPr lang="zh-CN" altLang="en-US" sz="1400" u="sng" dirty="0">
                <a:ea typeface="华文仿宋" panose="02010600040101010101" pitchFamily="2" charset="-122"/>
              </a:rPr>
              <a:t>的集合，这些</a:t>
            </a:r>
            <a:r>
              <a:rPr lang="en-US" altLang="zh-CN" sz="1400" u="sng" dirty="0">
                <a:ea typeface="华文仿宋" panose="02010600040101010101" pitchFamily="2" charset="-122"/>
              </a:rPr>
              <a:t>container</a:t>
            </a:r>
            <a:r>
              <a:rPr lang="zh-CN" altLang="en-US" sz="1400" u="sng" dirty="0">
                <a:ea typeface="华文仿宋" panose="02010600040101010101" pitchFamily="2" charset="-122"/>
              </a:rPr>
              <a:t>共享网络名称空间。</a:t>
            </a:r>
            <a:r>
              <a:rPr lang="en-US" altLang="zh-CN" sz="1400" u="sng" dirty="0">
                <a:ea typeface="华文仿宋" panose="02010600040101010101" pitchFamily="2" charset="-122"/>
              </a:rPr>
              <a:t>Pod</a:t>
            </a:r>
            <a:r>
              <a:rPr lang="zh-CN" altLang="en-US" sz="1400" u="sng" dirty="0">
                <a:ea typeface="华文仿宋" panose="02010600040101010101" pitchFamily="2" charset="-122"/>
              </a:rPr>
              <a:t>中的所有 </a:t>
            </a:r>
            <a:r>
              <a:rPr lang="en-US" altLang="zh-CN" sz="1400" u="sng" dirty="0">
                <a:ea typeface="华文仿宋" panose="02010600040101010101" pitchFamily="2" charset="-122"/>
              </a:rPr>
              <a:t>Container</a:t>
            </a:r>
            <a:r>
              <a:rPr lang="zh-CN" altLang="en-US" sz="1400" u="sng" dirty="0">
                <a:ea typeface="华文仿宋" panose="02010600040101010101" pitchFamily="2" charset="-122"/>
              </a:rPr>
              <a:t>都具有相同的地址空间，可以通过</a:t>
            </a:r>
            <a:r>
              <a:rPr lang="en-US" altLang="zh-CN" sz="1400" u="sng" dirty="0">
                <a:ea typeface="华文仿宋" panose="02010600040101010101" pitchFamily="2" charset="-122"/>
              </a:rPr>
              <a:t>localhost</a:t>
            </a:r>
            <a:r>
              <a:rPr lang="zh-CN" altLang="en-US" sz="1400" u="sng" dirty="0">
                <a:ea typeface="华文仿宋" panose="02010600040101010101" pitchFamily="2" charset="-122"/>
              </a:rPr>
              <a:t>彼此通信。当创建</a:t>
            </a:r>
            <a:r>
              <a:rPr lang="en-US" altLang="zh-CN" sz="1400" u="sng" dirty="0">
                <a:ea typeface="华文仿宋" panose="02010600040101010101" pitchFamily="2" charset="-122"/>
              </a:rPr>
              <a:t>POD</a:t>
            </a:r>
            <a:r>
              <a:rPr lang="zh-CN" altLang="en-US" sz="1400" u="sng" dirty="0">
                <a:ea typeface="华文仿宋" panose="02010600040101010101" pitchFamily="2" charset="-122"/>
              </a:rPr>
              <a:t>时，</a:t>
            </a:r>
            <a:r>
              <a:rPr lang="en-US" altLang="zh-CN" sz="1400" u="sng" dirty="0">
                <a:ea typeface="华文仿宋" panose="02010600040101010101" pitchFamily="2" charset="-122"/>
              </a:rPr>
              <a:t>kubernetes</a:t>
            </a:r>
            <a:r>
              <a:rPr lang="zh-CN" altLang="en-US" sz="1400" u="sng" dirty="0">
                <a:ea typeface="华文仿宋" panose="02010600040101010101" pitchFamily="2" charset="-122"/>
              </a:rPr>
              <a:t>为 </a:t>
            </a:r>
            <a:r>
              <a:rPr lang="en-US" altLang="zh-CN" sz="1400" u="sng" dirty="0">
                <a:ea typeface="华文仿宋" panose="02010600040101010101" pitchFamily="2" charset="-122"/>
              </a:rPr>
              <a:t>Pod</a:t>
            </a:r>
            <a:r>
              <a:rPr lang="zh-CN" altLang="en-US" sz="1400" u="sng" dirty="0">
                <a:ea typeface="华文仿宋" panose="02010600040101010101" pitchFamily="2" charset="-122"/>
              </a:rPr>
              <a:t>创建自己的</a:t>
            </a:r>
            <a:r>
              <a:rPr lang="en-US" altLang="zh-CN" sz="1400" u="sng" dirty="0">
                <a:ea typeface="华文仿宋" panose="02010600040101010101" pitchFamily="2" charset="-122"/>
              </a:rPr>
              <a:t>NS</a:t>
            </a:r>
            <a:endParaRPr lang="zh-CN" altLang="en-US" sz="1400" u="sng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2193F2-DF82-41AC-845C-92156B462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234" y="4181949"/>
            <a:ext cx="4374561" cy="19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25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C33D18F-88DE-45E6-9695-0376903A67DE}"/>
              </a:ext>
            </a:extLst>
          </p:cNvPr>
          <p:cNvSpPr txBox="1"/>
          <p:nvPr/>
        </p:nvSpPr>
        <p:spPr>
          <a:xfrm>
            <a:off x="799010" y="1706854"/>
            <a:ext cx="10040785" cy="1675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Linux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以太网桥是虚拟的二层设备，用于联合两个或多个网络段，透明的连接两个网络。 网桥的工作 方式是通过检查数据包的目的地之，决定是否转发给连接的其他网段，从而维护一个转发表。桥通过 检查数据包中的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MAC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地址，决定删除数据还是转发给指定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endpoint</a:t>
            </a: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网桥通过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ARP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协议来发现与给定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IP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地址相关联的二层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MAC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地址。当一个数据帧在网桥上被接收时，网桥将该帧广播给所有连接的设备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(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原始发送方除外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)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，响应该帧的设备被存储在一个查找表中，具有相同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IP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地址的数据帧使用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ARP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表来发现该设备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CF6E81-0693-4987-9090-6FF7AD7A8FBC}"/>
              </a:ext>
            </a:extLst>
          </p:cNvPr>
          <p:cNvSpPr txBox="1"/>
          <p:nvPr/>
        </p:nvSpPr>
        <p:spPr>
          <a:xfrm>
            <a:off x="860389" y="1181802"/>
            <a:ext cx="609738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TO POD </a:t>
            </a:r>
            <a:r>
              <a:rPr lang="zh-CN" altLang="en-US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同节点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10B48B-7D91-4850-BB54-9174A294E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739" y="3717225"/>
            <a:ext cx="4873325" cy="268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502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C33D18F-88DE-45E6-9695-0376903A67DE}"/>
              </a:ext>
            </a:extLst>
          </p:cNvPr>
          <p:cNvSpPr txBox="1"/>
          <p:nvPr/>
        </p:nvSpPr>
        <p:spPr>
          <a:xfrm>
            <a:off x="799011" y="1706854"/>
            <a:ext cx="3290852" cy="2637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CNI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通常为每个节点分配一个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CIDR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块，该块一般为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POD_CIDR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的子集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以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Flannel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为例，分析几种不同的不同节点间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POD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的通信机制：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Flannel UDP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（不推荐）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Flannel VXLAN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Flannel Host-Gateway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CF6E81-0693-4987-9090-6FF7AD7A8FBC}"/>
              </a:ext>
            </a:extLst>
          </p:cNvPr>
          <p:cNvSpPr txBox="1"/>
          <p:nvPr/>
        </p:nvSpPr>
        <p:spPr>
          <a:xfrm>
            <a:off x="860389" y="1181802"/>
            <a:ext cx="609738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POD TO POD </a:t>
            </a:r>
            <a:r>
              <a:rPr lang="zh-CN" altLang="en-US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不同节点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FF92D0-C0C9-4157-928D-846BD98C4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891" y="1414622"/>
            <a:ext cx="3856251" cy="469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744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C33D18F-88DE-45E6-9695-0376903A67DE}"/>
              </a:ext>
            </a:extLst>
          </p:cNvPr>
          <p:cNvSpPr txBox="1"/>
          <p:nvPr/>
        </p:nvSpPr>
        <p:spPr>
          <a:xfrm>
            <a:off x="799010" y="1224716"/>
            <a:ext cx="10996750" cy="232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Flannel 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项目是 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CoreOS 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公司主推的容器网络方案。事实上，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Flannel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项目本身只是一个框架，真正 为我们提供容器网络功能的，是 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Flannel 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的后端实现。目前，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Flannel 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支持三种后端实现，分别是： 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VXLAN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，推荐使用，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UDP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封装，性能损耗 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host-gw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，不进行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UDP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封装，无性能损耗，跨子网容易出现问题 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udp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，不推荐，仅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Debug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使用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UDP 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模式，是 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Flannel 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项目最早支持的一种方式，却也是性能最差的一种方式。所以，这个模式目 前已经被弃用。不过，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Flannel 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之所以最先选择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UDP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模式，就是因为这种模式是最直接、也是最容易 理解的容器跨主网络实现。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CF6E81-0693-4987-9090-6FF7AD7A8FBC}"/>
              </a:ext>
            </a:extLst>
          </p:cNvPr>
          <p:cNvSpPr txBox="1"/>
          <p:nvPr/>
        </p:nvSpPr>
        <p:spPr>
          <a:xfrm>
            <a:off x="799010" y="813138"/>
            <a:ext cx="609738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Flannel UDP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BAF999-73ED-4D7A-887D-B39CACFC1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620" y="3703797"/>
            <a:ext cx="5568613" cy="275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37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C33D18F-88DE-45E6-9695-0376903A67DE}"/>
              </a:ext>
            </a:extLst>
          </p:cNvPr>
          <p:cNvSpPr txBox="1"/>
          <p:nvPr/>
        </p:nvSpPr>
        <p:spPr>
          <a:xfrm>
            <a:off x="799010" y="1224716"/>
            <a:ext cx="10996750" cy="1675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VXLAN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的覆盖网络设计思想： 在现有三层网络之上，覆盖一个虚拟的由内核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VXLAN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模块负责维护的 二层网络，使得连接到这个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VXLAN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二层网络上的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instances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之间，可以像在同一个局域网里一样自由 通信。当然，实际上，这些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instances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可能分布在不同的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host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上，甚至可以分布在不同的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IDC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中 为了能够在二层网络上打通“隧道”，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VXLAN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会在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host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上设置一个特殊的网络设备作为“隧道”的 两端，这个设备是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VTEP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，即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VXLAN Tunnel End Point VTEP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设备与</a:t>
            </a:r>
            <a:r>
              <a:rPr lang="en-US" altLang="zh-CN" sz="1400" dirty="0" err="1">
                <a:solidFill>
                  <a:srgbClr val="24292E"/>
                </a:solidFill>
                <a:ea typeface="华文仿宋" panose="02010600040101010101" pitchFamily="2" charset="-122"/>
              </a:rPr>
              <a:t>flanneld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的作用相似，只不过，它封装和解封的对象是二层数据帧，而这个流程是在内核 空间完成的。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CF6E81-0693-4987-9090-6FF7AD7A8FBC}"/>
              </a:ext>
            </a:extLst>
          </p:cNvPr>
          <p:cNvSpPr txBox="1"/>
          <p:nvPr/>
        </p:nvSpPr>
        <p:spPr>
          <a:xfrm>
            <a:off x="799010" y="813138"/>
            <a:ext cx="609738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Flannel VXLAN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88CFA7-8FF6-4AC6-A23B-47842F948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522" y="3274511"/>
            <a:ext cx="4961024" cy="245117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97D8737-5176-42B5-9F11-FE7AEAC78B58}"/>
              </a:ext>
            </a:extLst>
          </p:cNvPr>
          <p:cNvSpPr txBox="1"/>
          <p:nvPr/>
        </p:nvSpPr>
        <p:spPr>
          <a:xfrm>
            <a:off x="6637487" y="2942291"/>
            <a:ext cx="5554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访问流程：</a:t>
            </a:r>
            <a:endParaRPr lang="en-US" altLang="zh-CN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  <a:p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1. centos-1 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访问 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centos-3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，先经过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cni0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，然后路由到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flannel.1 </a:t>
            </a:r>
          </a:p>
          <a:p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2. VTEP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将找到正确的设备，封装并打包转发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0904EA-C526-4624-804A-10F172DFA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209" y="3807100"/>
            <a:ext cx="4784181" cy="125422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6BAEABC2-FD36-40C8-AE97-954524976C60}"/>
              </a:ext>
            </a:extLst>
          </p:cNvPr>
          <p:cNvSpPr txBox="1"/>
          <p:nvPr/>
        </p:nvSpPr>
        <p:spPr>
          <a:xfrm>
            <a:off x="6708209" y="5248628"/>
            <a:ext cx="46289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可以通过如下命令获取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tunnel</a:t>
            </a:r>
            <a:r>
              <a:rPr lang="zh-CN" altLang="en-US" sz="1400" dirty="0">
                <a:solidFill>
                  <a:srgbClr val="24292E"/>
                </a:solidFill>
                <a:ea typeface="华文仿宋" panose="02010600040101010101" pitchFamily="2" charset="-122"/>
              </a:rPr>
              <a:t>的对端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mac</a:t>
            </a:r>
          </a:p>
          <a:p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 [root@kube01 ~]# </a:t>
            </a:r>
            <a:r>
              <a:rPr lang="en-US" altLang="zh-CN" sz="1400" dirty="0" err="1">
                <a:solidFill>
                  <a:srgbClr val="24292E"/>
                </a:solidFill>
                <a:ea typeface="华文仿宋" panose="02010600040101010101" pitchFamily="2" charset="-122"/>
              </a:rPr>
              <a:t>ip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 neigh show dev flannel.1 </a:t>
            </a:r>
          </a:p>
          <a:p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10.111.1.0 </a:t>
            </a:r>
            <a:r>
              <a:rPr lang="en-US" altLang="zh-CN" sz="1400" dirty="0" err="1">
                <a:solidFill>
                  <a:srgbClr val="24292E"/>
                </a:solidFill>
                <a:ea typeface="华文仿宋" panose="02010600040101010101" pitchFamily="2" charset="-122"/>
              </a:rPr>
              <a:t>lladdr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 ea:5e:a4:e0:0e:3f PERMANENT </a:t>
            </a:r>
          </a:p>
          <a:p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10.111.2.0 </a:t>
            </a:r>
            <a:r>
              <a:rPr lang="en-US" altLang="zh-CN" sz="1400" dirty="0" err="1">
                <a:solidFill>
                  <a:srgbClr val="24292E"/>
                </a:solidFill>
                <a:ea typeface="华文仿宋" panose="02010600040101010101" pitchFamily="2" charset="-122"/>
              </a:rPr>
              <a:t>lladdr</a:t>
            </a:r>
            <a:r>
              <a:rPr lang="en-US" altLang="zh-CN" sz="1400" dirty="0">
                <a:solidFill>
                  <a:srgbClr val="24292E"/>
                </a:solidFill>
                <a:ea typeface="华文仿宋" panose="02010600040101010101" pitchFamily="2" charset="-122"/>
              </a:rPr>
              <a:t> de:11:58:59:6b:ba PERMANENT </a:t>
            </a:r>
            <a:endParaRPr lang="zh-CN" altLang="en-US" sz="1400" dirty="0">
              <a:solidFill>
                <a:srgbClr val="24292E"/>
              </a:solidFill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258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3711272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ADVANCED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EBCF6E81-0693-4987-9090-6FF7AD7A8FBC}"/>
              </a:ext>
            </a:extLst>
          </p:cNvPr>
          <p:cNvSpPr txBox="1"/>
          <p:nvPr/>
        </p:nvSpPr>
        <p:spPr>
          <a:xfrm>
            <a:off x="799010" y="813138"/>
            <a:ext cx="6097384" cy="465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24292E"/>
                </a:solidFill>
                <a:effectLst/>
                <a:ea typeface="华文仿宋" panose="02010600040101010101" pitchFamily="2" charset="-122"/>
              </a:rPr>
              <a:t>Flannel Host-GW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7842F4-2F96-4C45-9D0D-9F1A420A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389" y="1445104"/>
            <a:ext cx="4977072" cy="2459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276307-D137-4F33-8C82-E6A875296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89" y="4181286"/>
            <a:ext cx="8666370" cy="22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33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57957" y="2528074"/>
            <a:ext cx="6508401" cy="809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4000" b="1" kern="0" dirty="0">
                <a:solidFill>
                  <a:prstClr val="black"/>
                </a:solidFill>
                <a:cs typeface="+mn-ea"/>
                <a:sym typeface="+mn-lt"/>
              </a:rPr>
              <a:t>Kubernetes ECOLOGICAL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795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监控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5795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存储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92498" y="330229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日志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092498" y="3702400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应用管理</a:t>
            </a:r>
          </a:p>
        </p:txBody>
      </p:sp>
      <p:sp>
        <p:nvSpPr>
          <p:cNvPr id="9" name="泪滴形 8"/>
          <p:cNvSpPr/>
          <p:nvPr/>
        </p:nvSpPr>
        <p:spPr>
          <a:xfrm rot="16200000" flipV="1">
            <a:off x="1845070" y="1885553"/>
            <a:ext cx="2855488" cy="2802414"/>
          </a:xfrm>
          <a:prstGeom prst="teardrop">
            <a:avLst/>
          </a:prstGeom>
          <a:solidFill>
            <a:schemeClr val="accent1"/>
          </a:solidFill>
          <a:ln w="889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25647" y="2129073"/>
            <a:ext cx="2505075" cy="2153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115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03</a:t>
            </a:r>
            <a:endParaRPr kumimoji="0" lang="zh-CN" altLang="en-US" sz="96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057958" y="4313028"/>
            <a:ext cx="5890778" cy="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A6C8500-C406-4CA5-914E-F374FD4A4CCD}"/>
              </a:ext>
            </a:extLst>
          </p:cNvPr>
          <p:cNvSpPr txBox="1"/>
          <p:nvPr/>
        </p:nvSpPr>
        <p:spPr>
          <a:xfrm>
            <a:off x="9249881" y="3311716"/>
            <a:ext cx="2316478" cy="38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</a:rPr>
              <a:t>集群管理</a:t>
            </a:r>
          </a:p>
        </p:txBody>
      </p:sp>
    </p:spTree>
    <p:extLst>
      <p:ext uri="{BB962C8B-B14F-4D97-AF65-F5344CB8AC3E}">
        <p14:creationId xmlns:p14="http://schemas.microsoft.com/office/powerpoint/2010/main" val="41187866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4014240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lang="en-US" altLang="zh-CN" sz="2400" b="1" kern="0" dirty="0">
                <a:solidFill>
                  <a:prstClr val="black"/>
                </a:solidFill>
                <a:cs typeface="+mn-ea"/>
                <a:sym typeface="+mn-lt"/>
              </a:rPr>
              <a:t>Kubernetes ECOLOGICAL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9B1009E-B0D6-4446-8E52-86E0F69FE7B7}"/>
              </a:ext>
            </a:extLst>
          </p:cNvPr>
          <p:cNvGrpSpPr/>
          <p:nvPr/>
        </p:nvGrpSpPr>
        <p:grpSpPr>
          <a:xfrm>
            <a:off x="3086758" y="2801965"/>
            <a:ext cx="6018484" cy="1394676"/>
            <a:chOff x="5715000" y="1581359"/>
            <a:chExt cx="3762375" cy="139467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FB11347-BB25-4280-85A7-312BF7AE769C}"/>
                </a:ext>
              </a:extLst>
            </p:cNvPr>
            <p:cNvGrpSpPr/>
            <p:nvPr/>
          </p:nvGrpSpPr>
          <p:grpSpPr>
            <a:xfrm>
              <a:off x="5715000" y="1581359"/>
              <a:ext cx="381000" cy="381000"/>
              <a:chOff x="-695325" y="2305050"/>
              <a:chExt cx="1028700" cy="1028700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BBB8E69A-0E97-451D-91D4-A14616E465F7}"/>
                  </a:ext>
                </a:extLst>
              </p:cNvPr>
              <p:cNvCxnSpPr/>
              <p:nvPr/>
            </p:nvCxnSpPr>
            <p:spPr>
              <a:xfrm>
                <a:off x="-695325" y="230505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8A1FB2C9-E188-466B-B256-B7D00FFB34CA}"/>
                  </a:ext>
                </a:extLst>
              </p:cNvPr>
              <p:cNvCxnSpPr/>
              <p:nvPr/>
            </p:nvCxnSpPr>
            <p:spPr>
              <a:xfrm rot="16200000">
                <a:off x="-1209675" y="2819400"/>
                <a:ext cx="1028700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84DD8AD-A3B5-4728-AAF0-273D01D6455F}"/>
                </a:ext>
              </a:extLst>
            </p:cNvPr>
            <p:cNvSpPr txBox="1"/>
            <p:nvPr/>
          </p:nvSpPr>
          <p:spPr>
            <a:xfrm>
              <a:off x="5800725" y="1669972"/>
              <a:ext cx="3676650" cy="1306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buClrTx/>
                <a:buSzTx/>
                <a:buFontTx/>
                <a:buNone/>
                <a:defRPr/>
              </a:pPr>
              <a:r>
                <a:rPr lang="en-US" altLang="zh-CN" sz="3200" b="1" kern="0" dirty="0">
                  <a:solidFill>
                    <a:prstClr val="black"/>
                  </a:solidFill>
                  <a:cs typeface="+mn-ea"/>
                  <a:sym typeface="+mn-lt"/>
                </a:rPr>
                <a:t>Kubernetes ECOLOGICAL</a:t>
              </a:r>
              <a:endPara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0792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54968" y="1735015"/>
            <a:ext cx="6871240" cy="16695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800" b="1" dirty="0">
                <a:solidFill>
                  <a:prstClr val="black"/>
                </a:solidFill>
                <a:cs typeface="+mn-ea"/>
                <a:sym typeface="+mn-lt"/>
              </a:rPr>
              <a:t>THANK YOU</a:t>
            </a:r>
            <a:endParaRPr lang="zh-CN" altLang="en-US" sz="8800" b="1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9268" y="1755335"/>
            <a:ext cx="6636812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1407160" y="3932395"/>
            <a:ext cx="3934670" cy="0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0C5B5441-EC27-4CA4-B874-B672299FCF1D}"/>
              </a:ext>
            </a:extLst>
          </p:cNvPr>
          <p:cNvSpPr/>
          <p:nvPr/>
        </p:nvSpPr>
        <p:spPr>
          <a:xfrm rot="5400000">
            <a:off x="1390084" y="5041735"/>
            <a:ext cx="247602" cy="213450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EB76098-FB4B-46B7-8BB2-DE15A9EF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311" y="5595084"/>
            <a:ext cx="1925856" cy="49033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ED0DF02-989E-4FEE-8538-5C3D9C2FCEA8}"/>
              </a:ext>
            </a:extLst>
          </p:cNvPr>
          <p:cNvSpPr txBox="1"/>
          <p:nvPr/>
        </p:nvSpPr>
        <p:spPr>
          <a:xfrm>
            <a:off x="1828800" y="4963794"/>
            <a:ext cx="163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BankGothic Md BT" panose="020B0807020203060204" pitchFamily="34" charset="0"/>
              </a:rPr>
              <a:t>BY</a:t>
            </a:r>
            <a:r>
              <a:rPr lang="zh-CN" altLang="en-US" dirty="0">
                <a:latin typeface="BankGothic Md BT" panose="020B0807020203060204" pitchFamily="34" charset="0"/>
              </a:rPr>
              <a:t>：</a:t>
            </a:r>
            <a:r>
              <a:rPr lang="en-US" altLang="zh-CN" dirty="0">
                <a:latin typeface="BankGothic Md BT" panose="020B0807020203060204" pitchFamily="34" charset="0"/>
              </a:rPr>
              <a:t>LIUZHI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41D3436-3018-4AB1-877D-510E06EDDE51}"/>
              </a:ext>
            </a:extLst>
          </p:cNvPr>
          <p:cNvSpPr txBox="1"/>
          <p:nvPr/>
        </p:nvSpPr>
        <p:spPr>
          <a:xfrm>
            <a:off x="1828800" y="6226024"/>
            <a:ext cx="2634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Copyright @2022 SmartChat Studio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9B3D44-8276-4A7E-9976-435BD7B0A8B2}"/>
              </a:ext>
            </a:extLst>
          </p:cNvPr>
          <p:cNvSpPr txBox="1"/>
          <p:nvPr/>
        </p:nvSpPr>
        <p:spPr>
          <a:xfrm>
            <a:off x="1369268" y="3357880"/>
            <a:ext cx="2773516" cy="380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大规模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服务编排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 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自治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|</a:t>
            </a:r>
            <a:r>
              <a:rPr lang="zh-CN" altLang="en-US" sz="1600" dirty="0">
                <a:solidFill>
                  <a:prstClr val="black"/>
                </a:solidFill>
                <a:cs typeface="+mn-ea"/>
                <a:sym typeface="+mn-lt"/>
              </a:rPr>
              <a:t>灵活</a:t>
            </a:r>
            <a:r>
              <a:rPr lang="en-US" altLang="zh-CN" sz="1600" dirty="0">
                <a:solidFill>
                  <a:prstClr val="black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6499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CA04C91-99AD-49AF-A600-7746F281BEED}"/>
              </a:ext>
            </a:extLst>
          </p:cNvPr>
          <p:cNvGrpSpPr/>
          <p:nvPr/>
        </p:nvGrpSpPr>
        <p:grpSpPr>
          <a:xfrm>
            <a:off x="1093938" y="1347670"/>
            <a:ext cx="9598025" cy="4668520"/>
            <a:chOff x="2533" y="802"/>
            <a:chExt cx="15115" cy="7352"/>
          </a:xfrm>
        </p:grpSpPr>
        <p:pic>
          <p:nvPicPr>
            <p:cNvPr id="7" name="图片 6" descr="C:/Users/liuzh/AppData/Local/Temp/kaimatting/20201204141936/output_aiMatting_20201204142018.pngoutput_aiMatting_20201204142018">
              <a:extLst>
                <a:ext uri="{FF2B5EF4-FFF2-40B4-BE49-F238E27FC236}">
                  <a16:creationId xmlns:a16="http://schemas.microsoft.com/office/drawing/2014/main" id="{976B83C5-57DC-48B6-8675-D0B584F20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90" y="5267"/>
              <a:ext cx="1958" cy="1883"/>
            </a:xfrm>
            <a:prstGeom prst="rect">
              <a:avLst/>
            </a:prstGeom>
          </p:spPr>
        </p:pic>
        <p:pic>
          <p:nvPicPr>
            <p:cNvPr id="8" name="图片 15" descr="resource">
              <a:extLst>
                <a:ext uri="{FF2B5EF4-FFF2-40B4-BE49-F238E27FC236}">
                  <a16:creationId xmlns:a16="http://schemas.microsoft.com/office/drawing/2014/main" id="{8AA7CC44-D604-4522-9ED3-170E49F2B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1" y="4403"/>
              <a:ext cx="1549" cy="1549"/>
            </a:xfrm>
            <a:prstGeom prst="rect">
              <a:avLst/>
            </a:prstGeom>
          </p:spPr>
        </p:pic>
        <p:pic>
          <p:nvPicPr>
            <p:cNvPr id="12" name="图片 31" descr="resource">
              <a:extLst>
                <a:ext uri="{FF2B5EF4-FFF2-40B4-BE49-F238E27FC236}">
                  <a16:creationId xmlns:a16="http://schemas.microsoft.com/office/drawing/2014/main" id="{DD9056D2-8147-48B6-9B3E-033142614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5" y="5041"/>
              <a:ext cx="1549" cy="1549"/>
            </a:xfrm>
            <a:prstGeom prst="rect">
              <a:avLst/>
            </a:prstGeom>
          </p:spPr>
        </p:pic>
        <p:pic>
          <p:nvPicPr>
            <p:cNvPr id="13" name="图片 35" descr="resource">
              <a:extLst>
                <a:ext uri="{FF2B5EF4-FFF2-40B4-BE49-F238E27FC236}">
                  <a16:creationId xmlns:a16="http://schemas.microsoft.com/office/drawing/2014/main" id="{6AF1F54B-2EB0-4217-88B0-E4B46DD59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53" y="5267"/>
              <a:ext cx="1549" cy="1549"/>
            </a:xfrm>
            <a:prstGeom prst="rect">
              <a:avLst/>
            </a:prstGeom>
          </p:spPr>
        </p:pic>
        <p:pic>
          <p:nvPicPr>
            <p:cNvPr id="14" name="图片 56" descr="resource">
              <a:extLst>
                <a:ext uri="{FF2B5EF4-FFF2-40B4-BE49-F238E27FC236}">
                  <a16:creationId xmlns:a16="http://schemas.microsoft.com/office/drawing/2014/main" id="{7FA815AF-8BD2-40B0-A6AC-CBC37611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71" y="6122"/>
              <a:ext cx="1549" cy="1549"/>
            </a:xfrm>
            <a:prstGeom prst="rect">
              <a:avLst/>
            </a:prstGeom>
          </p:spPr>
        </p:pic>
        <p:pic>
          <p:nvPicPr>
            <p:cNvPr id="15" name="图片 57" descr="resource">
              <a:extLst>
                <a:ext uri="{FF2B5EF4-FFF2-40B4-BE49-F238E27FC236}">
                  <a16:creationId xmlns:a16="http://schemas.microsoft.com/office/drawing/2014/main" id="{6780B1F2-1EF6-41F8-A8FC-5378CDF44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04" y="6122"/>
              <a:ext cx="1549" cy="1549"/>
            </a:xfrm>
            <a:prstGeom prst="rect">
              <a:avLst/>
            </a:prstGeom>
          </p:spPr>
        </p:pic>
        <p:pic>
          <p:nvPicPr>
            <p:cNvPr id="16" name="图片 58" descr="resource">
              <a:extLst>
                <a:ext uri="{FF2B5EF4-FFF2-40B4-BE49-F238E27FC236}">
                  <a16:creationId xmlns:a16="http://schemas.microsoft.com/office/drawing/2014/main" id="{4CBBCEF6-E236-4F7A-9F1A-E31C0362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04" y="5267"/>
              <a:ext cx="1549" cy="1549"/>
            </a:xfrm>
            <a:prstGeom prst="rect">
              <a:avLst/>
            </a:prstGeom>
          </p:spPr>
        </p:pic>
        <p:pic>
          <p:nvPicPr>
            <p:cNvPr id="17" name="图片 59" descr="resource">
              <a:extLst>
                <a:ext uri="{FF2B5EF4-FFF2-40B4-BE49-F238E27FC236}">
                  <a16:creationId xmlns:a16="http://schemas.microsoft.com/office/drawing/2014/main" id="{B9F9FCA7-8182-40F0-BE92-25A16CF3C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72" y="5952"/>
              <a:ext cx="1549" cy="1549"/>
            </a:xfrm>
            <a:prstGeom prst="rect">
              <a:avLst/>
            </a:prstGeom>
          </p:spPr>
        </p:pic>
        <p:pic>
          <p:nvPicPr>
            <p:cNvPr id="18" name="图片 81" descr="resource">
              <a:extLst>
                <a:ext uri="{FF2B5EF4-FFF2-40B4-BE49-F238E27FC236}">
                  <a16:creationId xmlns:a16="http://schemas.microsoft.com/office/drawing/2014/main" id="{4B7AFAC4-C879-4C33-919B-22144CE6C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71" y="6122"/>
              <a:ext cx="1549" cy="1549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A72A6FC0-0289-45BA-84A6-44A8078A9305}"/>
                </a:ext>
              </a:extLst>
            </p:cNvPr>
            <p:cNvGrpSpPr/>
            <p:nvPr/>
          </p:nvGrpSpPr>
          <p:grpSpPr>
            <a:xfrm>
              <a:off x="2533" y="1287"/>
              <a:ext cx="2280" cy="1738"/>
              <a:chOff x="8388" y="3228"/>
              <a:chExt cx="2280" cy="1738"/>
            </a:xfrm>
          </p:grpSpPr>
          <p:sp>
            <p:nvSpPr>
              <p:cNvPr id="36" name="六边形 35">
                <a:extLst>
                  <a:ext uri="{FF2B5EF4-FFF2-40B4-BE49-F238E27FC236}">
                    <a16:creationId xmlns:a16="http://schemas.microsoft.com/office/drawing/2014/main" id="{18CD134F-2E91-4B68-AEA3-879845F961A2}"/>
                  </a:ext>
                </a:extLst>
              </p:cNvPr>
              <p:cNvSpPr/>
              <p:nvPr/>
            </p:nvSpPr>
            <p:spPr>
              <a:xfrm>
                <a:off x="8927" y="322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7" name="六边形 36">
                <a:extLst>
                  <a:ext uri="{FF2B5EF4-FFF2-40B4-BE49-F238E27FC236}">
                    <a16:creationId xmlns:a16="http://schemas.microsoft.com/office/drawing/2014/main" id="{819E6B9E-450C-4C88-BA2C-03432BA4A080}"/>
                  </a:ext>
                </a:extLst>
              </p:cNvPr>
              <p:cNvSpPr/>
              <p:nvPr/>
            </p:nvSpPr>
            <p:spPr>
              <a:xfrm>
                <a:off x="8388" y="3597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8" name="六边形 37">
                <a:extLst>
                  <a:ext uri="{FF2B5EF4-FFF2-40B4-BE49-F238E27FC236}">
                    <a16:creationId xmlns:a16="http://schemas.microsoft.com/office/drawing/2014/main" id="{0E51B3C5-A2F9-4A96-8D7E-576A5000C1BB}"/>
                  </a:ext>
                </a:extLst>
              </p:cNvPr>
              <p:cNvSpPr/>
              <p:nvPr/>
            </p:nvSpPr>
            <p:spPr>
              <a:xfrm>
                <a:off x="8927" y="3952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9" name="六边形 38">
                <a:extLst>
                  <a:ext uri="{FF2B5EF4-FFF2-40B4-BE49-F238E27FC236}">
                    <a16:creationId xmlns:a16="http://schemas.microsoft.com/office/drawing/2014/main" id="{E8F95F0A-6371-4165-855F-BD3D658BD246}"/>
                  </a:ext>
                </a:extLst>
              </p:cNvPr>
              <p:cNvSpPr/>
              <p:nvPr/>
            </p:nvSpPr>
            <p:spPr>
              <a:xfrm>
                <a:off x="9476" y="3600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0" name="六边形 39">
                <a:extLst>
                  <a:ext uri="{FF2B5EF4-FFF2-40B4-BE49-F238E27FC236}">
                    <a16:creationId xmlns:a16="http://schemas.microsoft.com/office/drawing/2014/main" id="{1393C49B-FA9A-4AF7-B8ED-E90A2636A77D}"/>
                  </a:ext>
                </a:extLst>
              </p:cNvPr>
              <p:cNvSpPr/>
              <p:nvPr/>
            </p:nvSpPr>
            <p:spPr>
              <a:xfrm>
                <a:off x="9461" y="4318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41" name="六边形 40">
                <a:extLst>
                  <a:ext uri="{FF2B5EF4-FFF2-40B4-BE49-F238E27FC236}">
                    <a16:creationId xmlns:a16="http://schemas.microsoft.com/office/drawing/2014/main" id="{A48426DE-C992-4891-9D91-06413FE53966}"/>
                  </a:ext>
                </a:extLst>
              </p:cNvPr>
              <p:cNvSpPr/>
              <p:nvPr/>
            </p:nvSpPr>
            <p:spPr>
              <a:xfrm>
                <a:off x="10020" y="3976"/>
                <a:ext cx="649" cy="649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25E65B0-DC27-4622-BF09-E4ACB111CDBD}"/>
                </a:ext>
              </a:extLst>
            </p:cNvPr>
            <p:cNvSpPr txBox="1"/>
            <p:nvPr/>
          </p:nvSpPr>
          <p:spPr>
            <a:xfrm>
              <a:off x="3182" y="802"/>
              <a:ext cx="283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微服务</a:t>
              </a:r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Miro Service</a:t>
              </a:r>
            </a:p>
          </p:txBody>
        </p:sp>
        <p:pic>
          <p:nvPicPr>
            <p:cNvPr id="21" name="图片 20" descr="C:/Users/liuzh/AppData/Local/Temp/kaimatting/20201204150428/output_aiMatting_20201204150455.pngoutput_aiMatting_20201204150455">
              <a:extLst>
                <a:ext uri="{FF2B5EF4-FFF2-40B4-BE49-F238E27FC236}">
                  <a16:creationId xmlns:a16="http://schemas.microsoft.com/office/drawing/2014/main" id="{5D12B004-2FF3-4BAB-BC9D-AF7368399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51" y="2660"/>
              <a:ext cx="983" cy="1368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EDD22A8-E47B-4AC3-9D36-03724D60F306}"/>
                </a:ext>
              </a:extLst>
            </p:cNvPr>
            <p:cNvSpPr txBox="1"/>
            <p:nvPr/>
          </p:nvSpPr>
          <p:spPr>
            <a:xfrm>
              <a:off x="6034" y="3026"/>
              <a:ext cx="3676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我们不生产服务</a:t>
              </a:r>
            </a:p>
            <a:p>
              <a:r>
                <a:rPr lang="en-US" altLang="zh-CN" sz="1400" b="1">
                  <a:latin typeface="楷体" panose="02010609060101010101" charset="-122"/>
                  <a:ea typeface="楷体" panose="02010609060101010101" charset="-122"/>
                </a:rPr>
                <a:t>    </a:t>
              </a:r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我们只是服务的搬运工</a:t>
              </a:r>
            </a:p>
          </p:txBody>
        </p:sp>
        <p:cxnSp>
          <p:nvCxnSpPr>
            <p:cNvPr id="23" name="曲线连接符 92">
              <a:extLst>
                <a:ext uri="{FF2B5EF4-FFF2-40B4-BE49-F238E27FC236}">
                  <a16:creationId xmlns:a16="http://schemas.microsoft.com/office/drawing/2014/main" id="{35C95253-9B36-49DA-A284-A45E90A580FF}"/>
                </a:ext>
              </a:extLst>
            </p:cNvPr>
            <p:cNvCxnSpPr>
              <a:stCxn id="40" idx="1"/>
              <a:endCxn id="8" idx="0"/>
            </p:cNvCxnSpPr>
            <p:nvPr/>
          </p:nvCxnSpPr>
          <p:spPr>
            <a:xfrm rot="5400000" flipV="1">
              <a:off x="4056" y="3063"/>
              <a:ext cx="1377" cy="1303"/>
            </a:xfrm>
            <a:prstGeom prst="curvedConnector3">
              <a:avLst>
                <a:gd name="adj1" fmla="val 50036"/>
              </a:avLst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775B8E4-5DE0-4935-A2A2-7B1D0B6AED7E}"/>
                </a:ext>
              </a:extLst>
            </p:cNvPr>
            <p:cNvSpPr txBox="1"/>
            <p:nvPr/>
          </p:nvSpPr>
          <p:spPr>
            <a:xfrm>
              <a:off x="5285" y="7671"/>
              <a:ext cx="1698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混乱的码头</a:t>
              </a:r>
            </a:p>
          </p:txBody>
        </p:sp>
        <p:pic>
          <p:nvPicPr>
            <p:cNvPr id="25" name="图片 94" descr="resource">
              <a:extLst>
                <a:ext uri="{FF2B5EF4-FFF2-40B4-BE49-F238E27FC236}">
                  <a16:creationId xmlns:a16="http://schemas.microsoft.com/office/drawing/2014/main" id="{AC0A75B5-E38A-4525-A952-D41121D6F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18" y="5397"/>
              <a:ext cx="1549" cy="1549"/>
            </a:xfrm>
            <a:prstGeom prst="rect">
              <a:avLst/>
            </a:prstGeom>
          </p:spPr>
        </p:pic>
        <p:pic>
          <p:nvPicPr>
            <p:cNvPr id="26" name="图片 95" descr="resource">
              <a:extLst>
                <a:ext uri="{FF2B5EF4-FFF2-40B4-BE49-F238E27FC236}">
                  <a16:creationId xmlns:a16="http://schemas.microsoft.com/office/drawing/2014/main" id="{13F87CAC-48CE-4073-B2D9-251936F5B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18" y="4625"/>
              <a:ext cx="1549" cy="1549"/>
            </a:xfrm>
            <a:prstGeom prst="rect">
              <a:avLst/>
            </a:prstGeom>
          </p:spPr>
        </p:pic>
        <p:pic>
          <p:nvPicPr>
            <p:cNvPr id="27" name="图片 96" descr="resource">
              <a:extLst>
                <a:ext uri="{FF2B5EF4-FFF2-40B4-BE49-F238E27FC236}">
                  <a16:creationId xmlns:a16="http://schemas.microsoft.com/office/drawing/2014/main" id="{C8E8E047-4BCA-45F6-9766-EAFAA19CA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018" y="6174"/>
              <a:ext cx="1549" cy="1549"/>
            </a:xfrm>
            <a:prstGeom prst="rect">
              <a:avLst/>
            </a:prstGeom>
          </p:spPr>
        </p:pic>
        <p:pic>
          <p:nvPicPr>
            <p:cNvPr id="28" name="图片 97" descr="resource">
              <a:extLst>
                <a:ext uri="{FF2B5EF4-FFF2-40B4-BE49-F238E27FC236}">
                  <a16:creationId xmlns:a16="http://schemas.microsoft.com/office/drawing/2014/main" id="{9C56A8C6-9BB8-426C-9FCD-937085979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099" y="6174"/>
              <a:ext cx="1549" cy="1549"/>
            </a:xfrm>
            <a:prstGeom prst="rect">
              <a:avLst/>
            </a:prstGeom>
          </p:spPr>
        </p:pic>
        <p:pic>
          <p:nvPicPr>
            <p:cNvPr id="29" name="图片 98" descr="resource">
              <a:extLst>
                <a:ext uri="{FF2B5EF4-FFF2-40B4-BE49-F238E27FC236}">
                  <a16:creationId xmlns:a16="http://schemas.microsoft.com/office/drawing/2014/main" id="{3B938FDA-5051-4093-A243-1E9CC130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6099" y="5397"/>
              <a:ext cx="1549" cy="1549"/>
            </a:xfrm>
            <a:prstGeom prst="rect">
              <a:avLst/>
            </a:prstGeom>
          </p:spPr>
        </p:pic>
        <p:pic>
          <p:nvPicPr>
            <p:cNvPr id="30" name="图片 99" descr="resource">
              <a:extLst>
                <a:ext uri="{FF2B5EF4-FFF2-40B4-BE49-F238E27FC236}">
                  <a16:creationId xmlns:a16="http://schemas.microsoft.com/office/drawing/2014/main" id="{77CFC0B8-CBC9-42E0-8D4C-A5DDC35F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50" y="4625"/>
              <a:ext cx="1549" cy="1549"/>
            </a:xfrm>
            <a:prstGeom prst="rect">
              <a:avLst/>
            </a:prstGeom>
          </p:spPr>
        </p:pic>
        <p:pic>
          <p:nvPicPr>
            <p:cNvPr id="31" name="图片 100" descr="resource">
              <a:extLst>
                <a:ext uri="{FF2B5EF4-FFF2-40B4-BE49-F238E27FC236}">
                  <a16:creationId xmlns:a16="http://schemas.microsoft.com/office/drawing/2014/main" id="{B6F9200C-74FC-4A96-8279-2D36D0BBB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67" y="6174"/>
              <a:ext cx="1549" cy="1549"/>
            </a:xfrm>
            <a:prstGeom prst="rect">
              <a:avLst/>
            </a:prstGeom>
          </p:spPr>
        </p:pic>
        <p:pic>
          <p:nvPicPr>
            <p:cNvPr id="32" name="图片 101" descr="resource">
              <a:extLst>
                <a:ext uri="{FF2B5EF4-FFF2-40B4-BE49-F238E27FC236}">
                  <a16:creationId xmlns:a16="http://schemas.microsoft.com/office/drawing/2014/main" id="{48E3BB5F-786E-415F-B30D-B0D47184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550" y="5397"/>
              <a:ext cx="1549" cy="1549"/>
            </a:xfrm>
            <a:prstGeom prst="rect">
              <a:avLst/>
            </a:prstGeom>
          </p:spPr>
        </p:pic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10F5EAB-623F-41BE-945A-09BF67B571BB}"/>
                </a:ext>
              </a:extLst>
            </p:cNvPr>
            <p:cNvSpPr txBox="1"/>
            <p:nvPr/>
          </p:nvSpPr>
          <p:spPr>
            <a:xfrm>
              <a:off x="14678" y="7671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井然有序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4DEFC21-E27A-4750-8D90-361EB9D24A3B}"/>
                </a:ext>
              </a:extLst>
            </p:cNvPr>
            <p:cNvSpPr txBox="1"/>
            <p:nvPr/>
          </p:nvSpPr>
          <p:spPr>
            <a:xfrm>
              <a:off x="10723" y="7285"/>
              <a:ext cx="1416" cy="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>
                  <a:latin typeface="楷体" panose="02010609060101010101" charset="-122"/>
                  <a:ea typeface="楷体" panose="02010609060101010101" charset="-122"/>
                </a:rPr>
                <a:t>服务编排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19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2E1D182-D94A-4733-8D77-27E423F98DD0}"/>
              </a:ext>
            </a:extLst>
          </p:cNvPr>
          <p:cNvSpPr/>
          <p:nvPr/>
        </p:nvSpPr>
        <p:spPr>
          <a:xfrm>
            <a:off x="2471420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APP</a:t>
            </a:r>
            <a:endParaRPr lang="en-US" altLang="zh-CN" sz="1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B9EA3C-1B50-4F0A-94A9-C0E20FF2D9DF}"/>
              </a:ext>
            </a:extLst>
          </p:cNvPr>
          <p:cNvSpPr/>
          <p:nvPr/>
        </p:nvSpPr>
        <p:spPr>
          <a:xfrm>
            <a:off x="29419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APP</a:t>
            </a:r>
            <a:endParaRPr lang="en-US" altLang="zh-CN"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F4D8BCC-1EB3-4D51-B18C-53764A55E9CD}"/>
              </a:ext>
            </a:extLst>
          </p:cNvPr>
          <p:cNvSpPr/>
          <p:nvPr/>
        </p:nvSpPr>
        <p:spPr>
          <a:xfrm>
            <a:off x="3411855" y="4682490"/>
            <a:ext cx="402590" cy="3924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/>
              <a:t>APP</a:t>
            </a:r>
            <a:endParaRPr lang="en-US" altLang="zh-CN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10FB28-2DE1-4C1A-B3A7-12BE9B6EF085}"/>
              </a:ext>
            </a:extLst>
          </p:cNvPr>
          <p:cNvSpPr/>
          <p:nvPr/>
        </p:nvSpPr>
        <p:spPr>
          <a:xfrm>
            <a:off x="2471420" y="511302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Operating System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21C126-1730-44A2-8C2C-5912B30B9EC5}"/>
              </a:ext>
            </a:extLst>
          </p:cNvPr>
          <p:cNvSpPr/>
          <p:nvPr/>
        </p:nvSpPr>
        <p:spPr>
          <a:xfrm>
            <a:off x="2471420" y="545655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Hardware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770AEA-0DDB-4562-A699-117F22BAD9B2}"/>
              </a:ext>
            </a:extLst>
          </p:cNvPr>
          <p:cNvSpPr txBox="1"/>
          <p:nvPr/>
        </p:nvSpPr>
        <p:spPr>
          <a:xfrm>
            <a:off x="2848610" y="581152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传统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C3B4317-F14A-4EFB-B017-746ABCF0EF4F}"/>
              </a:ext>
            </a:extLst>
          </p:cNvPr>
          <p:cNvSpPr/>
          <p:nvPr/>
        </p:nvSpPr>
        <p:spPr>
          <a:xfrm>
            <a:off x="4982210" y="5161915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Operating System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EF74D8-FB31-440A-80A4-53BEDCFB0D31}"/>
              </a:ext>
            </a:extLst>
          </p:cNvPr>
          <p:cNvSpPr/>
          <p:nvPr/>
        </p:nvSpPr>
        <p:spPr>
          <a:xfrm>
            <a:off x="4982210" y="550545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Hardware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A24AAF-2346-4C96-A8F9-A7A0693ED665}"/>
              </a:ext>
            </a:extLst>
          </p:cNvPr>
          <p:cNvSpPr txBox="1"/>
          <p:nvPr/>
        </p:nvSpPr>
        <p:spPr>
          <a:xfrm>
            <a:off x="5326698" y="581152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虚拟化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7EE2BAB-3A87-406F-BE4E-290558338B9E}"/>
              </a:ext>
            </a:extLst>
          </p:cNvPr>
          <p:cNvSpPr/>
          <p:nvPr/>
        </p:nvSpPr>
        <p:spPr>
          <a:xfrm>
            <a:off x="4982210" y="4818380"/>
            <a:ext cx="134239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Hypervisor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1453D5C-D9DB-4252-A71B-2B89E883F1A7}"/>
              </a:ext>
            </a:extLst>
          </p:cNvPr>
          <p:cNvSpPr/>
          <p:nvPr/>
        </p:nvSpPr>
        <p:spPr>
          <a:xfrm>
            <a:off x="498221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VM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14341C-C009-4F2C-9917-E06BDF29D3AB}"/>
              </a:ext>
            </a:extLst>
          </p:cNvPr>
          <p:cNvSpPr/>
          <p:nvPr/>
        </p:nvSpPr>
        <p:spPr>
          <a:xfrm>
            <a:off x="504126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 dirty="0"/>
              <a:t>APP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F424A5E-4D57-4754-AC57-AFC8CA2F5ED6}"/>
              </a:ext>
            </a:extLst>
          </p:cNvPr>
          <p:cNvSpPr/>
          <p:nvPr/>
        </p:nvSpPr>
        <p:spPr>
          <a:xfrm>
            <a:off x="5599430" y="3515360"/>
            <a:ext cx="480695" cy="11671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VM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96ADF3-D596-469F-AF0F-FF916E02CCF2}"/>
              </a:ext>
            </a:extLst>
          </p:cNvPr>
          <p:cNvSpPr/>
          <p:nvPr/>
        </p:nvSpPr>
        <p:spPr>
          <a:xfrm>
            <a:off x="504126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60F380-67C7-446E-870B-099CE9066620}"/>
              </a:ext>
            </a:extLst>
          </p:cNvPr>
          <p:cNvSpPr/>
          <p:nvPr/>
        </p:nvSpPr>
        <p:spPr>
          <a:xfrm>
            <a:off x="5677535" y="3587115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D548E94-4F37-44D4-ADC9-95AC06969D80}"/>
              </a:ext>
            </a:extLst>
          </p:cNvPr>
          <p:cNvSpPr/>
          <p:nvPr/>
        </p:nvSpPr>
        <p:spPr>
          <a:xfrm>
            <a:off x="5677535" y="423418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CD1853A-3085-4266-B6AD-916415BBCA74}"/>
              </a:ext>
            </a:extLst>
          </p:cNvPr>
          <p:cNvSpPr/>
          <p:nvPr/>
        </p:nvSpPr>
        <p:spPr>
          <a:xfrm>
            <a:off x="7374890" y="5210810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Operating System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89D98D-908F-41B0-A627-FFF285389A69}"/>
              </a:ext>
            </a:extLst>
          </p:cNvPr>
          <p:cNvSpPr/>
          <p:nvPr/>
        </p:nvSpPr>
        <p:spPr>
          <a:xfrm>
            <a:off x="7374890" y="555434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Hardware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C0D3F19-26EE-491B-95B1-0EB96A076E0D}"/>
              </a:ext>
            </a:extLst>
          </p:cNvPr>
          <p:cNvSpPr txBox="1"/>
          <p:nvPr/>
        </p:nvSpPr>
        <p:spPr>
          <a:xfrm>
            <a:off x="8141018" y="5848985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容器化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25A148D-4F25-4341-84C1-EF4B6B86CFE0}"/>
              </a:ext>
            </a:extLst>
          </p:cNvPr>
          <p:cNvSpPr/>
          <p:nvPr/>
        </p:nvSpPr>
        <p:spPr>
          <a:xfrm>
            <a:off x="7374890" y="4867275"/>
            <a:ext cx="2175510" cy="29464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/>
              <a:t>Container Runtime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AD2F29-648E-4827-A5F5-6A68B050CB30}"/>
              </a:ext>
            </a:extLst>
          </p:cNvPr>
          <p:cNvSpPr/>
          <p:nvPr/>
        </p:nvSpPr>
        <p:spPr>
          <a:xfrm>
            <a:off x="7374890" y="4180205"/>
            <a:ext cx="755015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30053FD-B22B-49EB-9864-E3F7A3A2D431}"/>
              </a:ext>
            </a:extLst>
          </p:cNvPr>
          <p:cNvSpPr/>
          <p:nvPr/>
        </p:nvSpPr>
        <p:spPr>
          <a:xfrm>
            <a:off x="7590790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7F0A2EDA-2A34-4C65-B7D1-61BB324C6010}"/>
              </a:ext>
            </a:extLst>
          </p:cNvPr>
          <p:cNvSpPr/>
          <p:nvPr/>
        </p:nvSpPr>
        <p:spPr>
          <a:xfrm>
            <a:off x="8787130" y="4180205"/>
            <a:ext cx="763270" cy="638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0"/>
          </a:p>
          <a:p>
            <a:pPr algn="ctr"/>
            <a:endParaRPr lang="en-US" altLang="zh-CN" sz="1000"/>
          </a:p>
          <a:p>
            <a:pPr algn="ctr"/>
            <a:r>
              <a:rPr lang="en-US" altLang="zh-CN" sz="1000"/>
              <a:t>Container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8C043FC-70B5-4102-BA8A-8CB518DA4E81}"/>
              </a:ext>
            </a:extLst>
          </p:cNvPr>
          <p:cNvSpPr/>
          <p:nvPr/>
        </p:nvSpPr>
        <p:spPr>
          <a:xfrm>
            <a:off x="8978265" y="4243070"/>
            <a:ext cx="323850" cy="3136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00"/>
              <a:t>APP</a:t>
            </a:r>
          </a:p>
        </p:txBody>
      </p:sp>
      <p:sp>
        <p:nvSpPr>
          <p:cNvPr id="33" name="燕尾形箭头 46">
            <a:extLst>
              <a:ext uri="{FF2B5EF4-FFF2-40B4-BE49-F238E27FC236}">
                <a16:creationId xmlns:a16="http://schemas.microsoft.com/office/drawing/2014/main" id="{B0DBA19E-F27D-406D-B757-2D83ABA44EFB}"/>
              </a:ext>
            </a:extLst>
          </p:cNvPr>
          <p:cNvSpPr/>
          <p:nvPr/>
        </p:nvSpPr>
        <p:spPr>
          <a:xfrm rot="16200000">
            <a:off x="-440055" y="3346450"/>
            <a:ext cx="3766185" cy="793750"/>
          </a:xfrm>
          <a:prstGeom prst="notched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进化论</a:t>
            </a:r>
          </a:p>
        </p:txBody>
      </p:sp>
      <p:pic>
        <p:nvPicPr>
          <p:cNvPr id="35" name="图片 4" descr="resource">
            <a:extLst>
              <a:ext uri="{FF2B5EF4-FFF2-40B4-BE49-F238E27FC236}">
                <a16:creationId xmlns:a16="http://schemas.microsoft.com/office/drawing/2014/main" id="{D119695C-C1A3-4562-AE77-3DB828285B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86050" y="1860550"/>
            <a:ext cx="914400" cy="9144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CD94CCDF-29C2-4D0D-B205-E2C158BCF655}"/>
              </a:ext>
            </a:extLst>
          </p:cNvPr>
          <p:cNvSpPr txBox="1"/>
          <p:nvPr/>
        </p:nvSpPr>
        <p:spPr>
          <a:xfrm>
            <a:off x="2898775" y="2717800"/>
            <a:ext cx="48895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集群</a:t>
            </a:r>
          </a:p>
        </p:txBody>
      </p:sp>
      <p:pic>
        <p:nvPicPr>
          <p:cNvPr id="37" name="图片 20" descr="resource">
            <a:extLst>
              <a:ext uri="{FF2B5EF4-FFF2-40B4-BE49-F238E27FC236}">
                <a16:creationId xmlns:a16="http://schemas.microsoft.com/office/drawing/2014/main" id="{B963D4BF-4D59-4EB1-A4B6-AEAC62C25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6985" y="1803400"/>
            <a:ext cx="914400" cy="914400"/>
          </a:xfrm>
          <a:prstGeom prst="rect">
            <a:avLst/>
          </a:prstGeom>
        </p:spPr>
      </p:pic>
      <p:pic>
        <p:nvPicPr>
          <p:cNvPr id="38" name="图片 37" descr="C:/Users/liuzh/AppData/Local/Temp/kaimatting/20201204141936/output_aiMatting_20201204142018.pngoutput_aiMatting_20201204142018">
            <a:extLst>
              <a:ext uri="{FF2B5EF4-FFF2-40B4-BE49-F238E27FC236}">
                <a16:creationId xmlns:a16="http://schemas.microsoft.com/office/drawing/2014/main" id="{EC6B4EBF-38C3-4A4E-AE7E-94F4E1DDE7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5295" y="1887855"/>
            <a:ext cx="774065" cy="744855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285F58D8-B76C-43D9-A5FE-96C1F5F39B20}"/>
              </a:ext>
            </a:extLst>
          </p:cNvPr>
          <p:cNvSpPr txBox="1"/>
          <p:nvPr/>
        </p:nvSpPr>
        <p:spPr>
          <a:xfrm>
            <a:off x="5223193" y="2717800"/>
            <a:ext cx="64198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b="1">
                <a:latin typeface="楷体" panose="02010609060101010101" charset="-122"/>
                <a:ea typeface="楷体" panose="02010609060101010101" charset="-122"/>
              </a:rPr>
              <a:t>云平台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14DBC0-E10F-4E58-B22A-21F678730BCF}"/>
              </a:ext>
            </a:extLst>
          </p:cNvPr>
          <p:cNvSpPr txBox="1"/>
          <p:nvPr/>
        </p:nvSpPr>
        <p:spPr>
          <a:xfrm>
            <a:off x="7987031" y="2774950"/>
            <a:ext cx="9512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>
                <a:latin typeface="楷体" panose="02010609060101010101" charset="-122"/>
                <a:ea typeface="楷体" panose="02010609060101010101" charset="-122"/>
              </a:rPr>
              <a:t>kubernetes</a:t>
            </a:r>
          </a:p>
        </p:txBody>
      </p:sp>
    </p:spTree>
    <p:extLst>
      <p:ext uri="{BB962C8B-B14F-4D97-AF65-F5344CB8AC3E}">
        <p14:creationId xmlns:p14="http://schemas.microsoft.com/office/powerpoint/2010/main" val="257899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09775" y="290688"/>
            <a:ext cx="489236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4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0389" y="290687"/>
            <a:ext cx="2820003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Kubernetes BASE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DE36822-08DF-4A6A-934B-7BC5EB4ED9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369" y="290687"/>
            <a:ext cx="1925856" cy="490330"/>
          </a:xfrm>
          <a:prstGeom prst="rect">
            <a:avLst/>
          </a:prstGeom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A6B3AC43-4929-4ED4-9FB9-E78AE2F147F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027805" y="1359653"/>
            <a:ext cx="7505700" cy="502896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15900" dist="381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123B1A-52E7-4152-A2CB-EBB8F887EF4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0710" y="3005461"/>
            <a:ext cx="3009925" cy="1737347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400" b="1" spc="16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容器优势</a:t>
            </a:r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604816B1-EFFF-45F5-81E2-34EA3A643B9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332605" y="1664456"/>
            <a:ext cx="6896138" cy="441935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敏捷应用程序的创建和部署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持续开发、集成和部署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关注开发和运维的分离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可观测性强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环境一致性，一次构建，哪儿哪儿运行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超强可移植性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以应用服务为中心，管理聚焦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松耦合、分布式、弹性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可预测的应用程序性能</a:t>
            </a:r>
          </a:p>
          <a:p>
            <a:pPr marL="28575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高效率和高密度</a:t>
            </a:r>
          </a:p>
        </p:txBody>
      </p:sp>
    </p:spTree>
    <p:extLst>
      <p:ext uri="{BB962C8B-B14F-4D97-AF65-F5344CB8AC3E}">
        <p14:creationId xmlns:p14="http://schemas.microsoft.com/office/powerpoint/2010/main" val="3361176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Name&quot;:&quot;正常&quot;,&quot;HeaderHeight&quot;:15.0,&quot;TopMargin&quot;:0.0,&quot;FooterHeight&quot;:9.0,&quot;BottomMargin&quot;:0.0,&quot;SideMargin&quot;:5.5,&quot;IntervalMargin&quot;:1.5,&quot;Id&quot;:&quot;GuidesStyle_Normal&quot;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168681_4*l_h_i*1_1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2_1"/>
  <p:tag name="KSO_WM_UNIT_PRESET_TEXT" val="Option 02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2_1"/>
  <p:tag name="KSO_WM_UNIT_ID" val="diagram20168681_4*l_h_g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1_1"/>
  <p:tag name="KSO_WM_UNIT_PRESET_TEXT" val="Option 01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1_1"/>
  <p:tag name="KSO_WM_UNIT_ID" val="diagram20168681_4*l_h_g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3_1"/>
  <p:tag name="KSO_WM_UNIT_PRESET_TEXT" val="Option 03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3_1"/>
  <p:tag name="KSO_WM_UNIT_ID" val="diagram20168681_4*l_h_g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RELATE_UNITID" val="diagram20168681_4*l_h_f*1_4_1"/>
  <p:tag name="KSO_WM_UNIT_PRESET_TEXT" val="Option 04"/>
  <p:tag name="KSO_WM_UNIT_NOCLEAR" val="0"/>
  <p:tag name="KSO_WM_UNIT_VALUE" val="5"/>
  <p:tag name="KSO_WM_UNIT_HIGHLIGHT" val="0"/>
  <p:tag name="KSO_WM_UNIT_COMPATIBLE" val="1"/>
  <p:tag name="KSO_WM_UNIT_DIAGRAM_ISNUMVISUAL" val="0"/>
  <p:tag name="KSO_WM_UNIT_DIAGRAM_ISREFERUNIT" val="0"/>
  <p:tag name="KSO_WM_DIAGRAM_GROUP_CODE" val="l1-1"/>
  <p:tag name="KSO_WM_UNIT_TYPE" val="l_h_g"/>
  <p:tag name="KSO_WM_UNIT_INDEX" val="1_4_1"/>
  <p:tag name="KSO_WM_UNIT_ID" val="diagram20168681_4*l_h_g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168681_4*l_h_f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168681_4*l_h_i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1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168681_4*l_h_a*1_1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168681_4*l_h_f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2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168681_4*l_h_a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168681_4*l_h_i*1_1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168681_4*l_h_f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3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168681_4*l_h_a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RESET_TEXT" val="Lorem ipsum dolor sit amet, consectetur adipisicing elit."/>
  <p:tag name="KSO_WM_UNIT_NOCLEAR" val="0"/>
  <p:tag name="KSO_WM_UNIT_VALUE" val="3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168681_4*l_h_f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Option 04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168681_4*l_h_a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LOREM IPSUM DOLOR"/>
  <p:tag name="KSO_WM_UNIT_NOCLEAR" val="0"/>
  <p:tag name="KSO_WM_UNIT_VALUE" val="6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a"/>
  <p:tag name="KSO_WM_UNIT_INDEX" val="1_1"/>
  <p:tag name="KSO_WM_UNIT_ID" val="diagram20168681_4*l_a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TEXT_FILL_FORE_SCHEMECOLOR_INDEX" val="5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168681_4*l_h_i*1_2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168681_4*l_h_i*1_3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168681_4*l_h_i*1_4_1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LINE_FORE_SCHEMECOLOR_INDEX" val="13"/>
  <p:tag name="KSO_WM_UNIT_LINE_FILL_TYPE" val="2"/>
  <p:tag name="KSO_WM_UNIT_SHADOW_SCHEMECOLOR_INDEX" val="16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168681_4*l_h_i*1_2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2"/>
  <p:tag name="KSO_WM_UNIT_DEC_AREA_ID" val="44103e8a5a1e450cb0dc3a4ebb67e08b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4755_1*i*2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1},&quot;ReferentInfo&quot;:{&quot;Id&quot;:&quot;55a4d8f1a4554bec87a7e3521b249e93&quot;,&quot;X&quot;:{&quot;Pos&quot;:1},&quot;Y&quot;:{&quot;Pos&quot;:1}},&quot;whChangeMode&quot;:0}"/>
  <p:tag name="KSO_WM_CHIP_GROUPID" val="5eea1bf9fe790412426d1932"/>
  <p:tag name="KSO_WM_CHIP_XID" val="5eea1bf9fe790412426d1933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35"/>
  <p:tag name="KSO_WM_TEMPLATE_ASSEMBLE_XID" val="5f9fc90358547e5288196659"/>
  <p:tag name="KSO_WM_TEMPLATE_ASSEMBLE_GROUPID" val="5f9fc90358547e5288196659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_AREA_ID" val="acc30739ff57405495d20913e904f267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4755_1*i*3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44103e8a5a1e450cb0dc3a4ebb67e08b&quot;,&quot;X&quot;:{&quot;Pos&quot;:0},&quot;Y&quot;:{&quot;Pos&quot;:2}},&quot;whChangeMode&quot;:0}"/>
  <p:tag name="KSO_WM_CHIP_GROUPID" val="5eea1bf9fe790412426d1932"/>
  <p:tag name="KSO_WM_CHIP_XID" val="5eea1bf9fe790412426d1933"/>
  <p:tag name="KSO_WM_UNIT_TEXT_FILL_FORE_SCHEMECOLOR_INDEX_BRIGHTNESS" val="0"/>
  <p:tag name="KSO_WM_UNIT_TEXT_FILL_FORE_SCHEMECOLOR_INDEX" val="2"/>
  <p:tag name="KSO_WM_UNIT_TEXT_FILL_TYPE" val="1"/>
  <p:tag name="KSO_WM_UNIT_VALUE" val="29"/>
  <p:tag name="KSO_WM_TEMPLATE_ASSEMBLE_XID" val="5f9fc90358547e5288196659"/>
  <p:tag name="KSO_WM_TEMPLATE_ASSEMBLE_GROUPID" val="5f9fc90358547e528819665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4755_1*a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436698444c5465bb77cc8ca0528f5b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54531fb52d49c8b8ed7abbac605b0e"/>
  <p:tag name="KSO_WM_UNIT_TEXT_FILL_FORE_SCHEMECOLOR_INDEX_BRIGHTNESS" val="0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4755_1*f*1"/>
  <p:tag name="KSO_WM_TEMPLATE_CATEGORY" val="diagram"/>
  <p:tag name="KSO_WM_TEMPLATE_INDEX" val="2021475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16"/>
  <p:tag name="KSO_WM_UNIT_SHOW_EDIT_AREA_INDICATION" val="1"/>
  <p:tag name="KSO_WM_CHIP_GROUPID" val="5e6b05596848fb12bee65ac8"/>
  <p:tag name="KSO_WM_CHIP_XID" val="5e6b05596848fb12bee65aca"/>
  <p:tag name="KSO_WM_UNIT_DEC_AREA_ID" val="55a4d8f1a4554bec87a7e3521b249e9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4c68e44972b4373b4fa2a1c8f132a9e"/>
  <p:tag name="KSO_WM_UNIT_SUPPORT_UNIT_TYPE" val="[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5f9fc90358547e5288196659"/>
  <p:tag name="KSO_WM_TEMPLATE_ASSEMBLE_GROUPID" val="5f9fc90358547e528819665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5011325-0c93-4923-9032-2c27b1c5b8cc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1"/>
  <p:tag name="KSO_WM_UNIT_ID" val="diagram20187873_4*q_h_i*1_1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2"/>
  <p:tag name="KSO_WM_UNIT_ID" val="diagram20187873_4*q_h_i*1_1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1"/>
  <p:tag name="KSO_WM_UNIT_ID" val="diagram20187873_4*q_h_i*1_2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2"/>
  <p:tag name="KSO_WM_UNIT_ID" val="diagram20187873_4*q_h_i*1_2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168681_4*l_i*1_1"/>
  <p:tag name="KSO_WM_TEMPLATE_CATEGORY" val="diagram"/>
  <p:tag name="KSO_WM_TEMPLATE_INDEX" val="20168681"/>
  <p:tag name="KSO_WM_UNIT_LAYERLEVEL" val="1_1"/>
  <p:tag name="KSO_WM_TAG_VERSION" val="1.0"/>
  <p:tag name="KSO_WM_BEAUTIFY_FLAG" val="#wm#"/>
  <p:tag name="KSO_WM_UNIT_FILL_FORE_SCHEMECOLOR_INDEX" val="13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2"/>
  <p:tag name="KSO_WM_UNIT_ID" val="diagram20187873_4*q_h_i*1_4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3"/>
  <p:tag name="KSO_WM_UNIT_ID" val="diagram20187873_4*q_h_i*1_4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1"/>
  <p:tag name="KSO_WM_UNIT_ID" val="diagram20187873_4*q_h_i*1_3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2"/>
  <p:tag name="KSO_WM_UNIT_ID" val="diagram20187873_4*q_h_i*1_3_2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LINE_FORE_SCHEMECOLOR_INDEX" val="13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4_1"/>
  <p:tag name="KSO_WM_UNIT_ID" val="diagram20187873_4*q_h_i*1_4_1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9"/>
  <p:tag name="KSO_WM_UNIT_FILL_TYPE" val="1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2_3"/>
  <p:tag name="KSO_WM_UNIT_ID" val="diagram20187873_4*q_h_i*1_2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1_3"/>
  <p:tag name="KSO_WM_UNIT_ID" val="diagram20187873_4*q_h_i*1_1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7"/>
  <p:tag name="KSO_WM_UNIT_ID" val="diagram20187873_4*q_i*1_7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i"/>
  <p:tag name="KSO_WM_UNIT_INDEX" val="1_3_3"/>
  <p:tag name="KSO_WM_UNIT_ID" val="diagram20187873_4*q_h_i*1_3_3"/>
  <p:tag name="KSO_WM_UNIT_LAYERLEVEL" val="1_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8"/>
  <p:tag name="KSO_WM_UNIT_FILL_TYPE" val="1"/>
  <p:tag name="KSO_WM_UNIT_TEXT_FILL_FORE_SCHEMECOLOR_INDEX" val="13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1"/>
  <p:tag name="KSO_WM_UNIT_ID" val="diagram20187873_4*q_i*1_1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168681_4*l_h_i*1_3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2"/>
  <p:tag name="KSO_WM_UNIT_ID" val="diagram20187873_4*q_i*1_2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3"/>
  <p:tag name="KSO_WM_UNIT_ID" val="diagram20187873_4*q_i*1_3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4"/>
  <p:tag name="KSO_WM_UNIT_ID" val="diagram20187873_4*q_i*1_4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5"/>
  <p:tag name="KSO_WM_UNIT_ID" val="diagram20187873_4*q_i*1_5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i"/>
  <p:tag name="KSO_WM_UNIT_INDEX" val="1_6"/>
  <p:tag name="KSO_WM_UNIT_ID" val="diagram20187873_4*q_i*1_6"/>
  <p:tag name="KSO_WM_UNIT_LAYERLEVEL" val="1_1"/>
  <p:tag name="KSO_WM_BEAUTIFY_FLAG" val="#wm#"/>
  <p:tag name="KSO_WM_UNIT_HIGHLIGHT" val="0"/>
  <p:tag name="KSO_WM_UNIT_COMPATIBLE" val="0"/>
  <p:tag name="KSO_WM_DIAGRAM_GROUP_CODE" val="q1-1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1_1"/>
  <p:tag name="KSO_WM_UNIT_ID" val="diagram20187873_4*q_h_a*1_1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1_1"/>
  <p:tag name="KSO_WM_UNIT_ID" val="diagram20187873_4*q_h_f*1_1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2_1"/>
  <p:tag name="KSO_WM_UNIT_ID" val="diagram20187873_4*q_h_a*1_2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2_1"/>
  <p:tag name="KSO_WM_UNIT_ID" val="diagram20187873_4*q_h_f*1_2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4_1"/>
  <p:tag name="KSO_WM_UNIT_ID" val="diagram20187873_4*q_h_a*1_4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168681_4*l_h_i*1_4_2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4_1"/>
  <p:tag name="KSO_WM_UNIT_ID" val="diagram20187873_4*q_h_f*1_4_1"/>
  <p:tag name="KSO_WM_UNIT_LAYERLEVEL" val="1_1_1"/>
  <p:tag name="KSO_WM_UNIT_VALUE" val="2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a"/>
  <p:tag name="KSO_WM_UNIT_INDEX" val="1_3_1"/>
  <p:tag name="KSO_WM_UNIT_ID" val="diagram20187873_4*q_h_a*1_3_1"/>
  <p:tag name="KSO_WM_UNIT_LAYERLEVEL" val="1_1_1"/>
  <p:tag name="KSO_WM_UNIT_VALUE" val="6"/>
  <p:tag name="KSO_WM_UNIT_HIGHLIGHT" val="0"/>
  <p:tag name="KSO_WM_UNIT_COMPATIBLE" val="0"/>
  <p:tag name="KSO_WM_BEAUTIFY_FLAG" val="#wm#"/>
  <p:tag name="KSO_WM_UNIT_PRESET_TEXT" val="添加标题"/>
  <p:tag name="KSO_WM_UNIT_ISCONTENTSTITLE" val="0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diagram"/>
  <p:tag name="KSO_WM_TEMPLATE_INDEX" val="20187873"/>
  <p:tag name="KSO_WM_UNIT_TYPE" val="q_h_f"/>
  <p:tag name="KSO_WM_UNIT_INDEX" val="1_3_1"/>
  <p:tag name="KSO_WM_UNIT_ID" val="diagram20187873_4*q_h_f*1_3_1"/>
  <p:tag name="KSO_WM_UNIT_LAYERLEVEL" val="1_1_1"/>
  <p:tag name="KSO_WM_UNIT_VALUE" val="48"/>
  <p:tag name="KSO_WM_UNIT_HIGHLIGHT" val="0"/>
  <p:tag name="KSO_WM_UNIT_COMPATIBLE" val="0"/>
  <p:tag name="KSO_WM_BEAUTIFY_FLAG" val="#wm#"/>
  <p:tag name="KSO_WM_UNIT_PRESET_TEXT" val="单击此处添加文本具体内容，简明扼要的阐述您的观点。"/>
  <p:tag name="KSO_WM_DIAGRAM_GROUP_CODE" val="q1-1"/>
  <p:tag name="KSO_WM_UNIT_NOCLEAR" val="0"/>
  <p:tag name="KSO_WM_UNIT_DIAGRAM_ISNUMVISUAL" val="0"/>
  <p:tag name="KSO_WM_UNIT_DIAGRAM_ISREFERUNIT" val="0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168681_4*l_h_i*1_4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168681_4*l_h_i*1_2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168681_4*l_h_i*1_3_3"/>
  <p:tag name="KSO_WM_TEMPLATE_CATEGORY" val="diagram"/>
  <p:tag name="KSO_WM_TEMPLATE_INDEX" val="20168681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ED6D00"/>
      </a:accent1>
      <a:accent2>
        <a:srgbClr val="FCBC1F"/>
      </a:accent2>
      <a:accent3>
        <a:srgbClr val="6489D0"/>
      </a:accent3>
      <a:accent4>
        <a:srgbClr val="747474"/>
      </a:accent4>
      <a:accent5>
        <a:srgbClr val="979797"/>
      </a:accent5>
      <a:accent6>
        <a:srgbClr val="B9B9B9"/>
      </a:accent6>
      <a:hlink>
        <a:srgbClr val="046DA3"/>
      </a:hlink>
      <a:folHlink>
        <a:srgbClr val="BFBFBF"/>
      </a:folHlink>
    </a:clrScheme>
    <a:fontScheme name="nuujs05d">
      <a:majorFont>
        <a:latin typeface="Arial"/>
        <a:ea typeface="Microsoft Tai Le"/>
        <a:cs typeface=""/>
      </a:majorFont>
      <a:minorFont>
        <a:latin typeface="Arial"/>
        <a:ea typeface="Microsoft Tai 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ED6D00"/>
    </a:accent1>
    <a:accent2>
      <a:srgbClr val="FCBC1F"/>
    </a:accent2>
    <a:accent3>
      <a:srgbClr val="6489D0"/>
    </a:accent3>
    <a:accent4>
      <a:srgbClr val="747474"/>
    </a:accent4>
    <a:accent5>
      <a:srgbClr val="979797"/>
    </a:accent5>
    <a:accent6>
      <a:srgbClr val="B9B9B9"/>
    </a:accent6>
    <a:hlink>
      <a:srgbClr val="046DA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4684</Words>
  <Application>Microsoft Office PowerPoint</Application>
  <PresentationFormat>宽屏</PresentationFormat>
  <Paragraphs>781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9" baseType="lpstr">
      <vt:lpstr>等线</vt:lpstr>
      <vt:lpstr>华文仿宋</vt:lpstr>
      <vt:lpstr>楷体</vt:lpstr>
      <vt:lpstr>微软雅黑</vt:lpstr>
      <vt:lpstr>Arial</vt:lpstr>
      <vt:lpstr>BankGothic Md BT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刘智</cp:lastModifiedBy>
  <cp:revision>58</cp:revision>
  <dcterms:created xsi:type="dcterms:W3CDTF">2019-07-17T07:19:00Z</dcterms:created>
  <dcterms:modified xsi:type="dcterms:W3CDTF">2022-01-20T14:14:59Z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KSOTemplateUUID">
    <vt:lpwstr>v1.0_mb_KNA1LtSxagM0NRpwxFC4zA==</vt:lpwstr>
  </property>
  <property fmtid="{D5CDD505-2E9C-101B-9397-08002B2CF9AE}" pid="4" name="ICV">
    <vt:lpwstr>F691A633305E4C03A2789503AD9FCDAC</vt:lpwstr>
  </property>
</Properties>
</file>