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4" r:id="rId14"/>
    <p:sldId id="511" r:id="rId15"/>
    <p:sldId id="512" r:id="rId16"/>
    <p:sldId id="513" r:id="rId17"/>
    <p:sldId id="501" r:id="rId18"/>
    <p:sldId id="455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283" r:id="rId30"/>
    <p:sldId id="286" r:id="rId31"/>
    <p:sldId id="271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00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684"/>
      </p:cViewPr>
      <p:guideLst>
        <p:guide pos="416"/>
        <p:guide pos="7256"/>
        <p:guide orient="horz" pos="30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, 天空, 地图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4000"/>
          <a:stretch>
            <a:fillRect/>
          </a:stretch>
        </p:blipFill>
        <p:spPr>
          <a:xfrm flipH="1">
            <a:off x="2834660" y="0"/>
            <a:ext cx="935734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 userDrawn="1"/>
        </p:nvSpPr>
        <p:spPr>
          <a:xfrm>
            <a:off x="280811" y="320206"/>
            <a:ext cx="511503" cy="524485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1399520" y="6333490"/>
            <a:ext cx="5943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F7A31D-843F-48B6-8729-41403A88BF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14400" y="809952"/>
            <a:ext cx="1085088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4493" y="1898210"/>
            <a:ext cx="8433719" cy="10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KUBERNETES</a:t>
            </a:r>
            <a:r>
              <a:rPr lang="zh-CN" altLang="en-US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，容器重生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7160" y="1755335"/>
            <a:ext cx="659892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" name="等腰三角形 9"/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CECD86F-22F3-4A2C-970E-7B72B520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6B575-EEDB-4ECE-B4A4-5FFF6C5E5CC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1FF30-2BAB-4783-9672-FAD6CE1188DB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DB654159-1C46-435D-8B41-B6779BD35EA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C8C37B01-4058-4A1C-8935-0AECDE416A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4D7552-E2DC-4BF4-B9BF-7C0A757629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E417263-1013-44C5-A1C0-1B792A4FFF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</a:p>
        </p:txBody>
      </p:sp>
    </p:spTree>
    <p:extLst>
      <p:ext uri="{BB962C8B-B14F-4D97-AF65-F5344CB8AC3E}">
        <p14:creationId xmlns:p14="http://schemas.microsoft.com/office/powerpoint/2010/main" val="2506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E3E35-FDC2-4DBD-A1A6-B2CA6F9F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6975A3-E2C4-45ED-AACA-9FF862E7D0BA}"/>
              </a:ext>
            </a:extLst>
          </p:cNvPr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6FB603-97D3-4AEE-BDBA-52577E2237EC}"/>
              </a:ext>
            </a:extLst>
          </p:cNvPr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kube-master</a:t>
            </a: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C47637C7-CE56-48F6-8870-CA2335FAE139}"/>
              </a:ext>
            </a:extLst>
          </p:cNvPr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 Server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AECBD45B-DC70-4DEB-B21F-F4570B1D9EE3}"/>
              </a:ext>
            </a:extLst>
          </p:cNvPr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Scheduler</a:t>
            </a: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3BAE3E2E-41A9-4F62-AF92-A4064DDD61D6}"/>
              </a:ext>
            </a:extLst>
          </p:cNvPr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Controller</a:t>
            </a:r>
          </a:p>
          <a:p>
            <a:pPr algn="ctr"/>
            <a:r>
              <a:rPr lang="en-US" altLang="zh-CN" sz="1200"/>
              <a:t>Manager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E3EFD4-8872-4C99-BD4E-BE827EB7526A}"/>
              </a:ext>
            </a:extLst>
          </p:cNvPr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15" name="图片 8" descr="303b333634303538353bb3ddc2d6">
              <a:extLst>
                <a:ext uri="{FF2B5EF4-FFF2-40B4-BE49-F238E27FC236}">
                  <a16:creationId xmlns:a16="http://schemas.microsoft.com/office/drawing/2014/main" id="{B6E7827B-DEB1-402E-8B9D-F0758E86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28DCB7-2981-4249-99E3-EDA8ECCD36CE}"/>
                </a:ext>
              </a:extLst>
            </p:cNvPr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etcd</a:t>
              </a:r>
            </a:p>
          </p:txBody>
        </p:sp>
      </p:grpSp>
      <p:sp>
        <p:nvSpPr>
          <p:cNvPr id="17" name="圆角矩形 2">
            <a:extLst>
              <a:ext uri="{FF2B5EF4-FFF2-40B4-BE49-F238E27FC236}">
                <a16:creationId xmlns:a16="http://schemas.microsoft.com/office/drawing/2014/main" id="{1943E05D-48DF-4331-91C1-B4846110C6C4}"/>
              </a:ext>
            </a:extLst>
          </p:cNvPr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973626-11F3-468D-8792-FF8A0C5B8117}"/>
              </a:ext>
            </a:extLst>
          </p:cNvPr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D7AF-464D-4487-97CB-4135D04BAB13}"/>
              </a:ext>
            </a:extLst>
          </p:cNvPr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kube-worker</a:t>
            </a:r>
          </a:p>
        </p:txBody>
      </p:sp>
      <p:sp>
        <p:nvSpPr>
          <p:cNvPr id="20" name="圆角矩形 16">
            <a:extLst>
              <a:ext uri="{FF2B5EF4-FFF2-40B4-BE49-F238E27FC236}">
                <a16:creationId xmlns:a16="http://schemas.microsoft.com/office/drawing/2014/main" id="{C3C09759-3718-402D-ABCB-07686F1C7644}"/>
              </a:ext>
            </a:extLst>
          </p:cNvPr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6DB2E00-85A3-4633-81AF-F10908613721}"/>
              </a:ext>
            </a:extLst>
          </p:cNvPr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DE97EDA-E8CA-4ABF-B40D-11E258C4398D}"/>
              </a:ext>
            </a:extLst>
          </p:cNvPr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79300C8-A867-4DB4-954D-DAE68119FB29}"/>
              </a:ext>
            </a:extLst>
          </p:cNvPr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5E42D3E-A537-4DDD-AC65-89891CAD1B0F}"/>
              </a:ext>
            </a:extLst>
          </p:cNvPr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</p:spTree>
    <p:extLst>
      <p:ext uri="{BB962C8B-B14F-4D97-AF65-F5344CB8AC3E}">
        <p14:creationId xmlns:p14="http://schemas.microsoft.com/office/powerpoint/2010/main" val="8254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资源对象</a:t>
              </a:r>
              <a:endParaRPr lang="en-US" altLang="zh-C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4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E1997C-91CD-4914-AD64-603D1D710696}"/>
              </a:ext>
            </a:extLst>
          </p:cNvPr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AE70D6-0FB4-40E8-A476-81F1CCCBE4F7}"/>
              </a:ext>
            </a:extLst>
          </p:cNvPr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E0421BD-6DEA-48D3-907C-7DD78AD94659}"/>
                </a:ext>
              </a:extLst>
            </p:cNvPr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3C53EE37-65B4-404D-8C00-850C13790027}"/>
                  </a:ext>
                </a:extLst>
              </p:cNvPr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c1</a:t>
                </a:r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1F6A12BB-A551-4F22-918C-EE92AECCBAB6}"/>
                  </a:ext>
                </a:extLst>
              </p:cNvPr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c2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2D53723D-A5BE-43B1-A70F-549481BCAB18}"/>
                  </a:ext>
                </a:extLst>
              </p:cNvPr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c3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D082E9-660E-4113-8195-3F5078DD7E16}"/>
                </a:ext>
              </a:extLst>
            </p:cNvPr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623C2C-21BD-4D1F-9380-12FDE13D6C40}"/>
                </a:ext>
              </a:extLst>
            </p:cNvPr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262905-FAF3-43FB-95BA-AE3338748AC2}"/>
                </a:ext>
              </a:extLst>
            </p:cNvPr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52CB25-3302-4AC7-8497-AEE99652FDB4}"/>
                </a:ext>
              </a:extLst>
            </p:cNvPr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EE55A2B-7F29-41F9-B0A4-43FDE56FDBB1}"/>
              </a:ext>
            </a:extLst>
          </p:cNvPr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7C89EB-F558-4EF3-967D-989C8B89EEE1}"/>
              </a:ext>
            </a:extLst>
          </p:cNvPr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DFC0B4-870D-4E41-A2E9-859E5B579EAF}"/>
              </a:ext>
            </a:extLst>
          </p:cNvPr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</a:p>
        </p:txBody>
      </p:sp>
      <p:cxnSp>
        <p:nvCxnSpPr>
          <p:cNvPr id="22" name="曲线连接符 60">
            <a:extLst>
              <a:ext uri="{FF2B5EF4-FFF2-40B4-BE49-F238E27FC236}">
                <a16:creationId xmlns:a16="http://schemas.microsoft.com/office/drawing/2014/main" id="{1D310871-1990-4CB2-9149-CA05B78B1762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3839123-4757-4169-8487-65C49764256A}"/>
              </a:ext>
            </a:extLst>
          </p:cNvPr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</a:p>
        </p:txBody>
      </p:sp>
      <p:cxnSp>
        <p:nvCxnSpPr>
          <p:cNvPr id="24" name="曲线连接符 62">
            <a:extLst>
              <a:ext uri="{FF2B5EF4-FFF2-40B4-BE49-F238E27FC236}">
                <a16:creationId xmlns:a16="http://schemas.microsoft.com/office/drawing/2014/main" id="{F0B45237-F459-41CC-99AA-E3483448E3E9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7B49443-B463-42E6-B320-969191F5BE72}"/>
              </a:ext>
            </a:extLst>
          </p:cNvPr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8890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BEB25D-F55A-4357-A146-7BD62ACADA38}"/>
              </a:ext>
            </a:extLst>
          </p:cNvPr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Pod 生命周期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45C4E21-9716-438C-AD8E-E409063B2F14}"/>
              </a:ext>
            </a:extLst>
          </p:cNvPr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0534042-21E3-446E-B490-9339A6B89AF9}"/>
              </a:ext>
            </a:extLst>
          </p:cNvPr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B25518E8-732A-431D-90BE-1F8CC7A75D51}"/>
              </a:ext>
            </a:extLst>
          </p:cNvPr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Succeeded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37125DFB-D0B3-47B9-B460-94A3640E6EF6}"/>
              </a:ext>
            </a:extLst>
          </p:cNvPr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Failed</a:t>
            </a: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1589AE47-0E15-4B3F-B2AC-E2FF74CB3CA1}"/>
              </a:ext>
            </a:extLst>
          </p:cNvPr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Unknown</a:t>
            </a:r>
          </a:p>
        </p:txBody>
      </p:sp>
      <p:cxnSp>
        <p:nvCxnSpPr>
          <p:cNvPr id="15" name="曲线连接符 15">
            <a:extLst>
              <a:ext uri="{FF2B5EF4-FFF2-40B4-BE49-F238E27FC236}">
                <a16:creationId xmlns:a16="http://schemas.microsoft.com/office/drawing/2014/main" id="{050F0CCA-7B83-4B11-A113-A64CFDC68BA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6">
            <a:extLst>
              <a:ext uri="{FF2B5EF4-FFF2-40B4-BE49-F238E27FC236}">
                <a16:creationId xmlns:a16="http://schemas.microsoft.com/office/drawing/2014/main" id="{9D3EBFA7-B72B-4979-B0A1-C48262513B1E}"/>
              </a:ext>
            </a:extLst>
          </p:cNvPr>
          <p:cNvCxnSpPr>
            <a:endCxn id="12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7">
            <a:extLst>
              <a:ext uri="{FF2B5EF4-FFF2-40B4-BE49-F238E27FC236}">
                <a16:creationId xmlns:a16="http://schemas.microsoft.com/office/drawing/2014/main" id="{28299A5F-8D36-41C2-B773-3B65B04363CD}"/>
              </a:ext>
            </a:extLst>
          </p:cNvPr>
          <p:cNvCxnSpPr>
            <a:endCxn id="13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9">
            <a:extLst>
              <a:ext uri="{FF2B5EF4-FFF2-40B4-BE49-F238E27FC236}">
                <a16:creationId xmlns:a16="http://schemas.microsoft.com/office/drawing/2014/main" id="{2D3E7CB7-0FDF-49D9-A429-46B28FCA1402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20">
            <a:extLst>
              <a:ext uri="{FF2B5EF4-FFF2-40B4-BE49-F238E27FC236}">
                <a16:creationId xmlns:a16="http://schemas.microsoft.com/office/drawing/2014/main" id="{B6C75787-4C5B-4BB6-8955-01718010D09C}"/>
              </a:ext>
            </a:extLst>
          </p:cNvPr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container status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2BCE4-F954-46C7-A1C6-CF2C3126DC5C}"/>
              </a:ext>
            </a:extLst>
          </p:cNvPr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</a:p>
        </p:txBody>
      </p:sp>
      <p:sp>
        <p:nvSpPr>
          <p:cNvPr id="21" name="圆角矩形 22">
            <a:extLst>
              <a:ext uri="{FF2B5EF4-FFF2-40B4-BE49-F238E27FC236}">
                <a16:creationId xmlns:a16="http://schemas.microsoft.com/office/drawing/2014/main" id="{A836E8C8-E6A8-4287-9CEE-1953B38C8C69}"/>
              </a:ext>
            </a:extLst>
          </p:cNvPr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Waiting </a:t>
            </a:r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4D56CDC2-44A9-402A-96DE-7B15F28F6753}"/>
              </a:ext>
            </a:extLst>
          </p:cNvPr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23" name="圆角矩形 25">
            <a:extLst>
              <a:ext uri="{FF2B5EF4-FFF2-40B4-BE49-F238E27FC236}">
                <a16:creationId xmlns:a16="http://schemas.microsoft.com/office/drawing/2014/main" id="{4B36511E-B272-4142-B6FC-E88F91E9C6C3}"/>
              </a:ext>
            </a:extLst>
          </p:cNvPr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Terminated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CB475-B843-412B-884C-3AEC07FDDEB2}"/>
              </a:ext>
            </a:extLst>
          </p:cNvPr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容器通过了诊断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容器未通过诊断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诊断失败，因此不会采取任何行动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F74531-73B7-4299-B020-D2D23B7FEBC6}"/>
              </a:ext>
            </a:extLst>
          </p:cNvPr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</a:p>
        </p:txBody>
      </p:sp>
    </p:spTree>
    <p:extLst>
      <p:ext uri="{BB962C8B-B14F-4D97-AF65-F5344CB8AC3E}">
        <p14:creationId xmlns:p14="http://schemas.microsoft.com/office/powerpoint/2010/main" val="19088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C24446-E772-47E1-8A47-7C65AEB06A8F}"/>
              </a:ext>
            </a:extLst>
          </p:cNvPr>
          <p:cNvSpPr txBox="1"/>
          <p:nvPr/>
        </p:nvSpPr>
        <p:spPr>
          <a:xfrm>
            <a:off x="860389" y="1198646"/>
            <a:ext cx="58083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Kubernetes Workloads</a:t>
            </a:r>
            <a:endParaRPr lang="zh-CN" altLang="en-US" b="1" dirty="0">
              <a:ea typeface="华文仿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5D3F5F-8A97-4C07-A9C5-D1345FE834E0}"/>
              </a:ext>
            </a:extLst>
          </p:cNvPr>
          <p:cNvSpPr/>
          <p:nvPr/>
        </p:nvSpPr>
        <p:spPr>
          <a:xfrm>
            <a:off x="1900989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Deployment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200BF8-6C5C-42F9-8653-07157CCF2367}"/>
              </a:ext>
            </a:extLst>
          </p:cNvPr>
          <p:cNvSpPr/>
          <p:nvPr/>
        </p:nvSpPr>
        <p:spPr>
          <a:xfrm>
            <a:off x="4018547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StatefulSet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4F752B-6484-49D9-A5AF-730B0F4868D3}"/>
              </a:ext>
            </a:extLst>
          </p:cNvPr>
          <p:cNvSpPr/>
          <p:nvPr/>
        </p:nvSpPr>
        <p:spPr>
          <a:xfrm>
            <a:off x="6096000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DeamonSet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AD3A3D-A91D-44CA-A481-E85636B3643F}"/>
              </a:ext>
            </a:extLst>
          </p:cNvPr>
          <p:cNvSpPr/>
          <p:nvPr/>
        </p:nvSpPr>
        <p:spPr>
          <a:xfrm>
            <a:off x="8173453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Job/CronJob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17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219643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工作负载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5481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网络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02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BC2F7-CC57-4AF5-80FA-BC71842E32AD}"/>
              </a:ext>
            </a:extLst>
          </p:cNvPr>
          <p:cNvSpPr txBox="1"/>
          <p:nvPr/>
        </p:nvSpPr>
        <p:spPr>
          <a:xfrm>
            <a:off x="6705481" y="3683548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7891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8DA4C7-78A3-4FED-B0E8-F352FB5A0BA0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21E55C-D086-45D2-9660-4F12C4316EE6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B1E10D9-DDCE-4986-B793-17B5646F910B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E8734D3-3480-492C-8A54-DD3F7F277DAD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EDD822-5D6F-43E8-B983-1D7AEC3E0347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Kubernetes Workloads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30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7BD69D-87BE-43C4-8433-AD177511880A}"/>
              </a:ext>
            </a:extLst>
          </p:cNvPr>
          <p:cNvSpPr txBox="1"/>
          <p:nvPr/>
        </p:nvSpPr>
        <p:spPr>
          <a:xfrm>
            <a:off x="860388" y="1469359"/>
            <a:ext cx="10922537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中最小调度单元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 pods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有明确的</a:t>
            </a:r>
            <a:r>
              <a:rPr lang="zh-CN" altLang="en-US" sz="20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生命周期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，为了维护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的生命周期， </a:t>
            </a:r>
            <a:endParaRPr lang="zh-CN" altLang="en-US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提供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Workloads resource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实现该需求。 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854ED3-BEF4-41DD-8D31-AF7A518DCE22}"/>
              </a:ext>
            </a:extLst>
          </p:cNvPr>
          <p:cNvSpPr txBox="1"/>
          <p:nvPr/>
        </p:nvSpPr>
        <p:spPr>
          <a:xfrm>
            <a:off x="860388" y="28655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期望</a:t>
            </a:r>
            <a:r>
              <a:rPr lang="zh-CN" altLang="en-US"/>
              <a:t>的状态</a:t>
            </a:r>
            <a:r>
              <a:rPr lang="en-US" altLang="zh-CN" dirty="0"/>
              <a:t>--&gt;Kubernetes--&gt;</a:t>
            </a:r>
            <a:r>
              <a:rPr lang="zh-CN" altLang="en-US" dirty="0"/>
              <a:t>维护状态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3E129-CF9F-4C88-A434-7C7F3AE44A38}"/>
              </a:ext>
            </a:extLst>
          </p:cNvPr>
          <p:cNvSpPr txBox="1"/>
          <p:nvPr/>
        </p:nvSpPr>
        <p:spPr>
          <a:xfrm>
            <a:off x="860388" y="401707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Kuberentes</a:t>
            </a:r>
            <a:r>
              <a:rPr lang="zh-CN" altLang="en-US" dirty="0"/>
              <a:t>提供几种内建的工作负载资源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Deployment and ReplicaSet</a:t>
            </a:r>
            <a:r>
              <a:rPr lang="zh-CN" altLang="en-US" dirty="0"/>
              <a:t>，无状态副本集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StatefulSet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DaemonSet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Job or CronJob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0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356772" y="1747520"/>
            <a:ext cx="0" cy="441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5613AE-3AB2-4891-A5D3-6877898806B8}"/>
              </a:ext>
            </a:extLst>
          </p:cNvPr>
          <p:cNvGrpSpPr/>
          <p:nvPr/>
        </p:nvGrpSpPr>
        <p:grpSpPr>
          <a:xfrm>
            <a:off x="2021045" y="2271585"/>
            <a:ext cx="3632526" cy="612000"/>
            <a:chOff x="2021045" y="2271585"/>
            <a:chExt cx="3632526" cy="612000"/>
          </a:xfrm>
        </p:grpSpPr>
        <p:sp>
          <p:nvSpPr>
            <p:cNvPr id="2" name="文本框 1"/>
            <p:cNvSpPr txBox="1"/>
            <p:nvPr/>
          </p:nvSpPr>
          <p:spPr>
            <a:xfrm>
              <a:off x="2833568" y="2306112"/>
              <a:ext cx="2820003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BASE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>
              <a:off x="2021045" y="22715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2427" y="22857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0A5424-A0EB-474A-AC15-C65D5EC6510D}"/>
              </a:ext>
            </a:extLst>
          </p:cNvPr>
          <p:cNvGrpSpPr/>
          <p:nvPr/>
        </p:nvGrpSpPr>
        <p:grpSpPr>
          <a:xfrm>
            <a:off x="2016977" y="3599735"/>
            <a:ext cx="4523795" cy="612000"/>
            <a:chOff x="2016977" y="3585528"/>
            <a:chExt cx="4523795" cy="612000"/>
          </a:xfrm>
        </p:grpSpPr>
        <p:sp>
          <p:nvSpPr>
            <p:cNvPr id="6" name="文本框 5"/>
            <p:cNvSpPr txBox="1"/>
            <p:nvPr/>
          </p:nvSpPr>
          <p:spPr>
            <a:xfrm>
              <a:off x="2829500" y="3620054"/>
              <a:ext cx="3711272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ADVANCED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>
              <a:off x="2016977" y="3585528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78359" y="3599735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A3EC-303F-4E55-BE73-E4A1BFF07BED}"/>
              </a:ext>
            </a:extLst>
          </p:cNvPr>
          <p:cNvGrpSpPr/>
          <p:nvPr/>
        </p:nvGrpSpPr>
        <p:grpSpPr>
          <a:xfrm>
            <a:off x="2050772" y="4927885"/>
            <a:ext cx="5152839" cy="612000"/>
            <a:chOff x="2050772" y="4927885"/>
            <a:chExt cx="5152839" cy="612000"/>
          </a:xfrm>
        </p:grpSpPr>
        <p:sp>
          <p:nvSpPr>
            <p:cNvPr id="5" name="文本框 4"/>
            <p:cNvSpPr txBox="1"/>
            <p:nvPr/>
          </p:nvSpPr>
          <p:spPr>
            <a:xfrm>
              <a:off x="2845502" y="4949087"/>
              <a:ext cx="4358109" cy="5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prstClr val="black"/>
                  </a:solidFill>
                  <a:cs typeface="+mn-ea"/>
                  <a:sym typeface="+mn-lt"/>
                </a:rPr>
                <a:t>Kubernetes ECOLOGICAL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>
              <a:off x="2050772" y="49278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2154" y="49420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泪滴形 13"/>
          <p:cNvSpPr/>
          <p:nvPr/>
        </p:nvSpPr>
        <p:spPr>
          <a:xfrm>
            <a:off x="660400" y="424571"/>
            <a:ext cx="861619" cy="861619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843" y="474920"/>
            <a:ext cx="203773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ontents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775" y="369193"/>
            <a:ext cx="83388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|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目 录</a:t>
            </a:r>
          </a:p>
        </p:txBody>
      </p:sp>
      <p:sp>
        <p:nvSpPr>
          <p:cNvPr id="17" name="矩形 16"/>
          <p:cNvSpPr/>
          <p:nvPr/>
        </p:nvSpPr>
        <p:spPr>
          <a:xfrm>
            <a:off x="770766" y="261635"/>
            <a:ext cx="684803" cy="1060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6260FC-64D2-4D4F-9905-4A1467A65BEE}"/>
              </a:ext>
            </a:extLst>
          </p:cNvPr>
          <p:cNvSpPr txBox="1"/>
          <p:nvPr/>
        </p:nvSpPr>
        <p:spPr>
          <a:xfrm>
            <a:off x="860389" y="1680226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b="1" dirty="0"/>
              <a:t>Pod</a:t>
            </a:r>
            <a:r>
              <a:rPr lang="zh-CN" altLang="en-US" b="1" dirty="0"/>
              <a:t>详解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0121B-EFA4-420E-A0EB-DC84713D0636}"/>
              </a:ext>
            </a:extLst>
          </p:cNvPr>
          <p:cNvSpPr txBox="1"/>
          <p:nvPr/>
        </p:nvSpPr>
        <p:spPr>
          <a:xfrm>
            <a:off x="860389" y="2448502"/>
            <a:ext cx="609600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最小部署单元，</a:t>
            </a:r>
            <a:r>
              <a:rPr lang="en-US" altLang="zh-CN" dirty="0"/>
              <a:t>Container</a:t>
            </a:r>
            <a:r>
              <a:rPr lang="zh-CN" altLang="en-US" dirty="0"/>
              <a:t>组合 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共享存储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运行容器的声明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共同调度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init container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ephemeral container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D34ADE-93F2-4E5D-831A-01B82C9A94A9}"/>
              </a:ext>
            </a:extLst>
          </p:cNvPr>
          <p:cNvSpPr txBox="1"/>
          <p:nvPr/>
        </p:nvSpPr>
        <p:spPr>
          <a:xfrm>
            <a:off x="5390147" y="1680226"/>
            <a:ext cx="6096000" cy="373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What is a POD ? </a:t>
            </a:r>
            <a:endParaRPr lang="zh-CN" altLang="en-US" dirty="0"/>
          </a:p>
          <a:p>
            <a:r>
              <a:rPr lang="en-US" altLang="zh-CN" b="0" dirty="0"/>
              <a:t>Kubernetes</a:t>
            </a:r>
            <a:r>
              <a:rPr lang="zh-CN" altLang="en-US" b="0" dirty="0"/>
              <a:t>中</a:t>
            </a:r>
            <a:r>
              <a:rPr lang="en-US" altLang="zh-CN" b="0" dirty="0"/>
              <a:t>Pod</a:t>
            </a:r>
            <a:r>
              <a:rPr lang="zh-CN" altLang="en-US" b="0" dirty="0"/>
              <a:t>的两种用法：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运行单个容器的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运行多个容器的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r>
              <a:rPr lang="zh-CN" altLang="en-US" b="0" dirty="0"/>
              <a:t>每个</a:t>
            </a:r>
            <a:r>
              <a:rPr lang="en-US" altLang="zh-CN" b="0" dirty="0"/>
              <a:t>POD</a:t>
            </a:r>
            <a:r>
              <a:rPr lang="zh-CN" altLang="en-US" b="0" dirty="0"/>
              <a:t>都是完成一个服务的单个实例，当希望横向扩展应用程序时，则应使用多个</a:t>
            </a:r>
            <a:r>
              <a:rPr lang="en-US" altLang="zh-CN" b="0" dirty="0"/>
              <a:t>POD</a:t>
            </a:r>
            <a:r>
              <a:rPr lang="zh-CN" altLang="en-US" b="0" dirty="0"/>
              <a:t>。我们称 </a:t>
            </a:r>
          </a:p>
          <a:p>
            <a:r>
              <a:rPr lang="zh-CN" altLang="en-US" b="0" dirty="0"/>
              <a:t>具有多个实例</a:t>
            </a:r>
            <a:r>
              <a:rPr lang="en-US" altLang="zh-CN" b="0" dirty="0"/>
              <a:t>POD</a:t>
            </a:r>
            <a:r>
              <a:rPr lang="zh-CN" altLang="en-US" b="0" dirty="0"/>
              <a:t>的服务称之为多副本服务 </a:t>
            </a:r>
          </a:p>
          <a:p>
            <a:r>
              <a:rPr lang="en-US" altLang="zh-CN" b="0" dirty="0"/>
              <a:t>Workloads + Controller</a:t>
            </a:r>
            <a:r>
              <a:rPr lang="zh-CN" altLang="en-US" b="0" dirty="0"/>
              <a:t>实现对一组</a:t>
            </a:r>
            <a:r>
              <a:rPr lang="en-US" altLang="zh-CN" b="0" dirty="0"/>
              <a:t>POD</a:t>
            </a:r>
            <a:r>
              <a:rPr lang="zh-CN" altLang="en-US" b="0" dirty="0"/>
              <a:t>副本的控制 </a:t>
            </a:r>
          </a:p>
        </p:txBody>
      </p:sp>
    </p:spTree>
    <p:extLst>
      <p:ext uri="{BB962C8B-B14F-4D97-AF65-F5344CB8AC3E}">
        <p14:creationId xmlns:p14="http://schemas.microsoft.com/office/powerpoint/2010/main" val="59192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65B450-482F-4CB6-9D24-567E66C11010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运行多个容器的</a:t>
            </a:r>
            <a:r>
              <a:rPr lang="en-US" altLang="zh-CN" dirty="0"/>
              <a:t>POD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6FF4A-EEAB-4B9B-B112-220A3E4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3" y="2525366"/>
            <a:ext cx="3752381" cy="3828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B2BBE1-E272-43EE-96A5-C3DB23AC12A4}"/>
              </a:ext>
            </a:extLst>
          </p:cNvPr>
          <p:cNvSpPr txBox="1"/>
          <p:nvPr/>
        </p:nvSpPr>
        <p:spPr>
          <a:xfrm>
            <a:off x="799011" y="1843745"/>
            <a:ext cx="6096000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b="0" dirty="0"/>
              <a:t>高耦合业务容器需求，适用于单个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管理多个容器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1BC26E-F826-44BE-A5BE-C8B7A499ECF6}"/>
              </a:ext>
            </a:extLst>
          </p:cNvPr>
          <p:cNvSpPr txBox="1"/>
          <p:nvPr/>
        </p:nvSpPr>
        <p:spPr>
          <a:xfrm>
            <a:off x="5382127" y="3137738"/>
            <a:ext cx="6255480" cy="1162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</a:t>
            </a:r>
            <a:r>
              <a:rPr lang="en-US" altLang="zh-CN" dirty="0"/>
              <a:t>init container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init container</a:t>
            </a:r>
            <a:r>
              <a:rPr lang="zh-CN" altLang="en-US" dirty="0"/>
              <a:t>会在启动应用容器前运行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Pod</a:t>
            </a:r>
            <a:r>
              <a:rPr lang="zh-CN" altLang="en-US" dirty="0"/>
              <a:t>内</a:t>
            </a:r>
            <a:r>
              <a:rPr lang="en-US" altLang="zh-CN" dirty="0"/>
              <a:t>container</a:t>
            </a:r>
            <a:r>
              <a:rPr lang="zh-CN" altLang="en-US" dirty="0"/>
              <a:t>共享网络空间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空间并可共享存储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5273C-5437-419A-930B-CA22CFD88162}"/>
              </a:ext>
            </a:extLst>
          </p:cNvPr>
          <p:cNvSpPr txBox="1"/>
          <p:nvPr/>
        </p:nvSpPr>
        <p:spPr>
          <a:xfrm>
            <a:off x="5382127" y="4392797"/>
            <a:ext cx="5748959" cy="19014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dirty="0"/>
              <a:t>作为最小调度单元的</a:t>
            </a:r>
            <a:r>
              <a:rPr lang="en-US" altLang="zh-CN" sz="1600" dirty="0"/>
              <a:t>POD</a:t>
            </a:r>
            <a:r>
              <a:rPr lang="zh-CN" altLang="en-US" sz="1600" dirty="0"/>
              <a:t>很少独立使用，而是通过</a:t>
            </a:r>
            <a:r>
              <a:rPr lang="en-US" altLang="zh-CN" sz="1600" dirty="0"/>
              <a:t>Workload + Controller</a:t>
            </a:r>
            <a:r>
              <a:rPr lang="zh-CN" altLang="en-US" sz="1600" dirty="0"/>
              <a:t>管理</a:t>
            </a:r>
            <a:r>
              <a:rPr lang="en-US" altLang="zh-CN" sz="1600" dirty="0"/>
              <a:t>POD</a:t>
            </a:r>
            <a:r>
              <a:rPr lang="zh-CN" altLang="en-US" sz="1600" dirty="0"/>
              <a:t>的生命周期。 </a:t>
            </a:r>
          </a:p>
          <a:p>
            <a:r>
              <a:rPr lang="en-US" altLang="zh-CN" sz="1600" dirty="0"/>
              <a:t>Workload</a:t>
            </a:r>
            <a:r>
              <a:rPr lang="zh-CN" altLang="en-US" sz="1600" dirty="0"/>
              <a:t>控制全生命周期状态，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负责满足我们对于</a:t>
            </a:r>
            <a:r>
              <a:rPr lang="en-US" altLang="zh-CN" sz="1600" dirty="0"/>
              <a:t>POD</a:t>
            </a:r>
            <a:r>
              <a:rPr lang="zh-CN" altLang="en-US" sz="1600" dirty="0"/>
              <a:t>运行状态的预期 </a:t>
            </a:r>
          </a:p>
          <a:p>
            <a:r>
              <a:rPr lang="zh-CN" altLang="en-US" sz="1600" dirty="0"/>
              <a:t>各类资源定义中的</a:t>
            </a:r>
            <a:r>
              <a:rPr lang="en-US" altLang="zh-CN" sz="1600" dirty="0"/>
              <a:t>PodTemplate</a:t>
            </a:r>
            <a:r>
              <a:rPr lang="zh-CN" altLang="en-US" sz="1600" dirty="0"/>
              <a:t>提供</a:t>
            </a:r>
            <a:r>
              <a:rPr lang="en-US" altLang="zh-CN" sz="1600" dirty="0"/>
              <a:t>Pod</a:t>
            </a:r>
            <a:r>
              <a:rPr lang="zh-CN" altLang="en-US" sz="1600" dirty="0"/>
              <a:t>的定义。 </a:t>
            </a:r>
          </a:p>
        </p:txBody>
      </p:sp>
    </p:spTree>
    <p:extLst>
      <p:ext uri="{BB962C8B-B14F-4D97-AF65-F5344CB8AC3E}">
        <p14:creationId xmlns:p14="http://schemas.microsoft.com/office/powerpoint/2010/main" val="2370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4B09CD-B799-4519-B1FB-DC0BAD173768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LIFECIRCLE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36E43-8A52-4ECA-B651-2E3EF3EC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2" y="2997245"/>
            <a:ext cx="4550990" cy="16710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AA241D-A696-4AB1-991C-C2E45C589255}"/>
              </a:ext>
            </a:extLst>
          </p:cNvPr>
          <p:cNvSpPr txBox="1"/>
          <p:nvPr/>
        </p:nvSpPr>
        <p:spPr>
          <a:xfrm>
            <a:off x="5793845" y="1669251"/>
            <a:ext cx="5125452" cy="3748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在</a:t>
            </a:r>
            <a:r>
              <a:rPr lang="en-US" altLang="zh-CN" dirty="0"/>
              <a:t>Pod</a:t>
            </a:r>
            <a:r>
              <a:rPr lang="zh-CN" altLang="en-US" dirty="0"/>
              <a:t>运行期间：</a:t>
            </a:r>
            <a:r>
              <a:rPr lang="en-US" altLang="zh-CN" dirty="0"/>
              <a:t>kubelet</a:t>
            </a:r>
            <a:r>
              <a:rPr lang="zh-CN" altLang="en-US" dirty="0"/>
              <a:t>处理</a:t>
            </a:r>
            <a:r>
              <a:rPr lang="en-US" altLang="zh-CN" dirty="0"/>
              <a:t>Pod</a:t>
            </a:r>
            <a:r>
              <a:rPr lang="zh-CN" altLang="en-US" dirty="0"/>
              <a:t>内的</a:t>
            </a:r>
            <a:r>
              <a:rPr lang="en-US" altLang="zh-CN" dirty="0"/>
              <a:t>container</a:t>
            </a:r>
            <a:r>
              <a:rPr lang="zh-CN" altLang="en-US" dirty="0"/>
              <a:t>（可重启），以处理一些服务失效的场景，注意这 </a:t>
            </a:r>
          </a:p>
          <a:p>
            <a:r>
              <a:rPr lang="zh-CN" altLang="en-US" dirty="0"/>
              <a:t>里说的是重启</a:t>
            </a:r>
            <a:r>
              <a:rPr lang="en-US" altLang="zh-CN" dirty="0"/>
              <a:t>Container</a:t>
            </a:r>
            <a:r>
              <a:rPr lang="zh-CN" altLang="en-US" dirty="0"/>
              <a:t>生命周期内仅被调度一次，</a:t>
            </a:r>
            <a:r>
              <a:rPr lang="en-US" altLang="zh-CN" dirty="0"/>
              <a:t>POD</a:t>
            </a:r>
            <a:r>
              <a:rPr lang="zh-CN" altLang="en-US" dirty="0"/>
              <a:t>一直驻留在被分配的节点，直到</a:t>
            </a:r>
            <a:r>
              <a:rPr lang="en-US" altLang="zh-CN" dirty="0"/>
              <a:t>POD</a:t>
            </a:r>
            <a:r>
              <a:rPr lang="zh-CN" altLang="en-US" dirty="0"/>
              <a:t>被</a:t>
            </a:r>
            <a:r>
              <a:rPr lang="en-US" altLang="zh-CN" dirty="0"/>
              <a:t>STOP</a:t>
            </a:r>
            <a:r>
              <a:rPr lang="zh-CN" altLang="en-US" dirty="0"/>
              <a:t>或</a:t>
            </a:r>
            <a:r>
              <a:rPr lang="en-US" altLang="zh-CN" dirty="0"/>
              <a:t>TERMINATED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运行会被赋予一个</a:t>
            </a:r>
            <a:r>
              <a:rPr lang="en-US" altLang="zh-CN" dirty="0"/>
              <a:t>UID</a:t>
            </a:r>
            <a:r>
              <a:rPr lang="zh-CN" altLang="en-US" dirty="0"/>
              <a:t>，节点</a:t>
            </a:r>
            <a:r>
              <a:rPr lang="en-US" altLang="zh-CN" dirty="0"/>
              <a:t>Down</a:t>
            </a:r>
            <a:r>
              <a:rPr lang="zh-CN" altLang="en-US" dirty="0"/>
              <a:t>掉之后，会在给定的超时期限后删除</a:t>
            </a:r>
            <a:r>
              <a:rPr lang="en-US" altLang="zh-CN" dirty="0"/>
              <a:t>POD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不能自恢复，</a:t>
            </a:r>
            <a:r>
              <a:rPr lang="en-US" altLang="zh-CN" dirty="0"/>
              <a:t>Kubernetes</a:t>
            </a:r>
            <a:r>
              <a:rPr lang="zh-CN" altLang="en-US" dirty="0"/>
              <a:t>使用</a:t>
            </a:r>
            <a:r>
              <a:rPr lang="en-US" altLang="zh-CN" dirty="0"/>
              <a:t>Controller</a:t>
            </a:r>
            <a:r>
              <a:rPr lang="zh-CN" altLang="en-US" dirty="0"/>
              <a:t>来控制</a:t>
            </a:r>
            <a:r>
              <a:rPr lang="en-US" altLang="zh-CN" dirty="0"/>
              <a:t>POD</a:t>
            </a:r>
            <a:r>
              <a:rPr lang="zh-CN" altLang="en-US" dirty="0"/>
              <a:t>的恢复过程 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不能被重调度（</a:t>
            </a:r>
            <a:r>
              <a:rPr lang="en-US" altLang="zh-CN" dirty="0"/>
              <a:t>rescheduled</a:t>
            </a:r>
            <a:r>
              <a:rPr lang="zh-CN" altLang="en-US" dirty="0"/>
              <a:t>），只可以重建 </a:t>
            </a:r>
          </a:p>
        </p:txBody>
      </p:sp>
    </p:spTree>
    <p:extLst>
      <p:ext uri="{BB962C8B-B14F-4D97-AF65-F5344CB8AC3E}">
        <p14:creationId xmlns:p14="http://schemas.microsoft.com/office/powerpoint/2010/main" val="286633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A1A164-C108-45E9-BE6C-A7946552DC45}"/>
              </a:ext>
            </a:extLst>
          </p:cNvPr>
          <p:cNvSpPr txBox="1"/>
          <p:nvPr/>
        </p:nvSpPr>
        <p:spPr>
          <a:xfrm>
            <a:off x="799011" y="937548"/>
            <a:ext cx="609426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PHASE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28C29-922D-4914-BC5B-5ECB0B774988}"/>
              </a:ext>
            </a:extLst>
          </p:cNvPr>
          <p:cNvSpPr txBox="1"/>
          <p:nvPr/>
        </p:nvSpPr>
        <p:spPr>
          <a:xfrm>
            <a:off x="860389" y="1434544"/>
            <a:ext cx="8335566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</a:t>
            </a:r>
            <a:r>
              <a:rPr lang="zh-CN" altLang="en-US" dirty="0"/>
              <a:t>的 </a:t>
            </a:r>
            <a:r>
              <a:rPr lang="en-US" altLang="zh-CN" dirty="0"/>
              <a:t>status </a:t>
            </a:r>
            <a:r>
              <a:rPr lang="zh-CN" altLang="en-US" dirty="0"/>
              <a:t>字段是一个</a:t>
            </a:r>
            <a:r>
              <a:rPr lang="en-US" altLang="zh-CN" dirty="0"/>
              <a:t>PodStatus</a:t>
            </a:r>
            <a:r>
              <a:rPr lang="zh-CN" altLang="en-US" dirty="0"/>
              <a:t>对象，其中包含一个 </a:t>
            </a:r>
            <a:r>
              <a:rPr lang="en-US" altLang="zh-CN" dirty="0"/>
              <a:t>phase </a:t>
            </a:r>
            <a:r>
              <a:rPr lang="zh-CN" altLang="en-US" dirty="0"/>
              <a:t>字段，显示</a:t>
            </a:r>
            <a:r>
              <a:rPr lang="en-US" altLang="zh-CN" dirty="0"/>
              <a:t>POD</a:t>
            </a:r>
            <a:r>
              <a:rPr lang="zh-CN" altLang="en-US" dirty="0"/>
              <a:t>的状态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1E1EBDAA-A314-4E8A-88E8-06D0587A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10325"/>
              </p:ext>
            </p:extLst>
          </p:nvPr>
        </p:nvGraphicFramePr>
        <p:xfrm>
          <a:off x="860389" y="2047330"/>
          <a:ext cx="10642347" cy="3748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7879">
                  <a:extLst>
                    <a:ext uri="{9D8B030D-6E8A-4147-A177-3AD203B41FA5}">
                      <a16:colId xmlns:a16="http://schemas.microsoft.com/office/drawing/2014/main" val="3747083868"/>
                    </a:ext>
                  </a:extLst>
                </a:gridCol>
                <a:gridCol w="8214468">
                  <a:extLst>
                    <a:ext uri="{9D8B030D-6E8A-4147-A177-3AD203B41FA5}">
                      <a16:colId xmlns:a16="http://schemas.microsoft.com/office/drawing/2014/main" val="614311549"/>
                    </a:ext>
                  </a:extLst>
                </a:gridCol>
              </a:tblGrid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概述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134967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Pending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已被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Kubernetes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系统接受，但有一个或者多个容器尚未创建亦未运行。此阶段包括等待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被调度的时间和通过网络下载镜像的时间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85716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Running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已经绑定到了某个节点，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中所有的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container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都已被创建。至少有一个容器仍在运行，或者正处于启动或重启状态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768911"/>
                  </a:ext>
                </a:extLst>
              </a:tr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Succeeded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中的所有容器都已成功终止，并且不会再重启。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8263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Failed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中的所有容器都已终止，并且至少有一个容器是因为失败终止。也就是 说，容器以非 </a:t>
                      </a:r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0 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状态退出或者被系统终止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371441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Unknown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因为某些原因无法取得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的状态。这种情况通常是因为与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所在主机通 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信失败。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1125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09736D9-E77B-40B7-90E0-6A4E51429B3F}"/>
              </a:ext>
            </a:extLst>
          </p:cNvPr>
          <p:cNvSpPr txBox="1"/>
          <p:nvPr/>
        </p:nvSpPr>
        <p:spPr>
          <a:xfrm>
            <a:off x="860388" y="5842337"/>
            <a:ext cx="10642347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如果某节点</a:t>
            </a:r>
            <a:r>
              <a:rPr lang="en-US" altLang="zh-CN" dirty="0"/>
              <a:t>Down</a:t>
            </a:r>
            <a:r>
              <a:rPr lang="zh-CN" altLang="en-US" dirty="0"/>
              <a:t>掉或者与集群中其他节点失联，</a:t>
            </a:r>
            <a:r>
              <a:rPr lang="en-US" altLang="zh-CN" dirty="0"/>
              <a:t>Kubernetes</a:t>
            </a:r>
            <a:r>
              <a:rPr lang="zh-CN" altLang="en-US" dirty="0"/>
              <a:t>会实施某种策略，将节点上运行的所有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phase</a:t>
            </a:r>
            <a:r>
              <a:rPr lang="zh-CN" altLang="en-US" dirty="0"/>
              <a:t>设置为</a:t>
            </a:r>
            <a:r>
              <a:rPr lang="en-US" altLang="zh-CN" dirty="0"/>
              <a:t>Failed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1D6B1C-469A-40EC-B231-8E6D3D246412}"/>
              </a:ext>
            </a:extLst>
          </p:cNvPr>
          <p:cNvSpPr txBox="1"/>
          <p:nvPr/>
        </p:nvSpPr>
        <p:spPr>
          <a:xfrm>
            <a:off x="799011" y="1166329"/>
            <a:ext cx="6094268" cy="2308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sz="1800" b="1" dirty="0"/>
              <a:t>Container Status </a:t>
            </a:r>
          </a:p>
          <a:p>
            <a:r>
              <a:rPr lang="en-US" altLang="zh-CN" dirty="0"/>
              <a:t>Kubernetes</a:t>
            </a:r>
            <a:r>
              <a:rPr lang="zh-CN" altLang="en-US" dirty="0"/>
              <a:t>跟踪</a:t>
            </a:r>
            <a:r>
              <a:rPr lang="en-US" altLang="zh-CN" dirty="0"/>
              <a:t>POD</a:t>
            </a:r>
            <a:r>
              <a:rPr lang="zh-CN" altLang="en-US" dirty="0"/>
              <a:t>中所有</a:t>
            </a:r>
            <a:r>
              <a:rPr lang="en-US" altLang="zh-CN" dirty="0"/>
              <a:t>container</a:t>
            </a:r>
            <a:r>
              <a:rPr lang="zh-CN" altLang="en-US" dirty="0"/>
              <a:t>的状态 </a:t>
            </a:r>
            <a:endParaRPr lang="en-US" altLang="zh-CN" dirty="0"/>
          </a:p>
          <a:p>
            <a:r>
              <a:rPr lang="en-US" altLang="zh-CN" b="1" dirty="0"/>
              <a:t>container</a:t>
            </a:r>
            <a:r>
              <a:rPr lang="zh-CN" altLang="en-US" b="1" dirty="0"/>
              <a:t>状态机：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70CAC0-A171-4071-B61A-103BC81F299D}"/>
              </a:ext>
            </a:extLst>
          </p:cNvPr>
          <p:cNvSpPr txBox="1"/>
          <p:nvPr/>
        </p:nvSpPr>
        <p:spPr>
          <a:xfrm>
            <a:off x="799011" y="3782190"/>
            <a:ext cx="5296989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800" dirty="0"/>
              <a:t>容器重启策略</a:t>
            </a:r>
            <a:endParaRPr lang="en-US" altLang="zh-CN" sz="1800" dirty="0"/>
          </a:p>
          <a:p>
            <a:r>
              <a:rPr lang="en-US" altLang="zh-CN" b="0" dirty="0"/>
              <a:t>POD</a:t>
            </a:r>
            <a:r>
              <a:rPr lang="zh-CN" altLang="en-US" b="0" dirty="0"/>
              <a:t>的</a:t>
            </a:r>
            <a:r>
              <a:rPr lang="en-US" altLang="zh-CN" b="0" dirty="0"/>
              <a:t>spec</a:t>
            </a:r>
            <a:r>
              <a:rPr lang="zh-CN" altLang="en-US" b="0" dirty="0"/>
              <a:t>中有 </a:t>
            </a:r>
            <a:r>
              <a:rPr lang="en-US" altLang="zh-CN" b="0" dirty="0"/>
              <a:t>restartPolicy </a:t>
            </a:r>
            <a:r>
              <a:rPr lang="zh-CN" altLang="en-US" b="0" dirty="0"/>
              <a:t>属性，可能取值包含</a:t>
            </a:r>
            <a:r>
              <a:rPr lang="en-US" altLang="zh-CN" b="0" dirty="0"/>
              <a:t>Always</a:t>
            </a:r>
            <a:r>
              <a:rPr lang="zh-CN" altLang="en-US" b="0" dirty="0"/>
              <a:t>、</a:t>
            </a:r>
            <a:r>
              <a:rPr lang="en-US" altLang="zh-CN" b="0" dirty="0"/>
              <a:t>OnFailure</a:t>
            </a:r>
            <a:r>
              <a:rPr lang="zh-CN" altLang="en-US" b="0" dirty="0"/>
              <a:t>和</a:t>
            </a:r>
            <a:r>
              <a:rPr lang="en-US" altLang="zh-CN" b="0" dirty="0"/>
              <a:t>Never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策略适用于</a:t>
            </a:r>
            <a:r>
              <a:rPr lang="en-US" altLang="zh-CN" b="0" dirty="0"/>
              <a:t>POD</a:t>
            </a:r>
            <a:r>
              <a:rPr lang="zh-CN" altLang="en-US" b="0" dirty="0"/>
              <a:t>中的所有</a:t>
            </a:r>
            <a:r>
              <a:rPr lang="en-US" altLang="zh-CN" b="0" dirty="0"/>
              <a:t>Container</a:t>
            </a:r>
            <a:r>
              <a:rPr lang="zh-CN" altLang="en-US" b="0" dirty="0"/>
              <a:t>。 </a:t>
            </a:r>
            <a:endParaRPr lang="en-US" altLang="zh-CN" b="0" dirty="0"/>
          </a:p>
          <a:p>
            <a:r>
              <a:rPr lang="zh-CN" altLang="en-US" b="0" dirty="0"/>
              <a:t>重启延时（指数回退</a:t>
            </a:r>
            <a:r>
              <a:rPr lang="en-US" altLang="zh-CN" b="0" dirty="0"/>
              <a:t>10s, 20s, 40s, ...</a:t>
            </a:r>
            <a:r>
              <a:rPr lang="zh-CN" altLang="en-US" b="0" dirty="0"/>
              <a:t>），最长</a:t>
            </a:r>
            <a:r>
              <a:rPr lang="en-US" altLang="zh-CN" b="0" dirty="0"/>
              <a:t>5</a:t>
            </a:r>
            <a:r>
              <a:rPr lang="zh-CN" altLang="en-US" b="0" dirty="0"/>
              <a:t>分钟，运行</a:t>
            </a:r>
            <a:r>
              <a:rPr lang="en-US" altLang="zh-CN" b="0" dirty="0"/>
              <a:t>10</a:t>
            </a:r>
            <a:r>
              <a:rPr lang="zh-CN" altLang="en-US" b="0" dirty="0"/>
              <a:t>分钟无异常，重置重启延时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EB8D65-4A17-40DC-89AE-504CF0FF31B2}"/>
              </a:ext>
            </a:extLst>
          </p:cNvPr>
          <p:cNvSpPr txBox="1"/>
          <p:nvPr/>
        </p:nvSpPr>
        <p:spPr>
          <a:xfrm>
            <a:off x="6372225" y="1285224"/>
            <a:ext cx="6094268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POD Conditions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PodConditions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是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PodStatus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对象的一个数组属性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PodScheduled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，已完成调度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ContainersReady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，所有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就绪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Initialized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 containers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成功启动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，可以提供服务，并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join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到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endpoints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中 </a:t>
            </a:r>
          </a:p>
        </p:txBody>
      </p:sp>
    </p:spTree>
    <p:extLst>
      <p:ext uri="{BB962C8B-B14F-4D97-AF65-F5344CB8AC3E}">
        <p14:creationId xmlns:p14="http://schemas.microsoft.com/office/powerpoint/2010/main" val="80254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68A7F-8428-422A-922E-1119DA37230C}"/>
              </a:ext>
            </a:extLst>
          </p:cNvPr>
          <p:cNvSpPr txBox="1"/>
          <p:nvPr/>
        </p:nvSpPr>
        <p:spPr>
          <a:xfrm>
            <a:off x="554393" y="990881"/>
            <a:ext cx="11346873" cy="54054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Container Probes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由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定期对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进行检测，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可调用三种处理机制：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ExecAction</a:t>
            </a:r>
            <a:r>
              <a:rPr lang="zh-CN" altLang="en-US" sz="1600" b="0" dirty="0"/>
              <a:t>，容器内可执行的</a:t>
            </a:r>
            <a:r>
              <a:rPr lang="en-US" altLang="zh-CN" sz="1600" b="0" dirty="0"/>
              <a:t>shell</a:t>
            </a:r>
            <a:r>
              <a:rPr lang="zh-CN" altLang="en-US" sz="1600" b="0" dirty="0"/>
              <a:t>命令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TCPSocketAction</a:t>
            </a:r>
            <a:r>
              <a:rPr lang="zh-CN" altLang="en-US" sz="1600" b="0" dirty="0"/>
              <a:t>，运行一个针对容器内指定端口的</a:t>
            </a:r>
            <a:r>
              <a:rPr lang="en-US" altLang="zh-CN" sz="1600" b="0" dirty="0"/>
              <a:t>TCP</a:t>
            </a:r>
            <a:r>
              <a:rPr lang="zh-CN" altLang="en-US" sz="1600" b="0" dirty="0"/>
              <a:t>检测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HTTPGetAction</a:t>
            </a:r>
            <a:r>
              <a:rPr lang="zh-CN" altLang="en-US" sz="1600" b="0" dirty="0"/>
              <a:t>，使用 </a:t>
            </a:r>
            <a:r>
              <a:rPr lang="en-US" altLang="zh-CN" sz="1600" b="0" dirty="0"/>
              <a:t>GET </a:t>
            </a:r>
            <a:r>
              <a:rPr lang="zh-CN" altLang="en-US" sz="1600" b="0" dirty="0"/>
              <a:t>方法发起一个</a:t>
            </a:r>
            <a:r>
              <a:rPr lang="en-US" altLang="zh-CN" sz="1600" b="0" dirty="0"/>
              <a:t>HTTP</a:t>
            </a:r>
            <a:r>
              <a:rPr lang="zh-CN" altLang="en-US" sz="1600" b="0" dirty="0"/>
              <a:t>请求，以状态码为状态依据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状态机：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Unknown </a:t>
            </a:r>
          </a:p>
          <a:p>
            <a:r>
              <a:rPr lang="en-US" altLang="zh-CN" sz="1600" b="0" dirty="0"/>
              <a:t>Kubelet</a:t>
            </a:r>
            <a:r>
              <a:rPr lang="zh-CN" altLang="en-US" sz="1600" b="0" dirty="0"/>
              <a:t>提供三种探针：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livenessProbe</a:t>
            </a:r>
            <a:r>
              <a:rPr lang="zh-CN" altLang="en-US" sz="1600" b="0" dirty="0"/>
              <a:t>：不设置默认通过，设置探针未通过将会根据重启策略重启指定</a:t>
            </a:r>
            <a:r>
              <a:rPr lang="en-US" altLang="zh-CN" sz="1600" b="0" dirty="0"/>
              <a:t>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readinessProbe</a:t>
            </a:r>
            <a:r>
              <a:rPr lang="zh-CN" altLang="en-US" sz="1600" b="0" dirty="0"/>
              <a:t>：不设置默认通过，设置探针未通过</a:t>
            </a:r>
            <a:r>
              <a:rPr lang="en-US" altLang="zh-CN" sz="1600" b="0" dirty="0"/>
              <a:t>endpoints controller</a:t>
            </a:r>
            <a:r>
              <a:rPr lang="zh-CN" altLang="en-US" sz="1600" b="0" dirty="0"/>
              <a:t>将会从</a:t>
            </a:r>
            <a:r>
              <a:rPr lang="en-US" altLang="zh-CN" sz="1600" b="0" dirty="0"/>
              <a:t>endpoints</a:t>
            </a:r>
            <a:r>
              <a:rPr lang="zh-CN" altLang="en-US" sz="1600" b="0" dirty="0"/>
              <a:t>的地址表中将失败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</a:t>
            </a:r>
            <a:r>
              <a:rPr lang="en-US" altLang="zh-CN" sz="1600" b="0" dirty="0"/>
              <a:t>IP</a:t>
            </a:r>
            <a:r>
              <a:rPr lang="zh-CN" altLang="en-US" sz="1600" b="0" dirty="0"/>
              <a:t>地址删除掉。在初始化延迟前该探针的状态为</a:t>
            </a: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startupProbe</a:t>
            </a:r>
            <a:r>
              <a:rPr lang="zh-CN" altLang="en-US" sz="1600" b="0" dirty="0"/>
              <a:t>：该探针</a:t>
            </a:r>
            <a:r>
              <a:rPr lang="en-US" altLang="zh-CN" sz="1600" b="0" dirty="0"/>
              <a:t>Success</a:t>
            </a:r>
            <a:r>
              <a:rPr lang="zh-CN" altLang="en-US" sz="1600" b="0" dirty="0"/>
              <a:t>前其他探针失效，失败会根据重启策略重启指定</a:t>
            </a:r>
            <a:r>
              <a:rPr lang="en-US" altLang="zh-CN" sz="1600" b="0" dirty="0"/>
              <a:t>container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8389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04FF58-F69B-4762-9854-91F5FABDE813}"/>
              </a:ext>
            </a:extLst>
          </p:cNvPr>
          <p:cNvSpPr txBox="1"/>
          <p:nvPr/>
        </p:nvSpPr>
        <p:spPr>
          <a:xfrm>
            <a:off x="860389" y="1203151"/>
            <a:ext cx="10922902" cy="42098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INIT Container </a:t>
            </a:r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是一种特殊容器，在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内的应用容器启动之前运行。</a:t>
            </a:r>
            <a:r>
              <a:rPr lang="en-US" altLang="zh-CN" sz="1600" b="0" dirty="0"/>
              <a:t>Init </a:t>
            </a:r>
            <a:r>
              <a:rPr lang="zh-CN" altLang="en-US" sz="1600" b="0" dirty="0"/>
              <a:t>容器可以包括一些应用镜像中不存在的实用工具和安装脚本。 </a:t>
            </a:r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数量可以</a:t>
            </a:r>
            <a:r>
              <a:rPr lang="en-US" altLang="zh-CN" sz="1600" b="0" dirty="0"/>
              <a:t>0-</a:t>
            </a:r>
            <a:r>
              <a:rPr lang="zh-CN" altLang="en-US" sz="1600" b="0" dirty="0"/>
              <a:t>多个，为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设置初始化容器，在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 </a:t>
            </a:r>
            <a:r>
              <a:rPr lang="en-US" altLang="zh-CN" sz="1600" b="0" dirty="0"/>
              <a:t>spec </a:t>
            </a:r>
            <a:r>
              <a:rPr lang="zh-CN" altLang="en-US" sz="1600" b="0" dirty="0"/>
              <a:t>中的 </a:t>
            </a:r>
            <a:r>
              <a:rPr lang="en-US" altLang="zh-CN" sz="1600" b="0" dirty="0"/>
              <a:t>initContainers </a:t>
            </a:r>
            <a:r>
              <a:rPr lang="zh-CN" altLang="en-US" sz="1600" b="0" dirty="0"/>
              <a:t>字段 </a:t>
            </a:r>
          </a:p>
          <a:p>
            <a:r>
              <a:rPr lang="en-US" altLang="zh-CN" sz="1600" b="0" dirty="0"/>
              <a:t>initContainer</a:t>
            </a:r>
            <a:r>
              <a:rPr lang="zh-CN" altLang="en-US" sz="1600" b="0" dirty="0"/>
              <a:t>支持除了</a:t>
            </a:r>
            <a:r>
              <a:rPr lang="en-US" altLang="zh-CN" sz="1600" b="0" dirty="0"/>
              <a:t>probe</a:t>
            </a:r>
            <a:r>
              <a:rPr lang="zh-CN" altLang="en-US" sz="1600" b="0" dirty="0"/>
              <a:t>外的所有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属性，多个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会依据定义的顺序，顺序执行</a:t>
            </a:r>
          </a:p>
          <a:p>
            <a:r>
              <a:rPr lang="en-US" altLang="zh-CN" dirty="0"/>
              <a:t>initContainer</a:t>
            </a:r>
            <a:r>
              <a:rPr lang="zh-CN" altLang="en-US" dirty="0"/>
              <a:t>的优势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可引入应用镜像中没有的实用工具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避免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引入实用工具带来的安全风险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应用镜像的创建者和部署者可以解耦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initContainer</a:t>
            </a:r>
            <a:r>
              <a:rPr lang="zh-CN" altLang="en-US" sz="1600" b="0" dirty="0"/>
              <a:t>能以不同于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内应用容器的文件系统视图运行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延迟应用容器启动的一种机制 </a:t>
            </a:r>
          </a:p>
        </p:txBody>
      </p:sp>
    </p:spTree>
    <p:extLst>
      <p:ext uri="{BB962C8B-B14F-4D97-AF65-F5344CB8AC3E}">
        <p14:creationId xmlns:p14="http://schemas.microsoft.com/office/powerpoint/2010/main" val="237411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508401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40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监控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应用管理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03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C8500-C406-4CA5-914E-F374FD4A4CCD}"/>
              </a:ext>
            </a:extLst>
          </p:cNvPr>
          <p:cNvSpPr txBox="1"/>
          <p:nvPr/>
        </p:nvSpPr>
        <p:spPr>
          <a:xfrm>
            <a:off x="9249881" y="331171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集群管理</a:t>
            </a:r>
          </a:p>
        </p:txBody>
      </p:sp>
    </p:spTree>
    <p:extLst>
      <p:ext uri="{BB962C8B-B14F-4D97-AF65-F5344CB8AC3E}">
        <p14:creationId xmlns:p14="http://schemas.microsoft.com/office/powerpoint/2010/main" val="411878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鸟瞰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6197" y="329990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选择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01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4014240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B1009E-B0D6-4446-8E52-86E0F69FE7B7}"/>
              </a:ext>
            </a:extLst>
          </p:cNvPr>
          <p:cNvGrpSpPr/>
          <p:nvPr/>
        </p:nvGrpSpPr>
        <p:grpSpPr>
          <a:xfrm>
            <a:off x="4746498" y="3092911"/>
            <a:ext cx="3762375" cy="672178"/>
            <a:chOff x="5715000" y="1581359"/>
            <a:chExt cx="3762375" cy="67217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B11347-BB25-4280-85A7-312BF7AE769C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BB8E69A-0E97-451D-91D4-A14616E465F7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A1FB2C9-E188-466B-B256-B7D00FFB34CA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4DD8AD-A3B5-4728-AAF0-273D01D6455F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docker swarm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0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4968" y="1735015"/>
            <a:ext cx="6871240" cy="166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b="1" dirty="0">
                <a:solidFill>
                  <a:prstClr val="black"/>
                </a:solidFill>
                <a:cs typeface="+mn-ea"/>
                <a:sym typeface="+mn-lt"/>
              </a:rPr>
              <a:t>THANK YOU</a:t>
            </a:r>
            <a:endParaRPr lang="zh-CN" altLang="en-US" sz="88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9268" y="1755335"/>
            <a:ext cx="663681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C5B5441-EC27-4CA4-B874-B672299FCF1D}"/>
              </a:ext>
            </a:extLst>
          </p:cNvPr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B76098-FB4B-46B7-8BB2-DE15A9EF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D0DF02-989E-4FEE-8538-5C3D9C2FCEA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1D3436-3018-4AB1-877D-510E06EDDE51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9B3D44-8276-4A7E-9976-435BD7B0A8B2}"/>
              </a:ext>
            </a:extLst>
          </p:cNvPr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4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鸟瞰</a:t>
              </a:r>
              <a:r>
                <a:rPr lang="en-US" altLang="zh-CN" sz="3200" dirty="0"/>
                <a:t>Kubernetes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Freeform 24">
            <a:extLst>
              <a:ext uri="{FF2B5EF4-FFF2-40B4-BE49-F238E27FC236}">
                <a16:creationId xmlns:a16="http://schemas.microsoft.com/office/drawing/2014/main" id="{93A3D23D-CCBC-43C4-821C-B8DCC2C20A3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6A7DF326-23E6-460E-A5CC-E53F3455B52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C0DE5BDC-CA52-41CB-9AB2-7191F0A0B44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657F383-DE57-478B-AEB8-0950E36DE7C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E98CBFF0-C3AE-4DF1-A865-BCAC80006EC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818A397C-3A7D-485F-9C90-7F837381C0C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41B1E6F5-4A4B-4F40-BB0D-5BB7596B346E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AACB1CD6-72A3-4EAC-9A86-4F22EF70EF3F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CFAD42BB-A6C2-4490-B602-CB68174C904A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10000"/>
          </a:bodyPr>
          <a:lstStyle/>
          <a:p>
            <a:endParaRPr lang="zh-CN" altLang="en-US"/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4925E124-945A-4A45-BF50-FE99BF0CCF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173A183A-4106-4E15-8D16-3B044A36AA6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16D84989-E265-42B7-AA50-A8D8C44AAA9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249ED8D0-5998-442E-8BD8-0F141BFE2A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33AC5FCC-9812-4745-82BE-A4264179BB6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是容器编排平台，当下俨然成为了容器编排的行业标准</a:t>
            </a:r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11242A35-34C3-4E18-B0B2-1AC9E0DA466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665B3558-A0CA-4E7D-9362-5251C071D5C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4FFDE4C8-9E01-4349-95FA-CB82853064F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E1E8D880-FDBA-4291-87D5-0D46FF295E2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AF4FAB85-FC2F-4969-96D9-1D54C43F9DD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2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BD20F5E3-CADC-4871-94BE-E42C2D061243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00C933CE-572D-4D87-95B5-291EE5591E9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11A08408-1B4C-47E9-AA1D-06DD258152F9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BA174C-1750-4CA6-A9AF-7372C2103E9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661E3DB4-050B-4AF0-B0E8-CD218F8B7C39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8360145C-D075-4B9A-8698-D160E0B8438A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5B91FB30-A889-498E-B9A1-024FC4767A88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5A69B340-2535-4CB1-85B1-CDAD02A4708D}"/>
              </a:ext>
            </a:extLst>
          </p:cNvPr>
          <p:cNvGrpSpPr/>
          <p:nvPr/>
        </p:nvGrpSpPr>
        <p:grpSpPr>
          <a:xfrm>
            <a:off x="1363780" y="1239454"/>
            <a:ext cx="9789160" cy="5157039"/>
            <a:chOff x="1095" y="524"/>
            <a:chExt cx="17120" cy="10222"/>
          </a:xfrm>
        </p:grpSpPr>
        <p:pic>
          <p:nvPicPr>
            <p:cNvPr id="37" name="图片 3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DAF9AFEB-DF0D-467E-B839-349C20C3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A94189C-D0C7-4944-B62F-C1258CE5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9F0CACD-AF7B-46C7-82BE-296B85EF9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40" name="图片 39" descr="C:/Users/liuzh/AppData/Local/Temp/kaimatting/20201204142216/output_aiMatting_20201204142226.pngoutput_aiMatting_20201204142226">
              <a:extLst>
                <a:ext uri="{FF2B5EF4-FFF2-40B4-BE49-F238E27FC236}">
                  <a16:creationId xmlns:a16="http://schemas.microsoft.com/office/drawing/2014/main" id="{9A972770-4E6D-4D23-AEF1-1114770A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EDDEDAD-DA1C-4746-B3CA-1D6E9341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6EC6C4-479A-4A92-A2CD-2AF7DC108ACC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E691C6B-CA60-4F52-8110-CB97FC4F538F}"/>
                </a:ext>
              </a:extLst>
            </p:cNvPr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</a:p>
          </p:txBody>
        </p:sp>
        <p:pic>
          <p:nvPicPr>
            <p:cNvPr id="46" name="图片 45" descr="C:/Users/liuzh/AppData/Local/Temp/kaimatting/20201204142505/output_aiMatting_20201204142520.pngoutput_aiMatting_20201204142520">
              <a:extLst>
                <a:ext uri="{FF2B5EF4-FFF2-40B4-BE49-F238E27FC236}">
                  <a16:creationId xmlns:a16="http://schemas.microsoft.com/office/drawing/2014/main" id="{E6CAC22A-4519-438C-A4F6-599E7003A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936EC74-9F67-402F-97DC-ED7A2574A168}"/>
                </a:ext>
              </a:extLst>
            </p:cNvPr>
            <p:cNvCxnSpPr>
              <a:stCxn id="46" idx="3"/>
              <a:endCxn id="39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AF11EF8-B8B1-4D83-9FC0-50395944E68B}"/>
                </a:ext>
              </a:extLst>
            </p:cNvPr>
            <p:cNvCxnSpPr>
              <a:stCxn id="43" idx="3"/>
              <a:endCxn id="39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78D00AA-C986-4DD9-ADF0-090531A03271}"/>
                </a:ext>
              </a:extLst>
            </p:cNvPr>
            <p:cNvCxnSpPr>
              <a:stCxn id="43" idx="2"/>
              <a:endCxn id="46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DADB19-77A0-4D2B-8781-C52BAD784A63}"/>
                </a:ext>
              </a:extLst>
            </p:cNvPr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</a:p>
          </p:txBody>
        </p:sp>
        <p:pic>
          <p:nvPicPr>
            <p:cNvPr id="51" name="图片 17" descr="resource">
              <a:extLst>
                <a:ext uri="{FF2B5EF4-FFF2-40B4-BE49-F238E27FC236}">
                  <a16:creationId xmlns:a16="http://schemas.microsoft.com/office/drawing/2014/main" id="{5C562345-AA0A-4541-AA56-109E54DD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198D650-FD13-4AC0-A9FD-26169F165F1D}"/>
                </a:ext>
              </a:extLst>
            </p:cNvPr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27EE230-C3F1-4AE0-B854-401484F65112}"/>
                </a:ext>
              </a:extLst>
            </p:cNvPr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104" name="六边形 103">
                <a:extLst>
                  <a:ext uri="{FF2B5EF4-FFF2-40B4-BE49-F238E27FC236}">
                    <a16:creationId xmlns:a16="http://schemas.microsoft.com/office/drawing/2014/main" id="{A956EEF0-F36F-422F-9288-ABA171AC88CF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六边形 104">
                <a:extLst>
                  <a:ext uri="{FF2B5EF4-FFF2-40B4-BE49-F238E27FC236}">
                    <a16:creationId xmlns:a16="http://schemas.microsoft.com/office/drawing/2014/main" id="{3B24C098-FA70-4742-BB2F-FBBD0CA854C1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六边形 105">
                <a:extLst>
                  <a:ext uri="{FF2B5EF4-FFF2-40B4-BE49-F238E27FC236}">
                    <a16:creationId xmlns:a16="http://schemas.microsoft.com/office/drawing/2014/main" id="{0E5BA09A-6C41-45DB-B2D9-805AEFE4638A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六边形 106">
                <a:extLst>
                  <a:ext uri="{FF2B5EF4-FFF2-40B4-BE49-F238E27FC236}">
                    <a16:creationId xmlns:a16="http://schemas.microsoft.com/office/drawing/2014/main" id="{1A4A6E9C-6F34-4DDE-AD00-698EB8306149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六边形 107">
                <a:extLst>
                  <a:ext uri="{FF2B5EF4-FFF2-40B4-BE49-F238E27FC236}">
                    <a16:creationId xmlns:a16="http://schemas.microsoft.com/office/drawing/2014/main" id="{3E98BC5D-E1E9-4971-A64D-95977B2379A3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六边形 108">
                <a:extLst>
                  <a:ext uri="{FF2B5EF4-FFF2-40B4-BE49-F238E27FC236}">
                    <a16:creationId xmlns:a16="http://schemas.microsoft.com/office/drawing/2014/main" id="{9273266D-9621-49D4-8C67-52B67ADFA375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DB2770-80E7-4AEB-B985-F36FC38042F1}"/>
                </a:ext>
              </a:extLst>
            </p:cNvPr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sp>
          <p:nvSpPr>
            <p:cNvPr id="55" name="上下箭头 28">
              <a:extLst>
                <a:ext uri="{FF2B5EF4-FFF2-40B4-BE49-F238E27FC236}">
                  <a16:creationId xmlns:a16="http://schemas.microsoft.com/office/drawing/2014/main" id="{7956E5F4-33B9-4B5D-8478-D7D55E907491}"/>
                </a:ext>
              </a:extLst>
            </p:cNvPr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46DAE0A-EB66-4560-BB11-ABCC545D35D2}"/>
                </a:ext>
              </a:extLst>
            </p:cNvPr>
            <p:cNvCxnSpPr>
              <a:stCxn id="39" idx="3"/>
              <a:endCxn id="38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DDCFA94-8F6D-402F-9841-6A12B852F55B}"/>
                </a:ext>
              </a:extLst>
            </p:cNvPr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</a:p>
          </p:txBody>
        </p:sp>
        <p:pic>
          <p:nvPicPr>
            <p:cNvPr id="58" name="图片 57" descr="C:/Users/liuzh/AppData/Local/Temp/kaimatting/20201204143249/output_aiMatting_20201204143259.pngoutput_aiMatting_20201204143259">
              <a:extLst>
                <a:ext uri="{FF2B5EF4-FFF2-40B4-BE49-F238E27FC236}">
                  <a16:creationId xmlns:a16="http://schemas.microsoft.com/office/drawing/2014/main" id="{50C21F87-45DE-41EB-B763-C6D813651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9" name="曲线连接符 32">
              <a:extLst>
                <a:ext uri="{FF2B5EF4-FFF2-40B4-BE49-F238E27FC236}">
                  <a16:creationId xmlns:a16="http://schemas.microsoft.com/office/drawing/2014/main" id="{F6DC56F8-1D7C-49E0-9C0D-98CBBA7164CE}"/>
                </a:ext>
              </a:extLst>
            </p:cNvPr>
            <p:cNvCxnSpPr>
              <a:stCxn id="58" idx="1"/>
              <a:endCxn id="38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1A21402-7BA3-4F41-950E-1363725E44C9}"/>
                </a:ext>
              </a:extLst>
            </p:cNvPr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</a:p>
          </p:txBody>
        </p:sp>
        <p:cxnSp>
          <p:nvCxnSpPr>
            <p:cNvPr id="61" name="曲线连接符 34">
              <a:extLst>
                <a:ext uri="{FF2B5EF4-FFF2-40B4-BE49-F238E27FC236}">
                  <a16:creationId xmlns:a16="http://schemas.microsoft.com/office/drawing/2014/main" id="{A260A8ED-D86F-471C-8462-760B42E868C9}"/>
                </a:ext>
              </a:extLst>
            </p:cNvPr>
            <p:cNvCxnSpPr>
              <a:stCxn id="38" idx="3"/>
              <a:endCxn id="58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944564E-6DE1-4D6E-9F2F-B8A01DB031EC}"/>
                </a:ext>
              </a:extLst>
            </p:cNvPr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1848A8F-B97C-4617-A6AC-AEEBC9A1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64" name="图片 63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CB03A7C0-70D3-4076-AFEC-D1304A4C9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65" name="图片 64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B0319C0D-BE0E-411C-B46B-2AA05895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66" name="曲线连接符 39">
              <a:extLst>
                <a:ext uri="{FF2B5EF4-FFF2-40B4-BE49-F238E27FC236}">
                  <a16:creationId xmlns:a16="http://schemas.microsoft.com/office/drawing/2014/main" id="{C21FF44A-29C2-4716-B7AB-0B4CD6984453}"/>
                </a:ext>
              </a:extLst>
            </p:cNvPr>
            <p:cNvCxnSpPr>
              <a:stCxn id="63" idx="2"/>
              <a:endCxn id="37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E1A168-A0FF-4064-8DF4-DE7BB7D27F4A}"/>
                </a:ext>
              </a:extLst>
            </p:cNvPr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C76C9D3-E32F-497D-813C-817A3402699E}"/>
                </a:ext>
              </a:extLst>
            </p:cNvPr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</a:p>
          </p:txBody>
        </p:sp>
        <p:cxnSp>
          <p:nvCxnSpPr>
            <p:cNvPr id="69" name="曲线连接符 42">
              <a:extLst>
                <a:ext uri="{FF2B5EF4-FFF2-40B4-BE49-F238E27FC236}">
                  <a16:creationId xmlns:a16="http://schemas.microsoft.com/office/drawing/2014/main" id="{307FE265-9CC8-4E2E-B5D3-0EB04D60D166}"/>
                </a:ext>
              </a:extLst>
            </p:cNvPr>
            <p:cNvCxnSpPr>
              <a:stCxn id="37" idx="1"/>
              <a:endCxn id="64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56A14EB-B427-4E38-B007-0F076181A9C8}"/>
                </a:ext>
              </a:extLst>
            </p:cNvPr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</a:p>
          </p:txBody>
        </p:sp>
        <p:cxnSp>
          <p:nvCxnSpPr>
            <p:cNvPr id="71" name="曲线连接符 44">
              <a:extLst>
                <a:ext uri="{FF2B5EF4-FFF2-40B4-BE49-F238E27FC236}">
                  <a16:creationId xmlns:a16="http://schemas.microsoft.com/office/drawing/2014/main" id="{57052989-384B-41BF-870A-71DAAF4EA8C6}"/>
                </a:ext>
              </a:extLst>
            </p:cNvPr>
            <p:cNvCxnSpPr>
              <a:stCxn id="64" idx="1"/>
              <a:endCxn id="65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C4A1DA3-BD6C-4EB6-8E48-D58DCF2E192E}"/>
                </a:ext>
              </a:extLst>
            </p:cNvPr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0B2D593-9F68-4DA5-9E5F-1BC0F8201A9F}"/>
                </a:ext>
              </a:extLst>
            </p:cNvPr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</a:p>
          </p:txBody>
        </p:sp>
        <p:cxnSp>
          <p:nvCxnSpPr>
            <p:cNvPr id="74" name="曲线连接符 47">
              <a:extLst>
                <a:ext uri="{FF2B5EF4-FFF2-40B4-BE49-F238E27FC236}">
                  <a16:creationId xmlns:a16="http://schemas.microsoft.com/office/drawing/2014/main" id="{5DBFCD60-33F4-49D7-98D2-ED9D234D64AE}"/>
                </a:ext>
              </a:extLst>
            </p:cNvPr>
            <p:cNvCxnSpPr>
              <a:stCxn id="73" idx="1"/>
              <a:endCxn id="43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2495CDE-4F86-4415-951F-92D84511B4F1}"/>
                </a:ext>
              </a:extLst>
            </p:cNvPr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</a:p>
          </p:txBody>
        </p:sp>
        <p:cxnSp>
          <p:nvCxnSpPr>
            <p:cNvPr id="76" name="曲线连接符 49">
              <a:extLst>
                <a:ext uri="{FF2B5EF4-FFF2-40B4-BE49-F238E27FC236}">
                  <a16:creationId xmlns:a16="http://schemas.microsoft.com/office/drawing/2014/main" id="{AFD83ACB-4F8C-4AC3-8AAE-0AE169EB4784}"/>
                </a:ext>
              </a:extLst>
            </p:cNvPr>
            <p:cNvCxnSpPr>
              <a:stCxn id="75" idx="2"/>
              <a:endCxn id="68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7254EC9-527E-4D15-91AB-A4193CF5AC42}"/>
                </a:ext>
              </a:extLst>
            </p:cNvPr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BF004C-D23E-44C7-B7EF-AFF2E7E4C7DA}"/>
                </a:ext>
              </a:extLst>
            </p:cNvPr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</a:p>
          </p:txBody>
        </p:sp>
        <p:pic>
          <p:nvPicPr>
            <p:cNvPr id="79" name="图片 78" descr="C:/Users/liuzh/AppData/Local/Temp/kaimatting/20201204144322/output_aiMatting_20201204144331.pngoutput_aiMatting_20201204144331">
              <a:extLst>
                <a:ext uri="{FF2B5EF4-FFF2-40B4-BE49-F238E27FC236}">
                  <a16:creationId xmlns:a16="http://schemas.microsoft.com/office/drawing/2014/main" id="{AEBC9AA0-05B6-42E3-959D-7A49E5E9F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358ACB7-DE13-4EAA-AD7A-8F73E39A6D41}"/>
                </a:ext>
              </a:extLst>
            </p:cNvPr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</a:p>
          </p:txBody>
        </p:sp>
        <p:cxnSp>
          <p:nvCxnSpPr>
            <p:cNvPr id="81" name="曲线连接符 54">
              <a:extLst>
                <a:ext uri="{FF2B5EF4-FFF2-40B4-BE49-F238E27FC236}">
                  <a16:creationId xmlns:a16="http://schemas.microsoft.com/office/drawing/2014/main" id="{A995745A-E1D0-4991-A4BB-C4B1D9CE0295}"/>
                </a:ext>
              </a:extLst>
            </p:cNvPr>
            <p:cNvCxnSpPr>
              <a:stCxn id="63" idx="3"/>
              <a:endCxn id="79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FCC1DD5-FD16-4DD2-8445-8BC022861848}"/>
                </a:ext>
              </a:extLst>
            </p:cNvPr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</a:p>
          </p:txBody>
        </p:sp>
        <p:sp>
          <p:nvSpPr>
            <p:cNvPr id="83" name="上下箭头 60">
              <a:extLst>
                <a:ext uri="{FF2B5EF4-FFF2-40B4-BE49-F238E27FC236}">
                  <a16:creationId xmlns:a16="http://schemas.microsoft.com/office/drawing/2014/main" id="{DA1E537A-A2F0-4633-B9C6-D5E51B04A3AE}"/>
                </a:ext>
              </a:extLst>
            </p:cNvPr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FC2AAF-9934-49BF-B45D-2B73C0E3C986}"/>
                </a:ext>
              </a:extLst>
            </p:cNvPr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17D7842-AF9E-4390-926D-43DA5BEBAB39}"/>
                </a:ext>
              </a:extLst>
            </p:cNvPr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102" name="图片 101" descr="C:/Users/liuzh/AppData/Local/Temp/kaimatting/20201204144734/output_aiMatting_20201204144744.pngoutput_aiMatting_20201204144744">
                <a:extLst>
                  <a:ext uri="{FF2B5EF4-FFF2-40B4-BE49-F238E27FC236}">
                    <a16:creationId xmlns:a16="http://schemas.microsoft.com/office/drawing/2014/main" id="{0AD04FAA-D864-4B91-9CB0-8365DCACA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7C25664-89D5-4623-93E2-616ABA6DCE1B}"/>
                  </a:ext>
                </a:extLst>
              </p:cNvPr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451D015-B30A-49F1-ABA5-CA45821AB647}"/>
                </a:ext>
              </a:extLst>
            </p:cNvPr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0" name="图片 99" descr="C:/Users/liuzh/AppData/Local/Temp/kaimatting/20201204144817/output_aiMatting_20201204144836.pngoutput_aiMatting_20201204144836">
                <a:extLst>
                  <a:ext uri="{FF2B5EF4-FFF2-40B4-BE49-F238E27FC236}">
                    <a16:creationId xmlns:a16="http://schemas.microsoft.com/office/drawing/2014/main" id="{DE574EB5-72EE-4D66-B6B5-45A82558B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C5A6692-7021-4FE4-9494-F350AE86EDA5}"/>
                  </a:ext>
                </a:extLst>
              </p:cNvPr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</a:p>
            </p:txBody>
          </p:sp>
        </p:grp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37467752-BA27-4097-A375-F854EBC9962B}"/>
                </a:ext>
              </a:extLst>
            </p:cNvPr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69" descr="resource">
              <a:extLst>
                <a:ext uri="{FF2B5EF4-FFF2-40B4-BE49-F238E27FC236}">
                  <a16:creationId xmlns:a16="http://schemas.microsoft.com/office/drawing/2014/main" id="{1D505901-370E-4CC2-A19D-0650C1442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0F84B4F-6BA2-4CEA-97B3-17E4B03715D9}"/>
                </a:ext>
              </a:extLst>
            </p:cNvPr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</a:p>
          </p:txBody>
        </p:sp>
        <p:cxnSp>
          <p:nvCxnSpPr>
            <p:cNvPr id="90" name="曲线连接符 71">
              <a:extLst>
                <a:ext uri="{FF2B5EF4-FFF2-40B4-BE49-F238E27FC236}">
                  <a16:creationId xmlns:a16="http://schemas.microsoft.com/office/drawing/2014/main" id="{06DB06CF-6A1F-426D-B7F6-E0FFA2E9C536}"/>
                </a:ext>
              </a:extLst>
            </p:cNvPr>
            <p:cNvCxnSpPr>
              <a:stCxn id="103" idx="2"/>
              <a:endCxn id="88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曲线连接符 72">
              <a:extLst>
                <a:ext uri="{FF2B5EF4-FFF2-40B4-BE49-F238E27FC236}">
                  <a16:creationId xmlns:a16="http://schemas.microsoft.com/office/drawing/2014/main" id="{78F994D5-B0C3-4000-B333-AE16830AB159}"/>
                </a:ext>
              </a:extLst>
            </p:cNvPr>
            <p:cNvCxnSpPr>
              <a:stCxn id="101" idx="2"/>
              <a:endCxn id="88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图片 91" descr="C:/Users/liuzh/AppData/Local/Temp/kaimatting/20201204145417/output_aiMatting_20201204145430.pngoutput_aiMatting_20201204145430">
              <a:extLst>
                <a:ext uri="{FF2B5EF4-FFF2-40B4-BE49-F238E27FC236}">
                  <a16:creationId xmlns:a16="http://schemas.microsoft.com/office/drawing/2014/main" id="{1A4C31D1-BEE7-4475-B1FB-CB90BB8D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470B32-C092-479C-8AA2-AB790935CC49}"/>
                </a:ext>
              </a:extLst>
            </p:cNvPr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</a:p>
          </p:txBody>
        </p:sp>
        <p:cxnSp>
          <p:nvCxnSpPr>
            <p:cNvPr id="94" name="曲线连接符 75">
              <a:extLst>
                <a:ext uri="{FF2B5EF4-FFF2-40B4-BE49-F238E27FC236}">
                  <a16:creationId xmlns:a16="http://schemas.microsoft.com/office/drawing/2014/main" id="{C7687A20-D17C-4EF7-9BC2-4B0909E0475B}"/>
                </a:ext>
              </a:extLst>
            </p:cNvPr>
            <p:cNvCxnSpPr>
              <a:stCxn id="88" idx="1"/>
              <a:endCxn id="92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燕尾形 76">
              <a:extLst>
                <a:ext uri="{FF2B5EF4-FFF2-40B4-BE49-F238E27FC236}">
                  <a16:creationId xmlns:a16="http://schemas.microsoft.com/office/drawing/2014/main" id="{7F506EE6-DBDE-4596-8C77-59AB34B9477D}"/>
                </a:ext>
              </a:extLst>
            </p:cNvPr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76C771-5FB2-4AB8-9476-4D8503F37B3B}"/>
                </a:ext>
              </a:extLst>
            </p:cNvPr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7BA64A9-EE6A-4193-87F8-8946C1F2352E}"/>
                </a:ext>
              </a:extLst>
            </p:cNvPr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</a:p>
          </p:txBody>
        </p:sp>
        <p:sp>
          <p:nvSpPr>
            <p:cNvPr id="98" name="右箭头 79">
              <a:extLst>
                <a:ext uri="{FF2B5EF4-FFF2-40B4-BE49-F238E27FC236}">
                  <a16:creationId xmlns:a16="http://schemas.microsoft.com/office/drawing/2014/main" id="{4EBBF49A-8690-4D25-A023-3131F34313DD}"/>
                </a:ext>
              </a:extLst>
            </p:cNvPr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D3028C7-5FC5-4EFF-A103-C1A8EC8FBCEB}"/>
                </a:ext>
              </a:extLst>
            </p:cNvPr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CA04C91-99AD-49AF-A600-7746F281BEED}"/>
              </a:ext>
            </a:extLst>
          </p:cNvPr>
          <p:cNvGrpSpPr/>
          <p:nvPr/>
        </p:nvGrpSpPr>
        <p:grpSpPr>
          <a:xfrm>
            <a:off x="1093938" y="1347670"/>
            <a:ext cx="9598025" cy="4668520"/>
            <a:chOff x="2533" y="802"/>
            <a:chExt cx="15115" cy="7352"/>
          </a:xfrm>
        </p:grpSpPr>
        <p:pic>
          <p:nvPicPr>
            <p:cNvPr id="7" name="图片 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976B83C5-57DC-48B6-8675-D0B584F2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8" name="图片 15" descr="resource">
              <a:extLst>
                <a:ext uri="{FF2B5EF4-FFF2-40B4-BE49-F238E27FC236}">
                  <a16:creationId xmlns:a16="http://schemas.microsoft.com/office/drawing/2014/main" id="{8AA7CC44-D604-4522-9ED3-170E49F2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12" name="图片 31" descr="resource">
              <a:extLst>
                <a:ext uri="{FF2B5EF4-FFF2-40B4-BE49-F238E27FC236}">
                  <a16:creationId xmlns:a16="http://schemas.microsoft.com/office/drawing/2014/main" id="{DD9056D2-8147-48B6-9B3E-03314261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13" name="图片 35" descr="resource">
              <a:extLst>
                <a:ext uri="{FF2B5EF4-FFF2-40B4-BE49-F238E27FC236}">
                  <a16:creationId xmlns:a16="http://schemas.microsoft.com/office/drawing/2014/main" id="{6AF1F54B-2EB0-4217-88B0-E4B46DD5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14" name="图片 56" descr="resource">
              <a:extLst>
                <a:ext uri="{FF2B5EF4-FFF2-40B4-BE49-F238E27FC236}">
                  <a16:creationId xmlns:a16="http://schemas.microsoft.com/office/drawing/2014/main" id="{7FA815AF-8BD2-40B0-A6AC-CBC37611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15" name="图片 57" descr="resource">
              <a:extLst>
                <a:ext uri="{FF2B5EF4-FFF2-40B4-BE49-F238E27FC236}">
                  <a16:creationId xmlns:a16="http://schemas.microsoft.com/office/drawing/2014/main" id="{6780B1F2-1EF6-41F8-A8FC-5378CDF4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16" name="图片 58" descr="resource">
              <a:extLst>
                <a:ext uri="{FF2B5EF4-FFF2-40B4-BE49-F238E27FC236}">
                  <a16:creationId xmlns:a16="http://schemas.microsoft.com/office/drawing/2014/main" id="{4CBBCEF6-E236-4F7A-9F1A-E31C0362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17" name="图片 59" descr="resource">
              <a:extLst>
                <a:ext uri="{FF2B5EF4-FFF2-40B4-BE49-F238E27FC236}">
                  <a16:creationId xmlns:a16="http://schemas.microsoft.com/office/drawing/2014/main" id="{B9F9FCA7-8182-40F0-BE92-25A16CF3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18" name="图片 81" descr="resource">
              <a:extLst>
                <a:ext uri="{FF2B5EF4-FFF2-40B4-BE49-F238E27FC236}">
                  <a16:creationId xmlns:a16="http://schemas.microsoft.com/office/drawing/2014/main" id="{4B7AFAC4-C879-4C33-919B-22144CE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72A6FC0-0289-45BA-84A6-44A8078A9305}"/>
                </a:ext>
              </a:extLst>
            </p:cNvPr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18CD134F-2E91-4B68-AEA3-879845F961A2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819E6B9E-450C-4C88-BA2C-03432BA4A080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0E51B3C5-A2F9-4A96-8D7E-576A5000C1BB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E8F95F0A-6371-4165-855F-BD3D658BD246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0" name="六边形 39">
                <a:extLst>
                  <a:ext uri="{FF2B5EF4-FFF2-40B4-BE49-F238E27FC236}">
                    <a16:creationId xmlns:a16="http://schemas.microsoft.com/office/drawing/2014/main" id="{1393C49B-FA9A-4AF7-B8ED-E90A2636A77D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1" name="六边形 40">
                <a:extLst>
                  <a:ext uri="{FF2B5EF4-FFF2-40B4-BE49-F238E27FC236}">
                    <a16:creationId xmlns:a16="http://schemas.microsoft.com/office/drawing/2014/main" id="{A48426DE-C992-4891-9D91-06413FE53966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25E65B0-DC27-4622-BF09-E4ACB111CDBD}"/>
                </a:ext>
              </a:extLst>
            </p:cNvPr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pic>
          <p:nvPicPr>
            <p:cNvPr id="21" name="图片 20" descr="C:/Users/liuzh/AppData/Local/Temp/kaimatting/20201204150428/output_aiMatting_20201204150455.pngoutput_aiMatting_20201204150455">
              <a:extLst>
                <a:ext uri="{FF2B5EF4-FFF2-40B4-BE49-F238E27FC236}">
                  <a16:creationId xmlns:a16="http://schemas.microsoft.com/office/drawing/2014/main" id="{5D12B004-2FF3-4BAB-BC9D-AF736839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DD22A8-E47B-4AC3-9D36-03724D60F306}"/>
                </a:ext>
              </a:extLst>
            </p:cNvPr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</a:p>
          </p:txBody>
        </p:sp>
        <p:cxnSp>
          <p:nvCxnSpPr>
            <p:cNvPr id="23" name="曲线连接符 92">
              <a:extLst>
                <a:ext uri="{FF2B5EF4-FFF2-40B4-BE49-F238E27FC236}">
                  <a16:creationId xmlns:a16="http://schemas.microsoft.com/office/drawing/2014/main" id="{35C95253-9B36-49DA-A284-A45E90A580FF}"/>
                </a:ext>
              </a:extLst>
            </p:cNvPr>
            <p:cNvCxnSpPr>
              <a:stCxn id="40" idx="1"/>
              <a:endCxn id="8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75B8E4-5DE0-4935-A2A2-7B1D0B6AED7E}"/>
                </a:ext>
              </a:extLst>
            </p:cNvPr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</a:p>
          </p:txBody>
        </p:sp>
        <p:pic>
          <p:nvPicPr>
            <p:cNvPr id="25" name="图片 94" descr="resource">
              <a:extLst>
                <a:ext uri="{FF2B5EF4-FFF2-40B4-BE49-F238E27FC236}">
                  <a16:creationId xmlns:a16="http://schemas.microsoft.com/office/drawing/2014/main" id="{AC0A75B5-E38A-4525-A952-D41121D6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26" name="图片 95" descr="resource">
              <a:extLst>
                <a:ext uri="{FF2B5EF4-FFF2-40B4-BE49-F238E27FC236}">
                  <a16:creationId xmlns:a16="http://schemas.microsoft.com/office/drawing/2014/main" id="{13F87CAC-48CE-4073-B2D9-251936F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27" name="图片 96" descr="resource">
              <a:extLst>
                <a:ext uri="{FF2B5EF4-FFF2-40B4-BE49-F238E27FC236}">
                  <a16:creationId xmlns:a16="http://schemas.microsoft.com/office/drawing/2014/main" id="{C8E8E047-4BCA-45F6-9766-EAFAA19C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28" name="图片 97" descr="resource">
              <a:extLst>
                <a:ext uri="{FF2B5EF4-FFF2-40B4-BE49-F238E27FC236}">
                  <a16:creationId xmlns:a16="http://schemas.microsoft.com/office/drawing/2014/main" id="{9C56A8C6-9BB8-426C-9FCD-93708597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29" name="图片 98" descr="resource">
              <a:extLst>
                <a:ext uri="{FF2B5EF4-FFF2-40B4-BE49-F238E27FC236}">
                  <a16:creationId xmlns:a16="http://schemas.microsoft.com/office/drawing/2014/main" id="{3B938FDA-5051-4093-A243-1E9CC130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30" name="图片 99" descr="resource">
              <a:extLst>
                <a:ext uri="{FF2B5EF4-FFF2-40B4-BE49-F238E27FC236}">
                  <a16:creationId xmlns:a16="http://schemas.microsoft.com/office/drawing/2014/main" id="{77CFC0B8-CBC9-42E0-8D4C-A5DDC35F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31" name="图片 100" descr="resource">
              <a:extLst>
                <a:ext uri="{FF2B5EF4-FFF2-40B4-BE49-F238E27FC236}">
                  <a16:creationId xmlns:a16="http://schemas.microsoft.com/office/drawing/2014/main" id="{B6F9200C-74FC-4A96-8279-2D36D0BB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32" name="图片 101" descr="resource">
              <a:extLst>
                <a:ext uri="{FF2B5EF4-FFF2-40B4-BE49-F238E27FC236}">
                  <a16:creationId xmlns:a16="http://schemas.microsoft.com/office/drawing/2014/main" id="{48E3BB5F-786E-415F-B30D-B0D47184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0F5EAB-623F-41BE-945A-09BF67B571BB}"/>
                </a:ext>
              </a:extLst>
            </p:cNvPr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DEFC21-E27A-4750-8D90-361EB9D24A3B}"/>
                </a:ext>
              </a:extLst>
            </p:cNvPr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9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E1D182-D94A-4733-8D77-27E423F98DD0}"/>
              </a:ext>
            </a:extLst>
          </p:cNvPr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9EA3C-1B50-4F0A-94A9-C0E20FF2D9DF}"/>
              </a:ext>
            </a:extLst>
          </p:cNvPr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4D8BCC-1EB3-4D51-B18C-53764A55E9CD}"/>
              </a:ext>
            </a:extLst>
          </p:cNvPr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10FB28-2DE1-4C1A-B3A7-12BE9B6EF085}"/>
              </a:ext>
            </a:extLst>
          </p:cNvPr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21C126-1730-44A2-8C2C-5912B30B9EC5}"/>
              </a:ext>
            </a:extLst>
          </p:cNvPr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770AEA-0DDB-4562-A699-117F22BAD9B2}"/>
              </a:ext>
            </a:extLst>
          </p:cNvPr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3B4317-F14A-4EFB-B017-746ABCF0EF4F}"/>
              </a:ext>
            </a:extLst>
          </p:cNvPr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F74D8-FB31-440A-80A4-53BEDCFB0D31}"/>
              </a:ext>
            </a:extLst>
          </p:cNvPr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24AAF-2346-4C96-A8F9-A7A0693ED665}"/>
              </a:ext>
            </a:extLst>
          </p:cNvPr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EE2BAB-3A87-406F-BE4E-290558338B9E}"/>
              </a:ext>
            </a:extLst>
          </p:cNvPr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Hypervisor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453D5C-D9DB-4252-A71B-2B89E883F1A7}"/>
              </a:ext>
            </a:extLst>
          </p:cNvPr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4341C-C009-4F2C-9917-E06BDF29D3AB}"/>
              </a:ext>
            </a:extLst>
          </p:cNvPr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APP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424A5E-4D57-4754-AC57-AFC8CA2F5ED6}"/>
              </a:ext>
            </a:extLst>
          </p:cNvPr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96ADF3-D596-469F-AF0F-FF916E02CCF2}"/>
              </a:ext>
            </a:extLst>
          </p:cNvPr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0F380-67C7-446E-870B-099CE9066620}"/>
              </a:ext>
            </a:extLst>
          </p:cNvPr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48E94-4F37-44D4-ADC9-95AC06969D80}"/>
              </a:ext>
            </a:extLst>
          </p:cNvPr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D1853A-3085-4266-B6AD-916415BBCA74}"/>
              </a:ext>
            </a:extLst>
          </p:cNvPr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89D98D-908F-41B0-A627-FFF285389A69}"/>
              </a:ext>
            </a:extLst>
          </p:cNvPr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0D3F19-26EE-491B-95B1-0EB96A076E0D}"/>
              </a:ext>
            </a:extLst>
          </p:cNvPr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A148D-4F25-4341-84C1-EF4B6B86CFE0}"/>
              </a:ext>
            </a:extLst>
          </p:cNvPr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Container Runtime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AD2F29-648E-4827-A5F5-6A68B050CB30}"/>
              </a:ext>
            </a:extLst>
          </p:cNvPr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0053FD-B22B-49EB-9864-E3F7A3A2D431}"/>
              </a:ext>
            </a:extLst>
          </p:cNvPr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0A2EDA-2A34-4C65-B7D1-61BB324C6010}"/>
              </a:ext>
            </a:extLst>
          </p:cNvPr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C043FC-70B5-4102-BA8A-8CB518DA4E81}"/>
              </a:ext>
            </a:extLst>
          </p:cNvPr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3" name="燕尾形箭头 46">
            <a:extLst>
              <a:ext uri="{FF2B5EF4-FFF2-40B4-BE49-F238E27FC236}">
                <a16:creationId xmlns:a16="http://schemas.microsoft.com/office/drawing/2014/main" id="{B0DBA19E-F27D-406D-B757-2D83ABA44EFB}"/>
              </a:ext>
            </a:extLst>
          </p:cNvPr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</a:p>
        </p:txBody>
      </p:sp>
      <p:pic>
        <p:nvPicPr>
          <p:cNvPr id="35" name="图片 4" descr="resource">
            <a:extLst>
              <a:ext uri="{FF2B5EF4-FFF2-40B4-BE49-F238E27FC236}">
                <a16:creationId xmlns:a16="http://schemas.microsoft.com/office/drawing/2014/main" id="{D119695C-C1A3-4562-AE77-3DB82828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D94CCDF-29C2-4D0D-B205-E2C158BCF655}"/>
              </a:ext>
            </a:extLst>
          </p:cNvPr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</a:p>
        </p:txBody>
      </p:sp>
      <p:pic>
        <p:nvPicPr>
          <p:cNvPr id="37" name="图片 20" descr="resource">
            <a:extLst>
              <a:ext uri="{FF2B5EF4-FFF2-40B4-BE49-F238E27FC236}">
                <a16:creationId xmlns:a16="http://schemas.microsoft.com/office/drawing/2014/main" id="{B963D4BF-4D59-4EB1-A4B6-AEAC62C2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>
            <a:extLst>
              <a:ext uri="{FF2B5EF4-FFF2-40B4-BE49-F238E27FC236}">
                <a16:creationId xmlns:a16="http://schemas.microsoft.com/office/drawing/2014/main" id="{EC6B4EBF-38C3-4A4E-AE7E-94F4E1DD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85F58D8-B76C-43D9-A5FE-96C1F5F39B20}"/>
              </a:ext>
            </a:extLst>
          </p:cNvPr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14DBC0-E10F-4E58-B22A-21F678730BCF}"/>
              </a:ext>
            </a:extLst>
          </p:cNvPr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57899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A6B3AC43-4929-4ED4-9FB9-E78AE2F147F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123B1A-52E7-4152-A2CB-EBB8F887EF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04816B1-EFFF-45F5-81E2-34EA3A643B9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</a:p>
        </p:txBody>
      </p:sp>
    </p:spTree>
    <p:extLst>
      <p:ext uri="{BB962C8B-B14F-4D97-AF65-F5344CB8AC3E}">
        <p14:creationId xmlns:p14="http://schemas.microsoft.com/office/powerpoint/2010/main" val="3361176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D6D00"/>
      </a:accent1>
      <a:accent2>
        <a:srgbClr val="FCBC1F"/>
      </a:accent2>
      <a:accent3>
        <a:srgbClr val="6489D0"/>
      </a:accent3>
      <a:accent4>
        <a:srgbClr val="747474"/>
      </a:accent4>
      <a:accent5>
        <a:srgbClr val="979797"/>
      </a:accent5>
      <a:accent6>
        <a:srgbClr val="B9B9B9"/>
      </a:accent6>
      <a:hlink>
        <a:srgbClr val="046DA3"/>
      </a:hlink>
      <a:folHlink>
        <a:srgbClr val="BFBFBF"/>
      </a:folHlink>
    </a:clrScheme>
    <a:fontScheme name="nuujs05d">
      <a:majorFont>
        <a:latin typeface="Arial"/>
        <a:ea typeface="Microsoft Tai Le"/>
        <a:cs typeface=""/>
      </a:majorFont>
      <a:minorFont>
        <a:latin typeface="Arial"/>
        <a:ea typeface="Microsoft Tai 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ED6D00"/>
    </a:accent1>
    <a:accent2>
      <a:srgbClr val="FCBC1F"/>
    </a:accent2>
    <a:accent3>
      <a:srgbClr val="6489D0"/>
    </a:accent3>
    <a:accent4>
      <a:srgbClr val="747474"/>
    </a:accent4>
    <a:accent5>
      <a:srgbClr val="979797"/>
    </a:accent5>
    <a:accent6>
      <a:srgbClr val="B9B9B9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1503</Words>
  <Application>Microsoft Office PowerPoint</Application>
  <PresentationFormat>宽屏</PresentationFormat>
  <Paragraphs>342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楷体</vt:lpstr>
      <vt:lpstr>微软雅黑</vt:lpstr>
      <vt:lpstr>Arial</vt:lpstr>
      <vt:lpstr>BankGothic Md BT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刘智</cp:lastModifiedBy>
  <cp:revision>52</cp:revision>
  <dcterms:created xsi:type="dcterms:W3CDTF">2019-07-17T07:19:00Z</dcterms:created>
  <dcterms:modified xsi:type="dcterms:W3CDTF">2022-01-20T08:31:23Z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v1.0_mb_KNA1LtSxagM0NRpwxFC4zA==</vt:lpwstr>
  </property>
  <property fmtid="{D5CDD505-2E9C-101B-9397-08002B2CF9AE}" pid="4" name="ICV">
    <vt:lpwstr>F691A633305E4C03A2789503AD9FCDAC</vt:lpwstr>
  </property>
</Properties>
</file>