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D3D9-1A35-4DE7-8996-AEB1EFFF9604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D14B3-D21E-4921-A042-FF08C93B11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D3D9-1A35-4DE7-8996-AEB1EFFF9604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D14B3-D21E-4921-A042-FF08C93B11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D3D9-1A35-4DE7-8996-AEB1EFFF9604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D14B3-D21E-4921-A042-FF08C93B11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D3D9-1A35-4DE7-8996-AEB1EFFF9604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D14B3-D21E-4921-A042-FF08C93B11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D3D9-1A35-4DE7-8996-AEB1EFFF9604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D14B3-D21E-4921-A042-FF08C93B11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D3D9-1A35-4DE7-8996-AEB1EFFF9604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D14B3-D21E-4921-A042-FF08C93B11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D3D9-1A35-4DE7-8996-AEB1EFFF9604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D14B3-D21E-4921-A042-FF08C93B11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D3D9-1A35-4DE7-8996-AEB1EFFF9604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D14B3-D21E-4921-A042-FF08C93B11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D3D9-1A35-4DE7-8996-AEB1EFFF9604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D14B3-D21E-4921-A042-FF08C93B11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D3D9-1A35-4DE7-8996-AEB1EFFF9604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D14B3-D21E-4921-A042-FF08C93B11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D3D9-1A35-4DE7-8996-AEB1EFFF9604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D14B3-D21E-4921-A042-FF08C93B11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7D3D9-1A35-4DE7-8996-AEB1EFFF9604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D14B3-D21E-4921-A042-FF08C93B11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74574" y="2721114"/>
            <a:ext cx="71128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DevOps Kubernetes</a:t>
            </a:r>
            <a:r>
              <a:rPr lang="zh-CN" altLang="en-US" sz="4000" dirty="0"/>
              <a:t>实践与理念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360131" y="5852160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主讲人：刘智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9627" y="5408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前世今生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590162" y="185071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不是工具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570160" y="141758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不是概念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508384" y="1897150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是解决实际问题的解决方案</a:t>
            </a:r>
          </a:p>
        </p:txBody>
      </p:sp>
      <p:sp>
        <p:nvSpPr>
          <p:cNvPr id="3" name="矩形: 圆角 2"/>
          <p:cNvSpPr/>
          <p:nvPr/>
        </p:nvSpPr>
        <p:spPr>
          <a:xfrm>
            <a:off x="6691225" y="4731731"/>
            <a:ext cx="2441170" cy="4821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</a:t>
            </a:r>
          </a:p>
        </p:txBody>
      </p:sp>
      <p:sp>
        <p:nvSpPr>
          <p:cNvPr id="9" name="矩形: 圆角 8"/>
          <p:cNvSpPr/>
          <p:nvPr/>
        </p:nvSpPr>
        <p:spPr>
          <a:xfrm>
            <a:off x="6691225" y="5319162"/>
            <a:ext cx="2441170" cy="4821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IaC</a:t>
            </a:r>
          </a:p>
        </p:txBody>
      </p:sp>
      <p:sp>
        <p:nvSpPr>
          <p:cNvPr id="10" name="矩形 9"/>
          <p:cNvSpPr/>
          <p:nvPr/>
        </p:nvSpPr>
        <p:spPr>
          <a:xfrm>
            <a:off x="6423485" y="4469938"/>
            <a:ext cx="2975957" cy="147135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箭头: 右 10"/>
          <p:cNvSpPr/>
          <p:nvPr/>
        </p:nvSpPr>
        <p:spPr>
          <a:xfrm>
            <a:off x="3856236" y="2957599"/>
            <a:ext cx="872837" cy="64008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961255" y="2376170"/>
            <a:ext cx="2058035" cy="184531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 descr="32303236373537343b32303238313239333bcbbccfebbbfdbcab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92040" y="2376170"/>
            <a:ext cx="914400" cy="9144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970270" y="2713990"/>
            <a:ext cx="104902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ITSM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ISMS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ITIL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COBIT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</p:txBody>
      </p:sp>
      <p:sp>
        <p:nvSpPr>
          <p:cNvPr id="13" name="箭头: 右 10"/>
          <p:cNvSpPr/>
          <p:nvPr/>
        </p:nvSpPr>
        <p:spPr>
          <a:xfrm>
            <a:off x="7475101" y="2978554"/>
            <a:ext cx="872837" cy="64008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495030" y="2355215"/>
            <a:ext cx="2058035" cy="184531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910320" y="3078480"/>
            <a:ext cx="12274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DevOps</a:t>
            </a:r>
          </a:p>
        </p:txBody>
      </p:sp>
      <p:sp>
        <p:nvSpPr>
          <p:cNvPr id="17" name="箭头: 右 10"/>
          <p:cNvSpPr/>
          <p:nvPr/>
        </p:nvSpPr>
        <p:spPr>
          <a:xfrm rot="16200000">
            <a:off x="7523480" y="3929380"/>
            <a:ext cx="467360" cy="35052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53712" y="2458720"/>
            <a:ext cx="1139825" cy="374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华文楷体" panose="02010600040101010101" pitchFamily="2" charset="-122"/>
                <a:ea typeface="华文楷体" panose="02010600040101010101" pitchFamily="2" charset="-122"/>
              </a:rPr>
              <a:t>实践</a:t>
            </a:r>
          </a:p>
        </p:txBody>
      </p:sp>
      <p:sp>
        <p:nvSpPr>
          <p:cNvPr id="19" name="矩形 18"/>
          <p:cNvSpPr/>
          <p:nvPr/>
        </p:nvSpPr>
        <p:spPr>
          <a:xfrm>
            <a:off x="2187804" y="2458720"/>
            <a:ext cx="1139825" cy="374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最佳实践</a:t>
            </a:r>
          </a:p>
        </p:txBody>
      </p:sp>
      <p:sp>
        <p:nvSpPr>
          <p:cNvPr id="20" name="矩形 19"/>
          <p:cNvSpPr/>
          <p:nvPr/>
        </p:nvSpPr>
        <p:spPr>
          <a:xfrm>
            <a:off x="2187805" y="3713422"/>
            <a:ext cx="1139825" cy="374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标准</a:t>
            </a:r>
          </a:p>
        </p:txBody>
      </p:sp>
      <p:cxnSp>
        <p:nvCxnSpPr>
          <p:cNvPr id="21" name="直接箭头连接符 20"/>
          <p:cNvCxnSpPr>
            <a:stCxn id="18" idx="3"/>
            <a:endCxn id="19" idx="1"/>
          </p:cNvCxnSpPr>
          <p:nvPr/>
        </p:nvCxnSpPr>
        <p:spPr>
          <a:xfrm>
            <a:off x="1493537" y="2646045"/>
            <a:ext cx="694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9" idx="2"/>
            <a:endCxn id="20" idx="0"/>
          </p:cNvCxnSpPr>
          <p:nvPr/>
        </p:nvCxnSpPr>
        <p:spPr>
          <a:xfrm>
            <a:off x="2757717" y="2833370"/>
            <a:ext cx="1" cy="88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图形 23" descr="343435383137333b333633323635313bc8cb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3712" y="1738045"/>
            <a:ext cx="241980" cy="545068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595692" y="1770146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领导与创新者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3187465" y="177083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追随者</a:t>
            </a:r>
          </a:p>
        </p:txBody>
      </p:sp>
      <p:pic>
        <p:nvPicPr>
          <p:cNvPr id="28" name="图形 27" descr="343435383137333b333633323334363bc8cb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57716" y="1850713"/>
            <a:ext cx="454178" cy="454178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1620097" y="241604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价值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2728399" y="314457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适用性</a:t>
            </a:r>
          </a:p>
        </p:txBody>
      </p:sp>
      <p:pic>
        <p:nvPicPr>
          <p:cNvPr id="31" name="图形 30" descr="343435383137333b333633323334363bc8cb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0689" y="3298594"/>
            <a:ext cx="454178" cy="454178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1495231" y="32985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关注者</a:t>
            </a:r>
          </a:p>
        </p:txBody>
      </p:sp>
      <p:cxnSp>
        <p:nvCxnSpPr>
          <p:cNvPr id="34" name="直接箭头连接符 33"/>
          <p:cNvCxnSpPr>
            <a:endCxn id="20" idx="1"/>
          </p:cNvCxnSpPr>
          <p:nvPr/>
        </p:nvCxnSpPr>
        <p:spPr>
          <a:xfrm>
            <a:off x="1544867" y="3597679"/>
            <a:ext cx="642938" cy="303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9627" y="540847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价值，所有手段的最终目的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1241366" y="2178627"/>
            <a:ext cx="3192089" cy="1926279"/>
            <a:chOff x="1399308" y="2137063"/>
            <a:chExt cx="3192089" cy="1926279"/>
          </a:xfrm>
        </p:grpSpPr>
        <p:sp>
          <p:nvSpPr>
            <p:cNvPr id="16" name="椭圆 15"/>
            <p:cNvSpPr/>
            <p:nvPr/>
          </p:nvSpPr>
          <p:spPr>
            <a:xfrm>
              <a:off x="2679469" y="2797233"/>
              <a:ext cx="631767" cy="6317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价值</a:t>
              </a:r>
            </a:p>
          </p:txBody>
        </p:sp>
        <p:sp>
          <p:nvSpPr>
            <p:cNvPr id="22" name="矩形: 圆角 21"/>
            <p:cNvSpPr/>
            <p:nvPr/>
          </p:nvSpPr>
          <p:spPr>
            <a:xfrm>
              <a:off x="1399308" y="2942705"/>
              <a:ext cx="1064029" cy="48629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Culture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矩形: 圆角 34"/>
            <p:cNvSpPr/>
            <p:nvPr/>
          </p:nvSpPr>
          <p:spPr>
            <a:xfrm>
              <a:off x="2463339" y="2137063"/>
              <a:ext cx="1064029" cy="48629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Organization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矩形: 圆角 35"/>
            <p:cNvSpPr/>
            <p:nvPr/>
          </p:nvSpPr>
          <p:spPr>
            <a:xfrm>
              <a:off x="3527368" y="2942705"/>
              <a:ext cx="1064029" cy="48629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Automation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箭头: 右 25"/>
            <p:cNvSpPr/>
            <p:nvPr/>
          </p:nvSpPr>
          <p:spPr>
            <a:xfrm>
              <a:off x="2061556" y="3865418"/>
              <a:ext cx="1886989" cy="149629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620410" y="3817121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需求</a:t>
              </a: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948545" y="3817121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价值</a:t>
              </a:r>
            </a:p>
          </p:txBody>
        </p:sp>
      </p:grpSp>
      <p:sp>
        <p:nvSpPr>
          <p:cNvPr id="40" name="矩形: 圆角 39"/>
          <p:cNvSpPr/>
          <p:nvPr/>
        </p:nvSpPr>
        <p:spPr>
          <a:xfrm>
            <a:off x="6450110" y="2114896"/>
            <a:ext cx="1064029" cy="4862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方法演进</a:t>
            </a:r>
          </a:p>
        </p:txBody>
      </p:sp>
      <p:sp>
        <p:nvSpPr>
          <p:cNvPr id="41" name="矩形: 圆角 40"/>
          <p:cNvSpPr/>
          <p:nvPr/>
        </p:nvSpPr>
        <p:spPr>
          <a:xfrm>
            <a:off x="7799542" y="2114895"/>
            <a:ext cx="1064029" cy="4862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IaC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: 圆角 41"/>
          <p:cNvSpPr/>
          <p:nvPr/>
        </p:nvSpPr>
        <p:spPr>
          <a:xfrm>
            <a:off x="9356793" y="1993320"/>
            <a:ext cx="1064029" cy="2431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虚拟化</a:t>
            </a:r>
          </a:p>
        </p:txBody>
      </p:sp>
      <p:sp>
        <p:nvSpPr>
          <p:cNvPr id="43" name="矩形: 圆角 42"/>
          <p:cNvSpPr/>
          <p:nvPr/>
        </p:nvSpPr>
        <p:spPr>
          <a:xfrm>
            <a:off x="9356792" y="2452943"/>
            <a:ext cx="1064029" cy="2431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云计算</a:t>
            </a:r>
          </a:p>
        </p:txBody>
      </p:sp>
      <p:cxnSp>
        <p:nvCxnSpPr>
          <p:cNvPr id="45" name="直接箭头连接符 44"/>
          <p:cNvCxnSpPr>
            <a:stCxn id="42" idx="1"/>
            <a:endCxn id="41" idx="3"/>
          </p:cNvCxnSpPr>
          <p:nvPr/>
        </p:nvCxnSpPr>
        <p:spPr>
          <a:xfrm flipH="1">
            <a:off x="8863571" y="2114895"/>
            <a:ext cx="493222" cy="243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3" idx="1"/>
            <a:endCxn id="41" idx="3"/>
          </p:cNvCxnSpPr>
          <p:nvPr/>
        </p:nvCxnSpPr>
        <p:spPr>
          <a:xfrm flipH="1" flipV="1">
            <a:off x="8863571" y="2358043"/>
            <a:ext cx="493221" cy="216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箭头: 下 47"/>
          <p:cNvSpPr/>
          <p:nvPr/>
        </p:nvSpPr>
        <p:spPr>
          <a:xfrm>
            <a:off x="6890684" y="2696092"/>
            <a:ext cx="182880" cy="33805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9" name="箭头: 下 48"/>
          <p:cNvSpPr/>
          <p:nvPr/>
        </p:nvSpPr>
        <p:spPr>
          <a:xfrm>
            <a:off x="8240116" y="2696092"/>
            <a:ext cx="182880" cy="33805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032000" y="269609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创造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8379234" y="269609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提供</a:t>
            </a:r>
          </a:p>
        </p:txBody>
      </p:sp>
      <p:sp>
        <p:nvSpPr>
          <p:cNvPr id="52" name="矩形: 圆角 51"/>
          <p:cNvSpPr/>
          <p:nvPr/>
        </p:nvSpPr>
        <p:spPr>
          <a:xfrm>
            <a:off x="6450109" y="3095795"/>
            <a:ext cx="1064029" cy="2462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需求</a:t>
            </a:r>
          </a:p>
        </p:txBody>
      </p:sp>
      <p:sp>
        <p:nvSpPr>
          <p:cNvPr id="53" name="矩形: 圆角 52"/>
          <p:cNvSpPr/>
          <p:nvPr/>
        </p:nvSpPr>
        <p:spPr>
          <a:xfrm>
            <a:off x="7799542" y="3095795"/>
            <a:ext cx="1064029" cy="2462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机会</a:t>
            </a:r>
          </a:p>
        </p:txBody>
      </p:sp>
      <p:sp>
        <p:nvSpPr>
          <p:cNvPr id="54" name="矩形: 圆角 53"/>
          <p:cNvSpPr/>
          <p:nvPr/>
        </p:nvSpPr>
        <p:spPr>
          <a:xfrm>
            <a:off x="7164189" y="3261350"/>
            <a:ext cx="1064029" cy="3089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IT</a:t>
            </a:r>
            <a:r>
              <a:rPr lang="zh-CN" altLang="en-US" sz="1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管理新方法</a:t>
            </a:r>
          </a:p>
        </p:txBody>
      </p:sp>
      <p:sp>
        <p:nvSpPr>
          <p:cNvPr id="55" name="箭头: 下 54"/>
          <p:cNvSpPr/>
          <p:nvPr/>
        </p:nvSpPr>
        <p:spPr>
          <a:xfrm>
            <a:off x="7604764" y="3620883"/>
            <a:ext cx="182880" cy="33805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6" name="矩形: 圆角 55"/>
          <p:cNvSpPr/>
          <p:nvPr/>
        </p:nvSpPr>
        <p:spPr>
          <a:xfrm>
            <a:off x="7164189" y="4004642"/>
            <a:ext cx="1064029" cy="30896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DevOps</a:t>
            </a:r>
            <a:endParaRPr lang="zh-CN" altLang="en-US" sz="10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" name="矩形: 圆角 56"/>
          <p:cNvSpPr/>
          <p:nvPr/>
        </p:nvSpPr>
        <p:spPr>
          <a:xfrm>
            <a:off x="6275541" y="4979024"/>
            <a:ext cx="1064029" cy="3089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敏捷</a:t>
            </a:r>
          </a:p>
        </p:txBody>
      </p:sp>
      <p:sp>
        <p:nvSpPr>
          <p:cNvPr id="58" name="矩形: 圆角 57"/>
          <p:cNvSpPr/>
          <p:nvPr/>
        </p:nvSpPr>
        <p:spPr>
          <a:xfrm>
            <a:off x="8132051" y="4979024"/>
            <a:ext cx="1064029" cy="3089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精益生产</a:t>
            </a:r>
          </a:p>
        </p:txBody>
      </p:sp>
      <p:cxnSp>
        <p:nvCxnSpPr>
          <p:cNvPr id="60" name="直接箭头连接符 59"/>
          <p:cNvCxnSpPr>
            <a:stCxn id="57" idx="0"/>
            <a:endCxn id="56" idx="1"/>
          </p:cNvCxnSpPr>
          <p:nvPr/>
        </p:nvCxnSpPr>
        <p:spPr>
          <a:xfrm flipV="1">
            <a:off x="6807556" y="4159126"/>
            <a:ext cx="356633" cy="819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58" idx="0"/>
            <a:endCxn id="56" idx="3"/>
          </p:cNvCxnSpPr>
          <p:nvPr/>
        </p:nvCxnSpPr>
        <p:spPr>
          <a:xfrm flipH="1" flipV="1">
            <a:off x="8228218" y="4159126"/>
            <a:ext cx="435848" cy="819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7475630" y="4530622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BASE</a:t>
            </a:r>
            <a:endParaRPr lang="zh-CN" altLang="en-US" sz="10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6" name="图形 65" descr="303b32313534393237343bc1b4ccf5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851876">
            <a:off x="2361901" y="3482170"/>
            <a:ext cx="999247" cy="99924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9627" y="540847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DevOps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缩减价值链</a:t>
            </a:r>
          </a:p>
        </p:txBody>
      </p:sp>
      <p:sp>
        <p:nvSpPr>
          <p:cNvPr id="40" name="矩形: 圆角 39"/>
          <p:cNvSpPr/>
          <p:nvPr/>
        </p:nvSpPr>
        <p:spPr>
          <a:xfrm>
            <a:off x="2914590" y="3185852"/>
            <a:ext cx="1476894" cy="6795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缩短市场</a:t>
            </a:r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响应时间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5096934" y="1852836"/>
            <a:ext cx="1611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为什么要实施</a:t>
            </a:r>
            <a:r>
              <a:rPr lang="en-US" altLang="zh-CN" sz="12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DevOps</a:t>
            </a:r>
            <a:endParaRPr lang="zh-CN" altLang="en-US" sz="12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矩形: 圆角 31"/>
          <p:cNvSpPr/>
          <p:nvPr/>
        </p:nvSpPr>
        <p:spPr>
          <a:xfrm>
            <a:off x="5164159" y="3185852"/>
            <a:ext cx="1476894" cy="6795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减少技术债务</a:t>
            </a:r>
          </a:p>
        </p:txBody>
      </p:sp>
      <p:sp>
        <p:nvSpPr>
          <p:cNvPr id="33" name="矩形: 圆角 32"/>
          <p:cNvSpPr/>
          <p:nvPr/>
        </p:nvSpPr>
        <p:spPr>
          <a:xfrm>
            <a:off x="7413728" y="3185852"/>
            <a:ext cx="1476894" cy="6795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消除脆弱性</a:t>
            </a:r>
          </a:p>
        </p:txBody>
      </p:sp>
      <p:sp>
        <p:nvSpPr>
          <p:cNvPr id="3" name="箭头: 下 2"/>
          <p:cNvSpPr/>
          <p:nvPr/>
        </p:nvSpPr>
        <p:spPr>
          <a:xfrm rot="3232296">
            <a:off x="4391484" y="2402378"/>
            <a:ext cx="230392" cy="5153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下 43"/>
          <p:cNvSpPr/>
          <p:nvPr/>
        </p:nvSpPr>
        <p:spPr>
          <a:xfrm>
            <a:off x="5787408" y="2402377"/>
            <a:ext cx="230392" cy="5153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箭头: 下 45"/>
          <p:cNvSpPr/>
          <p:nvPr/>
        </p:nvSpPr>
        <p:spPr>
          <a:xfrm rot="18897719">
            <a:off x="7171013" y="2421005"/>
            <a:ext cx="230392" cy="5153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914590" y="4222866"/>
            <a:ext cx="17427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dk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减少批量大小</a:t>
            </a:r>
            <a:endParaRPr lang="en-US" altLang="zh-CN" sz="1200" dirty="0">
              <a:solidFill>
                <a:schemeClr val="dk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dk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减少交接次数</a:t>
            </a:r>
            <a:endParaRPr lang="en-US" altLang="zh-CN" sz="1200" dirty="0">
              <a:solidFill>
                <a:schemeClr val="dk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dk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持续识别和消除损耗</a:t>
            </a:r>
            <a:endParaRPr lang="en-US" altLang="zh-CN" sz="1200" dirty="0">
              <a:solidFill>
                <a:schemeClr val="dk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dk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自给自足的团队</a:t>
            </a:r>
            <a:endParaRPr lang="en-US" altLang="zh-CN" sz="1200" dirty="0">
              <a:solidFill>
                <a:schemeClr val="dk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dk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自动化例行的工作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5224607" y="4220334"/>
            <a:ext cx="973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dk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持续重构</a:t>
            </a:r>
            <a:endParaRPr lang="en-US" altLang="zh-CN" sz="1200" dirty="0">
              <a:solidFill>
                <a:schemeClr val="dk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dk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规划消除</a:t>
            </a:r>
            <a:endParaRPr lang="en-US" altLang="zh-CN" sz="1200" dirty="0">
              <a:solidFill>
                <a:schemeClr val="dk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dk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直面问题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7665503" y="4220334"/>
            <a:ext cx="1896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dk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反脆弱性</a:t>
            </a:r>
            <a:endParaRPr lang="en-US" altLang="zh-CN" sz="1200" dirty="0">
              <a:solidFill>
                <a:schemeClr val="dk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dk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全功能可运行</a:t>
            </a:r>
            <a:endParaRPr lang="en-US" altLang="zh-CN" sz="1200" dirty="0">
              <a:solidFill>
                <a:schemeClr val="dk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dk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主动引入混乱和不稳定</a:t>
            </a:r>
            <a:endParaRPr lang="zh-CN" altLang="en-US" sz="1200" dirty="0">
              <a:solidFill>
                <a:schemeClr val="dk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9627" y="540847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价值流</a:t>
            </a:r>
          </a:p>
        </p:txBody>
      </p:sp>
      <p:sp>
        <p:nvSpPr>
          <p:cNvPr id="40" name="矩形: 圆角 39"/>
          <p:cNvSpPr/>
          <p:nvPr/>
        </p:nvSpPr>
        <p:spPr>
          <a:xfrm>
            <a:off x="1670512" y="1152141"/>
            <a:ext cx="1203960" cy="4914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需求规格</a:t>
            </a:r>
          </a:p>
        </p:txBody>
      </p:sp>
      <p:sp>
        <p:nvSpPr>
          <p:cNvPr id="5" name="矩形: 圆角 39"/>
          <p:cNvSpPr/>
          <p:nvPr/>
        </p:nvSpPr>
        <p:spPr>
          <a:xfrm>
            <a:off x="3516457" y="1152141"/>
            <a:ext cx="1203960" cy="4914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需求协商</a:t>
            </a:r>
          </a:p>
        </p:txBody>
      </p:sp>
      <p:sp>
        <p:nvSpPr>
          <p:cNvPr id="6" name="矩形: 圆角 39"/>
          <p:cNvSpPr/>
          <p:nvPr/>
        </p:nvSpPr>
        <p:spPr>
          <a:xfrm>
            <a:off x="5362402" y="1152141"/>
            <a:ext cx="1203960" cy="4914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需求分析</a:t>
            </a:r>
          </a:p>
          <a:p>
            <a:pPr algn="ctr"/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方案规划</a:t>
            </a:r>
          </a:p>
        </p:txBody>
      </p:sp>
      <p:sp>
        <p:nvSpPr>
          <p:cNvPr id="7" name="矩形: 圆角 39"/>
          <p:cNvSpPr/>
          <p:nvPr/>
        </p:nvSpPr>
        <p:spPr>
          <a:xfrm>
            <a:off x="7208347" y="1152141"/>
            <a:ext cx="1203960" cy="4914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方案审批</a:t>
            </a:r>
          </a:p>
        </p:txBody>
      </p:sp>
      <p:sp>
        <p:nvSpPr>
          <p:cNvPr id="8" name="矩形: 圆角 39"/>
          <p:cNvSpPr/>
          <p:nvPr/>
        </p:nvSpPr>
        <p:spPr>
          <a:xfrm>
            <a:off x="7208347" y="1152141"/>
            <a:ext cx="1203960" cy="4914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方案审批</a:t>
            </a:r>
          </a:p>
        </p:txBody>
      </p:sp>
      <p:sp>
        <p:nvSpPr>
          <p:cNvPr id="9" name="矩形: 圆角 39"/>
          <p:cNvSpPr/>
          <p:nvPr/>
        </p:nvSpPr>
        <p:spPr>
          <a:xfrm>
            <a:off x="1670512" y="2393566"/>
            <a:ext cx="1203960" cy="4914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详细计划</a:t>
            </a:r>
          </a:p>
        </p:txBody>
      </p:sp>
      <p:sp>
        <p:nvSpPr>
          <p:cNvPr id="10" name="矩形: 圆角 39"/>
          <p:cNvSpPr/>
          <p:nvPr/>
        </p:nvSpPr>
        <p:spPr>
          <a:xfrm>
            <a:off x="3516457" y="2393566"/>
            <a:ext cx="1203960" cy="4914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软件开发</a:t>
            </a:r>
          </a:p>
        </p:txBody>
      </p:sp>
      <p:sp>
        <p:nvSpPr>
          <p:cNvPr id="11" name="矩形: 圆角 39"/>
          <p:cNvSpPr/>
          <p:nvPr/>
        </p:nvSpPr>
        <p:spPr>
          <a:xfrm>
            <a:off x="5362402" y="2393566"/>
            <a:ext cx="1203960" cy="4914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单元测试</a:t>
            </a:r>
          </a:p>
        </p:txBody>
      </p:sp>
      <p:sp>
        <p:nvSpPr>
          <p:cNvPr id="12" name="矩形: 圆角 39"/>
          <p:cNvSpPr/>
          <p:nvPr/>
        </p:nvSpPr>
        <p:spPr>
          <a:xfrm>
            <a:off x="7208347" y="2086861"/>
            <a:ext cx="1203960" cy="4914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用户测试</a:t>
            </a:r>
          </a:p>
        </p:txBody>
      </p:sp>
      <p:sp>
        <p:nvSpPr>
          <p:cNvPr id="13" name="矩形: 圆角 39"/>
          <p:cNvSpPr/>
          <p:nvPr/>
        </p:nvSpPr>
        <p:spPr>
          <a:xfrm>
            <a:off x="7208347" y="2716146"/>
            <a:ext cx="1203960" cy="4914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性能测试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429529" y="3492462"/>
            <a:ext cx="722376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: 圆角 39"/>
          <p:cNvSpPr/>
          <p:nvPr/>
        </p:nvSpPr>
        <p:spPr>
          <a:xfrm>
            <a:off x="1670512" y="4211398"/>
            <a:ext cx="1203960" cy="4914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变更请求提交</a:t>
            </a:r>
          </a:p>
        </p:txBody>
      </p:sp>
      <p:sp>
        <p:nvSpPr>
          <p:cNvPr id="16" name="矩形: 圆角 39"/>
          <p:cNvSpPr/>
          <p:nvPr/>
        </p:nvSpPr>
        <p:spPr>
          <a:xfrm>
            <a:off x="3516457" y="4211398"/>
            <a:ext cx="1203960" cy="4914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变更请求审批</a:t>
            </a:r>
          </a:p>
        </p:txBody>
      </p:sp>
      <p:sp>
        <p:nvSpPr>
          <p:cNvPr id="17" name="矩形: 圆角 39"/>
          <p:cNvSpPr/>
          <p:nvPr/>
        </p:nvSpPr>
        <p:spPr>
          <a:xfrm>
            <a:off x="5362402" y="4211398"/>
            <a:ext cx="1203960" cy="4914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发布构建</a:t>
            </a:r>
          </a:p>
        </p:txBody>
      </p:sp>
      <p:sp>
        <p:nvSpPr>
          <p:cNvPr id="18" name="矩形: 圆角 39"/>
          <p:cNvSpPr/>
          <p:nvPr/>
        </p:nvSpPr>
        <p:spPr>
          <a:xfrm>
            <a:off x="1670512" y="5332693"/>
            <a:ext cx="1203960" cy="4914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部署</a:t>
            </a:r>
          </a:p>
        </p:txBody>
      </p:sp>
      <p:sp>
        <p:nvSpPr>
          <p:cNvPr id="19" name="矩形: 圆角 39"/>
          <p:cNvSpPr/>
          <p:nvPr/>
        </p:nvSpPr>
        <p:spPr>
          <a:xfrm>
            <a:off x="3516457" y="5332693"/>
            <a:ext cx="1203960" cy="4914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验收测试</a:t>
            </a:r>
          </a:p>
        </p:txBody>
      </p:sp>
      <p:sp>
        <p:nvSpPr>
          <p:cNvPr id="20" name="矩形: 圆角 39"/>
          <p:cNvSpPr/>
          <p:nvPr/>
        </p:nvSpPr>
        <p:spPr>
          <a:xfrm>
            <a:off x="5362402" y="5332693"/>
            <a:ext cx="1203960" cy="4914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正式验收</a:t>
            </a:r>
          </a:p>
        </p:txBody>
      </p:sp>
      <p:cxnSp>
        <p:nvCxnSpPr>
          <p:cNvPr id="21" name="直接箭头连接符 20"/>
          <p:cNvCxnSpPr>
            <a:endCxn id="40" idx="1"/>
          </p:cNvCxnSpPr>
          <p:nvPr/>
        </p:nvCxnSpPr>
        <p:spPr>
          <a:xfrm>
            <a:off x="1321724" y="1397886"/>
            <a:ext cx="348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40" idx="3"/>
            <a:endCxn id="5" idx="1"/>
          </p:cNvCxnSpPr>
          <p:nvPr/>
        </p:nvCxnSpPr>
        <p:spPr>
          <a:xfrm>
            <a:off x="2874472" y="1397886"/>
            <a:ext cx="641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5" idx="3"/>
            <a:endCxn id="6" idx="1"/>
          </p:cNvCxnSpPr>
          <p:nvPr/>
        </p:nvCxnSpPr>
        <p:spPr>
          <a:xfrm>
            <a:off x="4720417" y="1397886"/>
            <a:ext cx="641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6" idx="3"/>
            <a:endCxn id="8" idx="1"/>
          </p:cNvCxnSpPr>
          <p:nvPr/>
        </p:nvCxnSpPr>
        <p:spPr>
          <a:xfrm>
            <a:off x="6566362" y="1397886"/>
            <a:ext cx="641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连接符: 肘形 28"/>
          <p:cNvCxnSpPr>
            <a:stCxn id="8" idx="3"/>
            <a:endCxn id="9" idx="1"/>
          </p:cNvCxnSpPr>
          <p:nvPr/>
        </p:nvCxnSpPr>
        <p:spPr>
          <a:xfrm flipH="1">
            <a:off x="1670512" y="1397886"/>
            <a:ext cx="6741795" cy="1241425"/>
          </a:xfrm>
          <a:prstGeom prst="bentConnector5">
            <a:avLst>
              <a:gd name="adj1" fmla="val -3391"/>
              <a:gd name="adj2" fmla="val 50000"/>
              <a:gd name="adj3" fmla="val 1033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10" idx="1"/>
          </p:cNvCxnSpPr>
          <p:nvPr/>
        </p:nvCxnSpPr>
        <p:spPr>
          <a:xfrm>
            <a:off x="2874472" y="2639311"/>
            <a:ext cx="641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0" idx="3"/>
            <a:endCxn id="11" idx="1"/>
          </p:cNvCxnSpPr>
          <p:nvPr/>
        </p:nvCxnSpPr>
        <p:spPr>
          <a:xfrm>
            <a:off x="4720417" y="2639311"/>
            <a:ext cx="641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1" idx="3"/>
            <a:endCxn id="12" idx="1"/>
          </p:cNvCxnSpPr>
          <p:nvPr/>
        </p:nvCxnSpPr>
        <p:spPr>
          <a:xfrm flipV="1">
            <a:off x="6566362" y="2332606"/>
            <a:ext cx="641985" cy="306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1" idx="3"/>
            <a:endCxn id="13" idx="1"/>
          </p:cNvCxnSpPr>
          <p:nvPr/>
        </p:nvCxnSpPr>
        <p:spPr>
          <a:xfrm>
            <a:off x="6566362" y="2639311"/>
            <a:ext cx="641985" cy="322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连接符: 肘形 38"/>
          <p:cNvCxnSpPr>
            <a:stCxn id="12" idx="3"/>
            <a:endCxn id="15" idx="1"/>
          </p:cNvCxnSpPr>
          <p:nvPr/>
        </p:nvCxnSpPr>
        <p:spPr>
          <a:xfrm flipH="1">
            <a:off x="1670512" y="2332606"/>
            <a:ext cx="6741795" cy="2124537"/>
          </a:xfrm>
          <a:prstGeom prst="bentConnector5">
            <a:avLst>
              <a:gd name="adj1" fmla="val -3391"/>
              <a:gd name="adj2" fmla="val 69172"/>
              <a:gd name="adj3" fmla="val 1033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连接符: 肘形 41"/>
          <p:cNvCxnSpPr>
            <a:stCxn id="13" idx="3"/>
            <a:endCxn id="15" idx="1"/>
          </p:cNvCxnSpPr>
          <p:nvPr/>
        </p:nvCxnSpPr>
        <p:spPr>
          <a:xfrm flipH="1">
            <a:off x="1670512" y="2961891"/>
            <a:ext cx="6741795" cy="1495252"/>
          </a:xfrm>
          <a:prstGeom prst="bentConnector5">
            <a:avLst>
              <a:gd name="adj1" fmla="val -3391"/>
              <a:gd name="adj2" fmla="val 56671"/>
              <a:gd name="adj3" fmla="val 1033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1449939" y="324831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开发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1454122" y="350600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部署</a:t>
            </a:r>
          </a:p>
        </p:txBody>
      </p:sp>
      <p:cxnSp>
        <p:nvCxnSpPr>
          <p:cNvPr id="51" name="直接箭头连接符 50"/>
          <p:cNvCxnSpPr>
            <a:stCxn id="15" idx="3"/>
            <a:endCxn id="16" idx="1"/>
          </p:cNvCxnSpPr>
          <p:nvPr/>
        </p:nvCxnSpPr>
        <p:spPr>
          <a:xfrm>
            <a:off x="2874472" y="4457143"/>
            <a:ext cx="641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16" idx="3"/>
            <a:endCxn id="17" idx="1"/>
          </p:cNvCxnSpPr>
          <p:nvPr/>
        </p:nvCxnSpPr>
        <p:spPr>
          <a:xfrm>
            <a:off x="4720417" y="4457143"/>
            <a:ext cx="641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连接符: 肘形 55"/>
          <p:cNvCxnSpPr>
            <a:stCxn id="17" idx="3"/>
            <a:endCxn id="18" idx="1"/>
          </p:cNvCxnSpPr>
          <p:nvPr/>
        </p:nvCxnSpPr>
        <p:spPr>
          <a:xfrm flipH="1">
            <a:off x="1670512" y="4457143"/>
            <a:ext cx="4895850" cy="1121295"/>
          </a:xfrm>
          <a:prstGeom prst="bentConnector5">
            <a:avLst>
              <a:gd name="adj1" fmla="val -4669"/>
              <a:gd name="adj2" fmla="val 50000"/>
              <a:gd name="adj3" fmla="val 10466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18" idx="3"/>
            <a:endCxn id="19" idx="1"/>
          </p:cNvCxnSpPr>
          <p:nvPr/>
        </p:nvCxnSpPr>
        <p:spPr>
          <a:xfrm>
            <a:off x="2874472" y="5578438"/>
            <a:ext cx="641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19" idx="3"/>
            <a:endCxn id="20" idx="1"/>
          </p:cNvCxnSpPr>
          <p:nvPr/>
        </p:nvCxnSpPr>
        <p:spPr>
          <a:xfrm>
            <a:off x="4720417" y="5578438"/>
            <a:ext cx="641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" name="图形 60" descr="32313535373830313b32313535373832353bcab1d6d3d6d3b1ed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9644" y="967197"/>
            <a:ext cx="291639" cy="291639"/>
          </a:xfrm>
          <a:prstGeom prst="rect">
            <a:avLst/>
          </a:prstGeom>
        </p:spPr>
      </p:pic>
      <p:pic>
        <p:nvPicPr>
          <p:cNvPr id="62" name="图形 61" descr="32313533373834373b32313533373833333bcec4bcfebcd0cec4bcfecae4b3f6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31769" y="909147"/>
            <a:ext cx="419279" cy="419279"/>
          </a:xfrm>
          <a:prstGeom prst="rect">
            <a:avLst/>
          </a:prstGeom>
        </p:spPr>
      </p:pic>
      <p:pic>
        <p:nvPicPr>
          <p:cNvPr id="63" name="图形 62" descr="32313535373830313b32313535373832353bcab1d6d3d6d3b1ed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1534" y="969694"/>
            <a:ext cx="291639" cy="291639"/>
          </a:xfrm>
          <a:prstGeom prst="rect">
            <a:avLst/>
          </a:prstGeom>
        </p:spPr>
      </p:pic>
      <p:pic>
        <p:nvPicPr>
          <p:cNvPr id="64" name="图形 63" descr="32313535373830313b32313535373832353bcab1d6d3d6d3b1ed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1534" y="2129550"/>
            <a:ext cx="291639" cy="291639"/>
          </a:xfrm>
          <a:prstGeom prst="rect">
            <a:avLst/>
          </a:prstGeom>
        </p:spPr>
      </p:pic>
      <p:pic>
        <p:nvPicPr>
          <p:cNvPr id="65" name="图形 64" descr="32313535373830313b32313535373832353bcab1d6d3d6d3b1ed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1534" y="2880985"/>
            <a:ext cx="291639" cy="291639"/>
          </a:xfrm>
          <a:prstGeom prst="rect">
            <a:avLst/>
          </a:prstGeom>
        </p:spPr>
      </p:pic>
      <p:pic>
        <p:nvPicPr>
          <p:cNvPr id="66" name="图形 65" descr="32313533373834373b32313533373833333bcec4bcfebcd0cec4bcfecae4b3f6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31769" y="2201248"/>
            <a:ext cx="419279" cy="419279"/>
          </a:xfrm>
          <a:prstGeom prst="rect">
            <a:avLst/>
          </a:prstGeom>
        </p:spPr>
      </p:pic>
      <p:pic>
        <p:nvPicPr>
          <p:cNvPr id="67" name="图形 66" descr="32313533373834373b32313533373833333bcec4bcfebcd0cec4bcfecae4b3f6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85824" y="2179579"/>
            <a:ext cx="419279" cy="419279"/>
          </a:xfrm>
          <a:prstGeom prst="rect">
            <a:avLst/>
          </a:prstGeom>
        </p:spPr>
      </p:pic>
      <p:pic>
        <p:nvPicPr>
          <p:cNvPr id="68" name="图形 67" descr="32313535373830313b32313535373832353bcab1d6d3d6d3b1ed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9643" y="4070558"/>
            <a:ext cx="291639" cy="291639"/>
          </a:xfrm>
          <a:prstGeom prst="rect">
            <a:avLst/>
          </a:prstGeom>
        </p:spPr>
      </p:pic>
      <p:pic>
        <p:nvPicPr>
          <p:cNvPr id="69" name="图形 68" descr="32313533373834373b32313533373833333bcec4bcfebcd0cec4bcfecae4b3f6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22631" y="4007903"/>
            <a:ext cx="419279" cy="419279"/>
          </a:xfrm>
          <a:prstGeom prst="rect">
            <a:avLst/>
          </a:prstGeom>
        </p:spPr>
      </p:pic>
      <p:pic>
        <p:nvPicPr>
          <p:cNvPr id="70" name="图形 69" descr="32313533373834373b32313533373833333bcec4bcfebcd0cec4bcfecae4b3f6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5066" y="5117237"/>
            <a:ext cx="419279" cy="419279"/>
          </a:xfrm>
          <a:prstGeom prst="rect">
            <a:avLst/>
          </a:prstGeom>
        </p:spPr>
      </p:pic>
      <p:sp>
        <p:nvSpPr>
          <p:cNvPr id="71" name="文本框 70"/>
          <p:cNvSpPr txBox="1"/>
          <p:nvPr/>
        </p:nvSpPr>
        <p:spPr>
          <a:xfrm>
            <a:off x="8271250" y="4476899"/>
            <a:ext cx="263726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LT</a:t>
            </a:r>
            <a:r>
              <a:rPr lang="zh-CN" altLang="en-US" sz="1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Lead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PT</a:t>
            </a:r>
            <a:r>
              <a:rPr lang="zh-CN" altLang="en-US" sz="1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Process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%C/A</a:t>
            </a:r>
            <a:r>
              <a:rPr lang="zh-CN" altLang="en-US" sz="1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Percent Complete and Accurate</a:t>
            </a:r>
            <a:endParaRPr lang="zh-CN" altLang="en-US" sz="11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9627" y="540847"/>
            <a:ext cx="258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单体架构所存在的问题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1379976" y="1757276"/>
            <a:ext cx="5897768" cy="3660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某一部分的变动，影响整个系统，产生无法预料的影响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众多开发人员工作于系统，各部分需要资源进行协调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少数员工了解系统全貌，产生人员依赖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文档很快变得过时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IT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系统的开发和运维自认切割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无法实践敏捷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架构调整困难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大量的强关联，扩展变得困难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2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9627" y="5408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架构演进</a:t>
            </a:r>
          </a:p>
        </p:txBody>
      </p:sp>
      <p:sp>
        <p:nvSpPr>
          <p:cNvPr id="4" name="矩形: 圆角 39"/>
          <p:cNvSpPr/>
          <p:nvPr/>
        </p:nvSpPr>
        <p:spPr>
          <a:xfrm>
            <a:off x="988869" y="1870364"/>
            <a:ext cx="3408564" cy="2831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外部应用接口</a:t>
            </a:r>
          </a:p>
        </p:txBody>
      </p:sp>
      <p:sp>
        <p:nvSpPr>
          <p:cNvPr id="5" name="矩形: 圆角 39"/>
          <p:cNvSpPr/>
          <p:nvPr/>
        </p:nvSpPr>
        <p:spPr>
          <a:xfrm>
            <a:off x="988869" y="1248685"/>
            <a:ext cx="820535" cy="2831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客户设备</a:t>
            </a:r>
          </a:p>
        </p:txBody>
      </p:sp>
      <p:sp>
        <p:nvSpPr>
          <p:cNvPr id="6" name="矩形: 圆角 39"/>
          <p:cNvSpPr/>
          <p:nvPr/>
        </p:nvSpPr>
        <p:spPr>
          <a:xfrm>
            <a:off x="2282883" y="1248685"/>
            <a:ext cx="820535" cy="2831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客户设备</a:t>
            </a:r>
          </a:p>
        </p:txBody>
      </p:sp>
      <p:sp>
        <p:nvSpPr>
          <p:cNvPr id="7" name="矩形: 圆角 39"/>
          <p:cNvSpPr/>
          <p:nvPr/>
        </p:nvSpPr>
        <p:spPr>
          <a:xfrm>
            <a:off x="3576898" y="1248685"/>
            <a:ext cx="820535" cy="2831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客户设备</a:t>
            </a:r>
          </a:p>
        </p:txBody>
      </p:sp>
      <p:sp>
        <p:nvSpPr>
          <p:cNvPr id="8" name="矩形: 圆角 39"/>
          <p:cNvSpPr/>
          <p:nvPr/>
        </p:nvSpPr>
        <p:spPr>
          <a:xfrm>
            <a:off x="988869" y="4134197"/>
            <a:ext cx="3408564" cy="2831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数据集成应用层</a:t>
            </a:r>
          </a:p>
        </p:txBody>
      </p:sp>
      <p:sp>
        <p:nvSpPr>
          <p:cNvPr id="3" name="流程图: 磁盘 2"/>
          <p:cNvSpPr/>
          <p:nvPr/>
        </p:nvSpPr>
        <p:spPr>
          <a:xfrm>
            <a:off x="2238894" y="4772932"/>
            <a:ext cx="864524" cy="74637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988869" y="3429000"/>
            <a:ext cx="565265" cy="515119"/>
            <a:chOff x="5760720" y="2011950"/>
            <a:chExt cx="565265" cy="515119"/>
          </a:xfrm>
        </p:grpSpPr>
        <p:sp>
          <p:nvSpPr>
            <p:cNvPr id="9" name="矩形: 圆角 8"/>
            <p:cNvSpPr/>
            <p:nvPr/>
          </p:nvSpPr>
          <p:spPr>
            <a:xfrm>
              <a:off x="5760720" y="2011950"/>
              <a:ext cx="565265" cy="51511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Object</a:t>
              </a:r>
              <a:endPara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5760720" y="2153536"/>
              <a:ext cx="5652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1809404" y="3441296"/>
            <a:ext cx="565265" cy="515119"/>
            <a:chOff x="5760720" y="2011950"/>
            <a:chExt cx="565265" cy="515119"/>
          </a:xfrm>
        </p:grpSpPr>
        <p:sp>
          <p:nvSpPr>
            <p:cNvPr id="15" name="矩形: 圆角 14"/>
            <p:cNvSpPr/>
            <p:nvPr/>
          </p:nvSpPr>
          <p:spPr>
            <a:xfrm>
              <a:off x="5760720" y="2011950"/>
              <a:ext cx="565265" cy="51511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Object</a:t>
              </a:r>
              <a:endPara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5760720" y="2153536"/>
              <a:ext cx="5652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3483033" y="3441296"/>
            <a:ext cx="565265" cy="515119"/>
            <a:chOff x="5760720" y="2011950"/>
            <a:chExt cx="565265" cy="515119"/>
          </a:xfrm>
        </p:grpSpPr>
        <p:sp>
          <p:nvSpPr>
            <p:cNvPr id="18" name="矩形: 圆角 17"/>
            <p:cNvSpPr/>
            <p:nvPr/>
          </p:nvSpPr>
          <p:spPr>
            <a:xfrm>
              <a:off x="5760720" y="2011950"/>
              <a:ext cx="565265" cy="51511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Object</a:t>
              </a:r>
              <a:endPara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5760720" y="2153536"/>
              <a:ext cx="5652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3483033" y="2655959"/>
            <a:ext cx="565265" cy="515119"/>
            <a:chOff x="5760720" y="2011950"/>
            <a:chExt cx="565265" cy="515119"/>
          </a:xfrm>
        </p:grpSpPr>
        <p:sp>
          <p:nvSpPr>
            <p:cNvPr id="21" name="矩形: 圆角 20"/>
            <p:cNvSpPr/>
            <p:nvPr/>
          </p:nvSpPr>
          <p:spPr>
            <a:xfrm>
              <a:off x="5760720" y="2011950"/>
              <a:ext cx="565265" cy="51511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Object</a:t>
              </a:r>
              <a:endPara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5760720" y="2153536"/>
              <a:ext cx="5652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2720859" y="2655958"/>
            <a:ext cx="565265" cy="515119"/>
            <a:chOff x="5760720" y="2011950"/>
            <a:chExt cx="565265" cy="515119"/>
          </a:xfrm>
        </p:grpSpPr>
        <p:sp>
          <p:nvSpPr>
            <p:cNvPr id="24" name="矩形: 圆角 23"/>
            <p:cNvSpPr/>
            <p:nvPr/>
          </p:nvSpPr>
          <p:spPr>
            <a:xfrm>
              <a:off x="5760720" y="2011950"/>
              <a:ext cx="565265" cy="51511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Object</a:t>
              </a:r>
              <a:endPara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5760720" y="2153536"/>
              <a:ext cx="5652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1441602" y="2650520"/>
            <a:ext cx="565265" cy="515119"/>
            <a:chOff x="5760720" y="2011950"/>
            <a:chExt cx="565265" cy="515119"/>
          </a:xfrm>
        </p:grpSpPr>
        <p:sp>
          <p:nvSpPr>
            <p:cNvPr id="27" name="矩形: 圆角 26"/>
            <p:cNvSpPr/>
            <p:nvPr/>
          </p:nvSpPr>
          <p:spPr>
            <a:xfrm>
              <a:off x="5760720" y="2011950"/>
              <a:ext cx="565265" cy="51511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Object</a:t>
              </a:r>
              <a:endPara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5760720" y="2153536"/>
              <a:ext cx="5652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9" name="直接箭头连接符 28"/>
          <p:cNvCxnSpPr>
            <a:stCxn id="9" idx="0"/>
            <a:endCxn id="27" idx="2"/>
          </p:cNvCxnSpPr>
          <p:nvPr/>
        </p:nvCxnSpPr>
        <p:spPr>
          <a:xfrm flipV="1">
            <a:off x="1271502" y="3165639"/>
            <a:ext cx="452733" cy="263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5" idx="0"/>
            <a:endCxn id="27" idx="2"/>
          </p:cNvCxnSpPr>
          <p:nvPr/>
        </p:nvCxnSpPr>
        <p:spPr>
          <a:xfrm flipH="1" flipV="1">
            <a:off x="1724235" y="3165639"/>
            <a:ext cx="367802" cy="275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7" idx="3"/>
            <a:endCxn id="24" idx="1"/>
          </p:cNvCxnSpPr>
          <p:nvPr/>
        </p:nvCxnSpPr>
        <p:spPr>
          <a:xfrm>
            <a:off x="2006867" y="2908080"/>
            <a:ext cx="713992" cy="5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8" idx="0"/>
            <a:endCxn id="21" idx="2"/>
          </p:cNvCxnSpPr>
          <p:nvPr/>
        </p:nvCxnSpPr>
        <p:spPr>
          <a:xfrm flipV="1">
            <a:off x="3765666" y="3171078"/>
            <a:ext cx="0" cy="27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3183775" y="3165639"/>
            <a:ext cx="299258" cy="275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24" idx="2"/>
          </p:cNvCxnSpPr>
          <p:nvPr/>
        </p:nvCxnSpPr>
        <p:spPr>
          <a:xfrm flipH="1" flipV="1">
            <a:off x="3003492" y="3171077"/>
            <a:ext cx="479541" cy="411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endCxn id="27" idx="0"/>
          </p:cNvCxnSpPr>
          <p:nvPr/>
        </p:nvCxnSpPr>
        <p:spPr>
          <a:xfrm flipH="1">
            <a:off x="1724235" y="2153536"/>
            <a:ext cx="514659" cy="496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endCxn id="24" idx="0"/>
          </p:cNvCxnSpPr>
          <p:nvPr/>
        </p:nvCxnSpPr>
        <p:spPr>
          <a:xfrm>
            <a:off x="1724234" y="2162603"/>
            <a:ext cx="1279258" cy="493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endCxn id="21" idx="0"/>
          </p:cNvCxnSpPr>
          <p:nvPr/>
        </p:nvCxnSpPr>
        <p:spPr>
          <a:xfrm>
            <a:off x="3003491" y="2139954"/>
            <a:ext cx="762175" cy="516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endCxn id="24" idx="0"/>
          </p:cNvCxnSpPr>
          <p:nvPr/>
        </p:nvCxnSpPr>
        <p:spPr>
          <a:xfrm flipH="1">
            <a:off x="3003492" y="2144026"/>
            <a:ext cx="911454" cy="511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endCxn id="27" idx="0"/>
          </p:cNvCxnSpPr>
          <p:nvPr/>
        </p:nvCxnSpPr>
        <p:spPr>
          <a:xfrm flipH="1">
            <a:off x="1724235" y="2158974"/>
            <a:ext cx="1279255" cy="491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9" idx="3"/>
            <a:endCxn id="15" idx="1"/>
          </p:cNvCxnSpPr>
          <p:nvPr/>
        </p:nvCxnSpPr>
        <p:spPr>
          <a:xfrm>
            <a:off x="1554134" y="3686560"/>
            <a:ext cx="255270" cy="12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2460567" y="4417369"/>
            <a:ext cx="0" cy="355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直接箭头连接符 56"/>
          <p:cNvCxnSpPr/>
          <p:nvPr/>
        </p:nvCxnSpPr>
        <p:spPr>
          <a:xfrm flipV="1">
            <a:off x="2892829" y="4417369"/>
            <a:ext cx="0" cy="355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8" name="箭头: 下 57"/>
          <p:cNvSpPr/>
          <p:nvPr/>
        </p:nvSpPr>
        <p:spPr>
          <a:xfrm>
            <a:off x="1271501" y="1570545"/>
            <a:ext cx="224098" cy="2633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箭头: 下 58"/>
          <p:cNvSpPr/>
          <p:nvPr/>
        </p:nvSpPr>
        <p:spPr>
          <a:xfrm>
            <a:off x="2581101" y="1572922"/>
            <a:ext cx="224098" cy="2633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箭头: 下 59"/>
          <p:cNvSpPr/>
          <p:nvPr/>
        </p:nvSpPr>
        <p:spPr>
          <a:xfrm>
            <a:off x="3875116" y="1577958"/>
            <a:ext cx="224098" cy="2633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: 圆角 39"/>
          <p:cNvSpPr/>
          <p:nvPr/>
        </p:nvSpPr>
        <p:spPr>
          <a:xfrm>
            <a:off x="6294463" y="1879431"/>
            <a:ext cx="3408564" cy="2831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API</a:t>
            </a:r>
            <a:endParaRPr lang="zh-CN" altLang="en-US" sz="12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矩形: 圆角 39"/>
          <p:cNvSpPr/>
          <p:nvPr/>
        </p:nvSpPr>
        <p:spPr>
          <a:xfrm>
            <a:off x="6294463" y="1257752"/>
            <a:ext cx="820535" cy="2831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客户设备</a:t>
            </a:r>
          </a:p>
        </p:txBody>
      </p:sp>
      <p:sp>
        <p:nvSpPr>
          <p:cNvPr id="64" name="矩形: 圆角 39"/>
          <p:cNvSpPr/>
          <p:nvPr/>
        </p:nvSpPr>
        <p:spPr>
          <a:xfrm>
            <a:off x="7588477" y="1257752"/>
            <a:ext cx="820535" cy="2831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客户设备</a:t>
            </a:r>
          </a:p>
        </p:txBody>
      </p:sp>
      <p:sp>
        <p:nvSpPr>
          <p:cNvPr id="65" name="矩形: 圆角 39"/>
          <p:cNvSpPr/>
          <p:nvPr/>
        </p:nvSpPr>
        <p:spPr>
          <a:xfrm>
            <a:off x="8882492" y="1257752"/>
            <a:ext cx="820535" cy="2831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客户设备</a:t>
            </a:r>
          </a:p>
        </p:txBody>
      </p:sp>
      <p:sp>
        <p:nvSpPr>
          <p:cNvPr id="66" name="箭头: 下 65"/>
          <p:cNvSpPr/>
          <p:nvPr/>
        </p:nvSpPr>
        <p:spPr>
          <a:xfrm>
            <a:off x="6577095" y="1579612"/>
            <a:ext cx="224098" cy="2633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箭头: 下 66"/>
          <p:cNvSpPr/>
          <p:nvPr/>
        </p:nvSpPr>
        <p:spPr>
          <a:xfrm>
            <a:off x="7886695" y="1581989"/>
            <a:ext cx="224098" cy="2633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箭头: 下 67"/>
          <p:cNvSpPr/>
          <p:nvPr/>
        </p:nvSpPr>
        <p:spPr>
          <a:xfrm>
            <a:off x="9180710" y="1587025"/>
            <a:ext cx="224098" cy="2633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: 圆角 39"/>
          <p:cNvSpPr/>
          <p:nvPr/>
        </p:nvSpPr>
        <p:spPr>
          <a:xfrm>
            <a:off x="6322335" y="2641857"/>
            <a:ext cx="953196" cy="18820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Domain</a:t>
            </a:r>
          </a:p>
          <a:p>
            <a:pPr algn="ctr"/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endParaRPr lang="zh-CN" altLang="en-US" sz="12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6516300" y="2926177"/>
            <a:ext cx="565265" cy="515119"/>
            <a:chOff x="5760720" y="2011950"/>
            <a:chExt cx="565265" cy="515119"/>
          </a:xfrm>
        </p:grpSpPr>
        <p:sp>
          <p:nvSpPr>
            <p:cNvPr id="73" name="矩形: 圆角 72"/>
            <p:cNvSpPr/>
            <p:nvPr/>
          </p:nvSpPr>
          <p:spPr>
            <a:xfrm>
              <a:off x="5760720" y="2011950"/>
              <a:ext cx="565265" cy="51511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Unit</a:t>
              </a:r>
              <a:endPara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" name="直接连接符 73"/>
            <p:cNvCxnSpPr/>
            <p:nvPr/>
          </p:nvCxnSpPr>
          <p:spPr>
            <a:xfrm>
              <a:off x="5760720" y="2153536"/>
              <a:ext cx="5652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1" name="流程图: 磁盘 80"/>
          <p:cNvSpPr/>
          <p:nvPr/>
        </p:nvSpPr>
        <p:spPr>
          <a:xfrm>
            <a:off x="6534310" y="3790237"/>
            <a:ext cx="529243" cy="534437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5" name="直接箭头连接符 84"/>
          <p:cNvCxnSpPr/>
          <p:nvPr/>
        </p:nvCxnSpPr>
        <p:spPr>
          <a:xfrm flipH="1">
            <a:off x="6689144" y="3441295"/>
            <a:ext cx="1" cy="36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 flipV="1">
            <a:off x="6912538" y="3441295"/>
            <a:ext cx="0" cy="348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矩形: 圆角 39"/>
          <p:cNvSpPr/>
          <p:nvPr/>
        </p:nvSpPr>
        <p:spPr>
          <a:xfrm>
            <a:off x="7524386" y="2641857"/>
            <a:ext cx="953196" cy="18820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Domain</a:t>
            </a:r>
          </a:p>
          <a:p>
            <a:pPr algn="ctr"/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endParaRPr lang="zh-CN" altLang="en-US" sz="12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92" name="组合 91"/>
          <p:cNvGrpSpPr/>
          <p:nvPr/>
        </p:nvGrpSpPr>
        <p:grpSpPr>
          <a:xfrm>
            <a:off x="7718351" y="2926177"/>
            <a:ext cx="565265" cy="515119"/>
            <a:chOff x="5760720" y="2011950"/>
            <a:chExt cx="565265" cy="515119"/>
          </a:xfrm>
        </p:grpSpPr>
        <p:sp>
          <p:nvSpPr>
            <p:cNvPr id="93" name="矩形: 圆角 92"/>
            <p:cNvSpPr/>
            <p:nvPr/>
          </p:nvSpPr>
          <p:spPr>
            <a:xfrm>
              <a:off x="5760720" y="2011950"/>
              <a:ext cx="565265" cy="51511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Unit</a:t>
              </a:r>
              <a:endPara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4" name="直接连接符 93"/>
            <p:cNvCxnSpPr/>
            <p:nvPr/>
          </p:nvCxnSpPr>
          <p:spPr>
            <a:xfrm>
              <a:off x="5760720" y="2153536"/>
              <a:ext cx="5652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5" name="流程图: 磁盘 94"/>
          <p:cNvSpPr/>
          <p:nvPr/>
        </p:nvSpPr>
        <p:spPr>
          <a:xfrm>
            <a:off x="7736361" y="3790237"/>
            <a:ext cx="529243" cy="534437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6" name="直接箭头连接符 95"/>
          <p:cNvCxnSpPr/>
          <p:nvPr/>
        </p:nvCxnSpPr>
        <p:spPr>
          <a:xfrm flipH="1">
            <a:off x="7891195" y="3441295"/>
            <a:ext cx="1" cy="36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 flipV="1">
            <a:off x="8114589" y="3441295"/>
            <a:ext cx="0" cy="348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矩形: 圆角 39"/>
          <p:cNvSpPr/>
          <p:nvPr/>
        </p:nvSpPr>
        <p:spPr>
          <a:xfrm>
            <a:off x="8749831" y="2650520"/>
            <a:ext cx="953196" cy="18820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Domain</a:t>
            </a:r>
          </a:p>
          <a:p>
            <a:pPr algn="ctr"/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endParaRPr lang="zh-CN" altLang="en-US" sz="12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99" name="组合 98"/>
          <p:cNvGrpSpPr/>
          <p:nvPr/>
        </p:nvGrpSpPr>
        <p:grpSpPr>
          <a:xfrm>
            <a:off x="8943796" y="2934840"/>
            <a:ext cx="565265" cy="515119"/>
            <a:chOff x="5760720" y="2011950"/>
            <a:chExt cx="565265" cy="515119"/>
          </a:xfrm>
        </p:grpSpPr>
        <p:sp>
          <p:nvSpPr>
            <p:cNvPr id="100" name="矩形: 圆角 99"/>
            <p:cNvSpPr/>
            <p:nvPr/>
          </p:nvSpPr>
          <p:spPr>
            <a:xfrm>
              <a:off x="5760720" y="2011950"/>
              <a:ext cx="565265" cy="51511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Unit</a:t>
              </a:r>
              <a:endPara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1" name="直接连接符 100"/>
            <p:cNvCxnSpPr/>
            <p:nvPr/>
          </p:nvCxnSpPr>
          <p:spPr>
            <a:xfrm>
              <a:off x="5760720" y="2153536"/>
              <a:ext cx="5652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2" name="流程图: 磁盘 101"/>
          <p:cNvSpPr/>
          <p:nvPr/>
        </p:nvSpPr>
        <p:spPr>
          <a:xfrm>
            <a:off x="8961806" y="3798900"/>
            <a:ext cx="529243" cy="534437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3" name="直接箭头连接符 102"/>
          <p:cNvCxnSpPr/>
          <p:nvPr/>
        </p:nvCxnSpPr>
        <p:spPr>
          <a:xfrm flipH="1">
            <a:off x="9116640" y="3449958"/>
            <a:ext cx="1" cy="36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flipV="1">
            <a:off x="9340034" y="3449958"/>
            <a:ext cx="0" cy="348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endCxn id="69" idx="0"/>
          </p:cNvCxnSpPr>
          <p:nvPr/>
        </p:nvCxnSpPr>
        <p:spPr>
          <a:xfrm flipH="1">
            <a:off x="6798933" y="2162603"/>
            <a:ext cx="2260" cy="4792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stCxn id="62" idx="2"/>
            <a:endCxn id="91" idx="0"/>
          </p:cNvCxnSpPr>
          <p:nvPr/>
        </p:nvCxnSpPr>
        <p:spPr>
          <a:xfrm>
            <a:off x="7998745" y="2162603"/>
            <a:ext cx="2239" cy="4792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endCxn id="98" idx="0"/>
          </p:cNvCxnSpPr>
          <p:nvPr/>
        </p:nvCxnSpPr>
        <p:spPr>
          <a:xfrm>
            <a:off x="9226429" y="2144026"/>
            <a:ext cx="0" cy="5064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487" y="1030000"/>
            <a:ext cx="9791025" cy="51637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69627" y="540847"/>
            <a:ext cx="251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DevOps Kubernetes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实践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290</Words>
  <Application>Microsoft Office PowerPoint</Application>
  <PresentationFormat>宽屏</PresentationFormat>
  <Paragraphs>141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华文楷体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智</dc:creator>
  <cp:lastModifiedBy>刘 智</cp:lastModifiedBy>
  <cp:revision>9</cp:revision>
  <dcterms:created xsi:type="dcterms:W3CDTF">2021-08-02T01:09:00Z</dcterms:created>
  <dcterms:modified xsi:type="dcterms:W3CDTF">2021-08-02T15:22:00Z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55B133FB7C4B418BBB0BA9CFD1E9BD95</vt:lpwstr>
  </property>
  <property fmtid="{D5CDD505-2E9C-101B-9397-08002B2CF9AE}" pid="3" name="KSOProductBuildVer">
    <vt:lpwstr>2052-11.1.0.10667</vt:lpwstr>
  </property>
</Properties>
</file>