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Averag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1452c994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1452c994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1452c994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1452c994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1452c994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1452c994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1452c994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1452c994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1452c994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1452c994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1452c994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1452c994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1452c994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1452c994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1452c994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1452c994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AnyFit</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DB/GUI Spring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Meet the T</a:t>
            </a:r>
            <a:r>
              <a:rPr lang="en">
                <a:solidFill>
                  <a:srgbClr val="FFFFFF"/>
                </a:solidFill>
              </a:rPr>
              <a:t>eam</a:t>
            </a:r>
            <a:endParaRPr>
              <a:solidFill>
                <a:srgbClr val="FFFFFF"/>
              </a:solidFill>
            </a:endParaRPr>
          </a:p>
        </p:txBody>
      </p:sp>
      <p:sp>
        <p:nvSpPr>
          <p:cNvPr id="92" name="Google Shape;92;p14"/>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Product Team:</a:t>
            </a:r>
            <a:endParaRPr>
              <a:solidFill>
                <a:srgbClr val="FFFFFF"/>
              </a:solidFill>
            </a:endParaRPr>
          </a:p>
          <a:p>
            <a:pPr indent="-317500" lvl="0" marL="457200" rtl="0" algn="l">
              <a:spcBef>
                <a:spcPts val="1600"/>
              </a:spcBef>
              <a:spcAft>
                <a:spcPts val="0"/>
              </a:spcAft>
              <a:buClr>
                <a:srgbClr val="FFFFFF"/>
              </a:buClr>
              <a:buSzPts val="1400"/>
              <a:buChar char="●"/>
            </a:pPr>
            <a:r>
              <a:rPr lang="en">
                <a:solidFill>
                  <a:srgbClr val="FFFFFF"/>
                </a:solidFill>
              </a:rPr>
              <a:t>Austin Hayden</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Julie Tapia</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Liam Lowsley-Williams</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Riley Bates</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Ruichen Ni</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Giancarlo Rinaldini</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John Sobieski</a:t>
            </a:r>
            <a:endParaRPr>
              <a:solidFill>
                <a:srgbClr val="FFFFFF"/>
              </a:solidFill>
            </a:endParaRPr>
          </a:p>
        </p:txBody>
      </p:sp>
      <p:sp>
        <p:nvSpPr>
          <p:cNvPr id="93" name="Google Shape;93;p14"/>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rPr>
              <a:t>Dev Team:</a:t>
            </a:r>
            <a:endParaRPr sz="1400">
              <a:solidFill>
                <a:srgbClr val="FFFFFF"/>
              </a:solidFill>
            </a:endParaRPr>
          </a:p>
          <a:p>
            <a:pPr indent="0" lvl="0" marL="0" rtl="0" algn="l">
              <a:lnSpc>
                <a:spcPct val="100000"/>
              </a:lnSpc>
              <a:spcBef>
                <a:spcPts val="1600"/>
              </a:spcBef>
              <a:spcAft>
                <a:spcPts val="0"/>
              </a:spcAft>
              <a:buNone/>
            </a:pPr>
            <a:r>
              <a:rPr lang="en" sz="1400">
                <a:solidFill>
                  <a:srgbClr val="FFFFFF"/>
                </a:solidFill>
              </a:rPr>
              <a:t>Frontend:</a:t>
            </a:r>
            <a:endParaRPr sz="1400">
              <a:solidFill>
                <a:srgbClr val="FFFFFF"/>
              </a:solidFill>
            </a:endParaRPr>
          </a:p>
          <a:p>
            <a:pPr indent="-317500" lvl="0" marL="457200" rtl="0" algn="l">
              <a:lnSpc>
                <a:spcPct val="100000"/>
              </a:lnSpc>
              <a:spcBef>
                <a:spcPts val="1600"/>
              </a:spcBef>
              <a:spcAft>
                <a:spcPts val="0"/>
              </a:spcAft>
              <a:buClr>
                <a:srgbClr val="FFFFFF"/>
              </a:buClr>
              <a:buSzPts val="1400"/>
              <a:buChar char="●"/>
            </a:pPr>
            <a:r>
              <a:rPr lang="en" sz="1400">
                <a:solidFill>
                  <a:srgbClr val="FFFFFF"/>
                </a:solidFill>
              </a:rPr>
              <a:t>Aviraj Sinha</a:t>
            </a:r>
            <a:endParaRPr sz="1400">
              <a:solidFill>
                <a:srgbClr val="FFFFFF"/>
              </a:solidFill>
            </a:endParaRPr>
          </a:p>
          <a:p>
            <a:pPr indent="-317500" lvl="0" marL="457200" rtl="0" algn="l">
              <a:lnSpc>
                <a:spcPct val="100000"/>
              </a:lnSpc>
              <a:spcBef>
                <a:spcPts val="0"/>
              </a:spcBef>
              <a:spcAft>
                <a:spcPts val="0"/>
              </a:spcAft>
              <a:buClr>
                <a:srgbClr val="FFFFFF"/>
              </a:buClr>
              <a:buSzPts val="1400"/>
              <a:buChar char="●"/>
            </a:pPr>
            <a:r>
              <a:rPr lang="en" sz="1400">
                <a:solidFill>
                  <a:srgbClr val="FFFFFF"/>
                </a:solidFill>
              </a:rPr>
              <a:t>Chase Holzer</a:t>
            </a:r>
            <a:endParaRPr sz="1400">
              <a:solidFill>
                <a:srgbClr val="FFFFFF"/>
              </a:solidFill>
            </a:endParaRPr>
          </a:p>
          <a:p>
            <a:pPr indent="-317500" lvl="0" marL="457200" rtl="0" algn="l">
              <a:lnSpc>
                <a:spcPct val="100000"/>
              </a:lnSpc>
              <a:spcBef>
                <a:spcPts val="0"/>
              </a:spcBef>
              <a:spcAft>
                <a:spcPts val="0"/>
              </a:spcAft>
              <a:buClr>
                <a:srgbClr val="FFFFFF"/>
              </a:buClr>
              <a:buSzPts val="1400"/>
              <a:buChar char="●"/>
            </a:pPr>
            <a:r>
              <a:rPr lang="en" sz="1400">
                <a:solidFill>
                  <a:srgbClr val="FFFFFF"/>
                </a:solidFill>
              </a:rPr>
              <a:t>Jeffrey Taylor</a:t>
            </a:r>
            <a:endParaRPr sz="1400">
              <a:solidFill>
                <a:srgbClr val="FFFFFF"/>
              </a:solidFill>
            </a:endParaRPr>
          </a:p>
          <a:p>
            <a:pPr indent="0" lvl="0" marL="0" rtl="0" algn="l">
              <a:lnSpc>
                <a:spcPct val="100000"/>
              </a:lnSpc>
              <a:spcBef>
                <a:spcPts val="1600"/>
              </a:spcBef>
              <a:spcAft>
                <a:spcPts val="0"/>
              </a:spcAft>
              <a:buNone/>
            </a:pPr>
            <a:r>
              <a:rPr lang="en" sz="1400">
                <a:solidFill>
                  <a:srgbClr val="FFFFFF"/>
                </a:solidFill>
              </a:rPr>
              <a:t>Backend:</a:t>
            </a:r>
            <a:endParaRPr sz="1400">
              <a:solidFill>
                <a:srgbClr val="FFFFFF"/>
              </a:solidFill>
            </a:endParaRPr>
          </a:p>
          <a:p>
            <a:pPr indent="-317500" lvl="0" marL="457200" rtl="0" algn="l">
              <a:lnSpc>
                <a:spcPct val="100000"/>
              </a:lnSpc>
              <a:spcBef>
                <a:spcPts val="1600"/>
              </a:spcBef>
              <a:spcAft>
                <a:spcPts val="0"/>
              </a:spcAft>
              <a:buClr>
                <a:srgbClr val="FFFFFF"/>
              </a:buClr>
              <a:buSzPts val="1400"/>
              <a:buChar char="●"/>
            </a:pPr>
            <a:r>
              <a:rPr lang="en" sz="1400">
                <a:solidFill>
                  <a:srgbClr val="FFFFFF"/>
                </a:solidFill>
              </a:rPr>
              <a:t>Omar De Labra</a:t>
            </a:r>
            <a:endParaRPr sz="1400">
              <a:solidFill>
                <a:srgbClr val="FFFFFF"/>
              </a:solidFill>
            </a:endParaRPr>
          </a:p>
          <a:p>
            <a:pPr indent="-317500" lvl="0" marL="457200" rtl="0" algn="l">
              <a:lnSpc>
                <a:spcPct val="100000"/>
              </a:lnSpc>
              <a:spcBef>
                <a:spcPts val="0"/>
              </a:spcBef>
              <a:spcAft>
                <a:spcPts val="0"/>
              </a:spcAft>
              <a:buClr>
                <a:srgbClr val="FFFFFF"/>
              </a:buClr>
              <a:buSzPts val="1400"/>
              <a:buChar char="●"/>
            </a:pPr>
            <a:r>
              <a:rPr lang="en" sz="1400">
                <a:solidFill>
                  <a:srgbClr val="FFFFFF"/>
                </a:solidFill>
              </a:rPr>
              <a:t>Eli Laird</a:t>
            </a:r>
            <a:endParaRPr sz="1400">
              <a:solidFill>
                <a:srgbClr val="FFFFFF"/>
              </a:solidFill>
            </a:endParaRPr>
          </a:p>
          <a:p>
            <a:pPr indent="-317500" lvl="0" marL="457200" rtl="0" algn="l">
              <a:lnSpc>
                <a:spcPct val="100000"/>
              </a:lnSpc>
              <a:spcBef>
                <a:spcPts val="0"/>
              </a:spcBef>
              <a:spcAft>
                <a:spcPts val="0"/>
              </a:spcAft>
              <a:buClr>
                <a:srgbClr val="FFFFFF"/>
              </a:buClr>
              <a:buSzPts val="1400"/>
              <a:buChar char="●"/>
            </a:pPr>
            <a:r>
              <a:rPr lang="en" sz="1400">
                <a:solidFill>
                  <a:srgbClr val="FFFFFF"/>
                </a:solidFill>
              </a:rPr>
              <a:t>Troy Walker</a:t>
            </a:r>
            <a:endParaRPr sz="1400">
              <a:solidFill>
                <a:srgbClr val="FFFFFF"/>
              </a:solidFill>
            </a:endParaRPr>
          </a:p>
          <a:p>
            <a:pPr indent="-317500" lvl="0" marL="457200" rtl="0" algn="l">
              <a:lnSpc>
                <a:spcPct val="100000"/>
              </a:lnSpc>
              <a:spcBef>
                <a:spcPts val="0"/>
              </a:spcBef>
              <a:spcAft>
                <a:spcPts val="0"/>
              </a:spcAft>
              <a:buClr>
                <a:srgbClr val="FFFFFF"/>
              </a:buClr>
              <a:buSzPts val="1400"/>
              <a:buChar char="●"/>
            </a:pPr>
            <a:r>
              <a:rPr lang="en" sz="1400">
                <a:solidFill>
                  <a:srgbClr val="FFFFFF"/>
                </a:solidFill>
              </a:rPr>
              <a:t>Austin Miller</a:t>
            </a:r>
            <a:endParaRPr sz="1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444444"/>
                </a:solidFill>
                <a:highlight>
                  <a:srgbClr val="FFFFFF"/>
                </a:highlight>
                <a:latin typeface="Arial"/>
                <a:ea typeface="Arial"/>
                <a:cs typeface="Arial"/>
                <a:sym typeface="Arial"/>
              </a:rPr>
              <a:t>Problem:</a:t>
            </a:r>
            <a:r>
              <a:rPr lang="en">
                <a:solidFill>
                  <a:srgbClr val="444444"/>
                </a:solidFill>
                <a:highlight>
                  <a:srgbClr val="FFFFFF"/>
                </a:highlight>
                <a:latin typeface="Arial"/>
                <a:ea typeface="Arial"/>
                <a:cs typeface="Arial"/>
                <a:sym typeface="Arial"/>
              </a:rPr>
              <a:t> Having the motivation to workout but not knowing what </a:t>
            </a:r>
            <a:r>
              <a:rPr lang="en">
                <a:solidFill>
                  <a:srgbClr val="444444"/>
                </a:solidFill>
                <a:highlight>
                  <a:srgbClr val="FFFFFF"/>
                </a:highlight>
                <a:latin typeface="Arial"/>
                <a:ea typeface="Arial"/>
                <a:cs typeface="Arial"/>
                <a:sym typeface="Arial"/>
              </a:rPr>
              <a:t>exercises</a:t>
            </a:r>
            <a:r>
              <a:rPr lang="en">
                <a:solidFill>
                  <a:srgbClr val="444444"/>
                </a:solidFill>
                <a:highlight>
                  <a:srgbClr val="FFFFFF"/>
                </a:highlight>
                <a:latin typeface="Arial"/>
                <a:ea typeface="Arial"/>
                <a:cs typeface="Arial"/>
                <a:sym typeface="Arial"/>
              </a:rPr>
              <a:t> to do at the gym.</a:t>
            </a:r>
            <a:endParaRPr>
              <a:solidFill>
                <a:srgbClr val="444444"/>
              </a:solidFill>
              <a:highlight>
                <a:srgbClr val="FFFFFF"/>
              </a:highlight>
              <a:latin typeface="Arial"/>
              <a:ea typeface="Arial"/>
              <a:cs typeface="Arial"/>
              <a:sym typeface="Arial"/>
            </a:endParaRPr>
          </a:p>
          <a:p>
            <a:pPr indent="0" lvl="0" marL="0" rtl="0" algn="l">
              <a:spcBef>
                <a:spcPts val="1600"/>
              </a:spcBef>
              <a:spcAft>
                <a:spcPts val="1600"/>
              </a:spcAft>
              <a:buNone/>
            </a:pPr>
            <a:r>
              <a:rPr b="1" lang="en">
                <a:solidFill>
                  <a:srgbClr val="444444"/>
                </a:solidFill>
                <a:highlight>
                  <a:srgbClr val="FFFFFF"/>
                </a:highlight>
                <a:latin typeface="Arial"/>
                <a:ea typeface="Arial"/>
                <a:cs typeface="Arial"/>
                <a:sym typeface="Arial"/>
              </a:rPr>
              <a:t>Solution:</a:t>
            </a:r>
            <a:r>
              <a:rPr lang="en">
                <a:solidFill>
                  <a:srgbClr val="444444"/>
                </a:solidFill>
                <a:highlight>
                  <a:srgbClr val="FFFFFF"/>
                </a:highlight>
                <a:latin typeface="Arial"/>
                <a:ea typeface="Arial"/>
                <a:cs typeface="Arial"/>
                <a:sym typeface="Arial"/>
              </a:rPr>
              <a:t> AnyFit helps indecisive or beginner users in their path to reaching their fitness goals by simplifying the process of going to the gym by providing the user with randomly generated workouts and allowing the user to save previous workouts.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Unique profile</a:t>
            </a:r>
            <a:endParaRPr/>
          </a:p>
          <a:p>
            <a:pPr indent="-342900" lvl="0" marL="457200" rtl="0" algn="l">
              <a:spcBef>
                <a:spcPts val="0"/>
              </a:spcBef>
              <a:spcAft>
                <a:spcPts val="0"/>
              </a:spcAft>
              <a:buSzPts val="1800"/>
              <a:buChar char="●"/>
            </a:pPr>
            <a:r>
              <a:rPr lang="en"/>
              <a:t>Ability to generate workouts</a:t>
            </a:r>
            <a:endParaRPr/>
          </a:p>
          <a:p>
            <a:pPr indent="-342900" lvl="0" marL="457200" rtl="0" algn="l">
              <a:spcBef>
                <a:spcPts val="0"/>
              </a:spcBef>
              <a:spcAft>
                <a:spcPts val="0"/>
              </a:spcAft>
              <a:buSzPts val="1800"/>
              <a:buChar char="●"/>
            </a:pPr>
            <a:r>
              <a:rPr lang="en"/>
              <a:t>A page for active workout</a:t>
            </a:r>
            <a:endParaRPr/>
          </a:p>
          <a:p>
            <a:pPr indent="-342900" lvl="0" marL="457200" rtl="0" algn="l">
              <a:spcBef>
                <a:spcPts val="0"/>
              </a:spcBef>
              <a:spcAft>
                <a:spcPts val="0"/>
              </a:spcAft>
              <a:buSzPts val="1800"/>
              <a:buChar char="●"/>
            </a:pPr>
            <a:r>
              <a:rPr lang="en"/>
              <a:t>Editing workouts</a:t>
            </a:r>
            <a:endParaRPr/>
          </a:p>
          <a:p>
            <a:pPr indent="-342900" lvl="0" marL="457200" rtl="0" algn="l">
              <a:spcBef>
                <a:spcPts val="0"/>
              </a:spcBef>
              <a:spcAft>
                <a:spcPts val="0"/>
              </a:spcAft>
              <a:buSzPts val="1800"/>
              <a:buChar char="●"/>
            </a:pPr>
            <a:r>
              <a:rPr lang="en"/>
              <a:t>Timeline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Product and Dev Timeline</a:t>
            </a:r>
            <a:endParaRPr>
              <a:solidFill>
                <a:srgbClr val="FFFFFF"/>
              </a:solidFill>
            </a:endParaRPr>
          </a:p>
        </p:txBody>
      </p:sp>
      <p:sp>
        <p:nvSpPr>
          <p:cNvPr id="111" name="Google Shape;111;p17"/>
          <p:cNvSpPr txBox="1"/>
          <p:nvPr/>
        </p:nvSpPr>
        <p:spPr>
          <a:xfrm>
            <a:off x="311700" y="1886000"/>
            <a:ext cx="2718600" cy="118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Average"/>
                <a:ea typeface="Average"/>
                <a:cs typeface="Average"/>
                <a:sym typeface="Average"/>
              </a:rPr>
              <a:t>February</a:t>
            </a:r>
            <a:r>
              <a:rPr lang="en" sz="1800">
                <a:solidFill>
                  <a:srgbClr val="FFFFFF"/>
                </a:solidFill>
                <a:latin typeface="Average"/>
                <a:ea typeface="Average"/>
                <a:cs typeface="Average"/>
                <a:sym typeface="Average"/>
              </a:rPr>
              <a:t> 2019: </a:t>
            </a:r>
            <a:endParaRPr sz="1800">
              <a:solidFill>
                <a:srgbClr val="FFFFFF"/>
              </a:solidFill>
              <a:latin typeface="Average"/>
              <a:ea typeface="Average"/>
              <a:cs typeface="Average"/>
              <a:sym typeface="Average"/>
            </a:endParaRPr>
          </a:p>
          <a:p>
            <a:pPr indent="0" lvl="0" marL="0" rtl="0" algn="ctr">
              <a:spcBef>
                <a:spcPts val="1600"/>
              </a:spcBef>
              <a:spcAft>
                <a:spcPts val="1600"/>
              </a:spcAft>
              <a:buNone/>
            </a:pPr>
            <a:r>
              <a:rPr lang="en" sz="1800">
                <a:solidFill>
                  <a:srgbClr val="FFFFFF"/>
                </a:solidFill>
                <a:latin typeface="Average"/>
                <a:ea typeface="Average"/>
                <a:cs typeface="Average"/>
                <a:sym typeface="Average"/>
              </a:rPr>
              <a:t>Idea conception </a:t>
            </a:r>
            <a:endParaRPr sz="1800">
              <a:solidFill>
                <a:srgbClr val="FFFFFF"/>
              </a:solidFill>
              <a:latin typeface="Average"/>
              <a:ea typeface="Average"/>
              <a:cs typeface="Average"/>
              <a:sym typeface="Average"/>
            </a:endParaRPr>
          </a:p>
        </p:txBody>
      </p:sp>
      <p:cxnSp>
        <p:nvCxnSpPr>
          <p:cNvPr id="112" name="Google Shape;112;p17"/>
          <p:cNvCxnSpPr/>
          <p:nvPr/>
        </p:nvCxnSpPr>
        <p:spPr>
          <a:xfrm>
            <a:off x="451950" y="3072800"/>
            <a:ext cx="8240100" cy="0"/>
          </a:xfrm>
          <a:prstGeom prst="straightConnector1">
            <a:avLst/>
          </a:prstGeom>
          <a:noFill/>
          <a:ln cap="flat" cmpd="sng" w="76200">
            <a:solidFill>
              <a:srgbClr val="FFFFFF"/>
            </a:solidFill>
            <a:prstDash val="solid"/>
            <a:round/>
            <a:headEnd len="med" w="med" type="none"/>
            <a:tailEnd len="med" w="med" type="none"/>
          </a:ln>
        </p:spPr>
      </p:cxnSp>
      <p:sp>
        <p:nvSpPr>
          <p:cNvPr id="113" name="Google Shape;113;p17"/>
          <p:cNvSpPr txBox="1"/>
          <p:nvPr/>
        </p:nvSpPr>
        <p:spPr>
          <a:xfrm>
            <a:off x="2157325" y="3299475"/>
            <a:ext cx="1888200" cy="100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Average"/>
                <a:ea typeface="Average"/>
                <a:cs typeface="Average"/>
                <a:sym typeface="Average"/>
              </a:rPr>
              <a:t>March</a:t>
            </a:r>
            <a:r>
              <a:rPr lang="en" sz="1800">
                <a:solidFill>
                  <a:srgbClr val="FFFFFF"/>
                </a:solidFill>
                <a:latin typeface="Average"/>
                <a:ea typeface="Average"/>
                <a:cs typeface="Average"/>
                <a:sym typeface="Average"/>
              </a:rPr>
              <a:t> 2019: </a:t>
            </a:r>
            <a:endParaRPr sz="1800">
              <a:solidFill>
                <a:srgbClr val="FFFFFF"/>
              </a:solidFill>
              <a:latin typeface="Average"/>
              <a:ea typeface="Average"/>
              <a:cs typeface="Average"/>
              <a:sym typeface="Average"/>
            </a:endParaRPr>
          </a:p>
          <a:p>
            <a:pPr indent="0" lvl="0" marL="0" rtl="0" algn="ctr">
              <a:spcBef>
                <a:spcPts val="1600"/>
              </a:spcBef>
              <a:spcAft>
                <a:spcPts val="1600"/>
              </a:spcAft>
              <a:buNone/>
            </a:pPr>
            <a:r>
              <a:rPr lang="en" sz="1800">
                <a:solidFill>
                  <a:srgbClr val="FFFFFF"/>
                </a:solidFill>
                <a:latin typeface="Average"/>
                <a:ea typeface="Average"/>
                <a:cs typeface="Average"/>
                <a:sym typeface="Average"/>
              </a:rPr>
              <a:t>Dev work begins Sprints 1 - 2</a:t>
            </a:r>
            <a:endParaRPr sz="1800">
              <a:solidFill>
                <a:srgbClr val="FFFFFF"/>
              </a:solidFill>
              <a:latin typeface="Average"/>
              <a:ea typeface="Average"/>
              <a:cs typeface="Average"/>
              <a:sym typeface="Average"/>
            </a:endParaRPr>
          </a:p>
        </p:txBody>
      </p:sp>
      <p:sp>
        <p:nvSpPr>
          <p:cNvPr id="114" name="Google Shape;114;p17"/>
          <p:cNvSpPr txBox="1"/>
          <p:nvPr/>
        </p:nvSpPr>
        <p:spPr>
          <a:xfrm>
            <a:off x="3691800" y="1659325"/>
            <a:ext cx="1760400" cy="118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Average"/>
                <a:ea typeface="Average"/>
                <a:cs typeface="Average"/>
                <a:sym typeface="Average"/>
              </a:rPr>
              <a:t>April</a:t>
            </a:r>
            <a:r>
              <a:rPr lang="en" sz="1800">
                <a:solidFill>
                  <a:srgbClr val="FFFFFF"/>
                </a:solidFill>
                <a:latin typeface="Average"/>
                <a:ea typeface="Average"/>
                <a:cs typeface="Average"/>
                <a:sym typeface="Average"/>
              </a:rPr>
              <a:t> 2019: </a:t>
            </a:r>
            <a:endParaRPr sz="1800">
              <a:solidFill>
                <a:srgbClr val="FFFFFF"/>
              </a:solidFill>
              <a:latin typeface="Average"/>
              <a:ea typeface="Average"/>
              <a:cs typeface="Average"/>
              <a:sym typeface="Average"/>
            </a:endParaRPr>
          </a:p>
          <a:p>
            <a:pPr indent="0" lvl="0" marL="0" rtl="0" algn="ctr">
              <a:spcBef>
                <a:spcPts val="1600"/>
              </a:spcBef>
              <a:spcAft>
                <a:spcPts val="1600"/>
              </a:spcAft>
              <a:buNone/>
            </a:pPr>
            <a:r>
              <a:rPr lang="en" sz="1800">
                <a:solidFill>
                  <a:srgbClr val="FFFFFF"/>
                </a:solidFill>
                <a:latin typeface="Average"/>
                <a:ea typeface="Average"/>
                <a:cs typeface="Average"/>
                <a:sym typeface="Average"/>
              </a:rPr>
              <a:t>Sprints 3-5 Alpha testing</a:t>
            </a:r>
            <a:endParaRPr sz="1800">
              <a:solidFill>
                <a:srgbClr val="FFFFFF"/>
              </a:solidFill>
              <a:latin typeface="Average"/>
              <a:ea typeface="Average"/>
              <a:cs typeface="Average"/>
              <a:sym typeface="Average"/>
            </a:endParaRPr>
          </a:p>
        </p:txBody>
      </p:sp>
      <p:sp>
        <p:nvSpPr>
          <p:cNvPr id="115" name="Google Shape;115;p17"/>
          <p:cNvSpPr txBox="1"/>
          <p:nvPr/>
        </p:nvSpPr>
        <p:spPr>
          <a:xfrm>
            <a:off x="4957975" y="3299475"/>
            <a:ext cx="2033100" cy="118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Average"/>
                <a:ea typeface="Average"/>
                <a:cs typeface="Average"/>
                <a:sym typeface="Average"/>
              </a:rPr>
              <a:t>May</a:t>
            </a:r>
            <a:r>
              <a:rPr lang="en" sz="1800">
                <a:solidFill>
                  <a:srgbClr val="FFFFFF"/>
                </a:solidFill>
                <a:latin typeface="Average"/>
                <a:ea typeface="Average"/>
                <a:cs typeface="Average"/>
                <a:sym typeface="Average"/>
              </a:rPr>
              <a:t> 2019:</a:t>
            </a:r>
            <a:endParaRPr sz="1800">
              <a:solidFill>
                <a:srgbClr val="FFFFFF"/>
              </a:solidFill>
              <a:latin typeface="Average"/>
              <a:ea typeface="Average"/>
              <a:cs typeface="Average"/>
              <a:sym typeface="Average"/>
            </a:endParaRPr>
          </a:p>
          <a:p>
            <a:pPr indent="0" lvl="0" marL="0" rtl="0" algn="ctr">
              <a:spcBef>
                <a:spcPts val="1600"/>
              </a:spcBef>
              <a:spcAft>
                <a:spcPts val="1600"/>
              </a:spcAft>
              <a:buNone/>
            </a:pPr>
            <a:r>
              <a:rPr lang="en" sz="1800">
                <a:solidFill>
                  <a:srgbClr val="FFFFFF"/>
                </a:solidFill>
                <a:latin typeface="Average"/>
                <a:ea typeface="Average"/>
                <a:cs typeface="Average"/>
                <a:sym typeface="Average"/>
              </a:rPr>
              <a:t>Alpha release</a:t>
            </a:r>
            <a:endParaRPr sz="1800">
              <a:solidFill>
                <a:srgbClr val="FFFFFF"/>
              </a:solidFill>
              <a:latin typeface="Average"/>
              <a:ea typeface="Average"/>
              <a:cs typeface="Average"/>
              <a:sym typeface="Average"/>
            </a:endParaRPr>
          </a:p>
        </p:txBody>
      </p:sp>
      <p:sp>
        <p:nvSpPr>
          <p:cNvPr id="116" name="Google Shape;116;p17"/>
          <p:cNvSpPr txBox="1"/>
          <p:nvPr/>
        </p:nvSpPr>
        <p:spPr>
          <a:xfrm>
            <a:off x="6468800" y="1752475"/>
            <a:ext cx="2033100" cy="100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Average"/>
                <a:ea typeface="Average"/>
                <a:cs typeface="Average"/>
                <a:sym typeface="Average"/>
              </a:rPr>
              <a:t>Future:</a:t>
            </a:r>
            <a:endParaRPr sz="1800">
              <a:solidFill>
                <a:srgbClr val="FFFFFF"/>
              </a:solidFill>
              <a:latin typeface="Average"/>
              <a:ea typeface="Average"/>
              <a:cs typeface="Average"/>
              <a:sym typeface="Average"/>
            </a:endParaRPr>
          </a:p>
          <a:p>
            <a:pPr indent="0" lvl="0" marL="0" rtl="0" algn="ctr">
              <a:spcBef>
                <a:spcPts val="1600"/>
              </a:spcBef>
              <a:spcAft>
                <a:spcPts val="1600"/>
              </a:spcAft>
              <a:buNone/>
            </a:pPr>
            <a:r>
              <a:rPr lang="en" sz="1800">
                <a:solidFill>
                  <a:srgbClr val="FFFFFF"/>
                </a:solidFill>
                <a:latin typeface="Average"/>
                <a:ea typeface="Average"/>
                <a:cs typeface="Average"/>
                <a:sym typeface="Average"/>
              </a:rPr>
              <a:t>Adding new features and roles </a:t>
            </a:r>
            <a:endParaRPr sz="1800">
              <a:solidFill>
                <a:srgbClr val="FFFFFF"/>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Backend</a:t>
            </a:r>
            <a:endParaRPr/>
          </a:p>
        </p:txBody>
      </p:sp>
      <p:sp>
        <p:nvSpPr>
          <p:cNvPr id="122" name="Google Shape;122;p18"/>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3" name="Google Shape;123;p18"/>
          <p:cNvPicPr preferRelativeResize="0"/>
          <p:nvPr/>
        </p:nvPicPr>
        <p:blipFill>
          <a:blip r:embed="rId3">
            <a:alphaModFix/>
          </a:blip>
          <a:stretch>
            <a:fillRect/>
          </a:stretch>
        </p:blipFill>
        <p:spPr>
          <a:xfrm>
            <a:off x="5045650" y="997350"/>
            <a:ext cx="1569575" cy="1340675"/>
          </a:xfrm>
          <a:prstGeom prst="rect">
            <a:avLst/>
          </a:prstGeom>
          <a:noFill/>
          <a:ln>
            <a:noFill/>
          </a:ln>
        </p:spPr>
      </p:pic>
      <p:pic>
        <p:nvPicPr>
          <p:cNvPr id="124" name="Google Shape;124;p18"/>
          <p:cNvPicPr preferRelativeResize="0"/>
          <p:nvPr/>
        </p:nvPicPr>
        <p:blipFill>
          <a:blip r:embed="rId4">
            <a:alphaModFix/>
          </a:blip>
          <a:stretch>
            <a:fillRect/>
          </a:stretch>
        </p:blipFill>
        <p:spPr>
          <a:xfrm>
            <a:off x="7230525" y="997350"/>
            <a:ext cx="1340675" cy="1340675"/>
          </a:xfrm>
          <a:prstGeom prst="rect">
            <a:avLst/>
          </a:prstGeom>
          <a:noFill/>
          <a:ln>
            <a:noFill/>
          </a:ln>
        </p:spPr>
      </p:pic>
      <p:pic>
        <p:nvPicPr>
          <p:cNvPr id="125" name="Google Shape;125;p18"/>
          <p:cNvPicPr preferRelativeResize="0"/>
          <p:nvPr/>
        </p:nvPicPr>
        <p:blipFill>
          <a:blip r:embed="rId5">
            <a:alphaModFix/>
          </a:blip>
          <a:stretch>
            <a:fillRect/>
          </a:stretch>
        </p:blipFill>
        <p:spPr>
          <a:xfrm>
            <a:off x="4787438" y="2838888"/>
            <a:ext cx="2086001" cy="1564500"/>
          </a:xfrm>
          <a:prstGeom prst="rect">
            <a:avLst/>
          </a:prstGeom>
          <a:noFill/>
          <a:ln>
            <a:noFill/>
          </a:ln>
        </p:spPr>
      </p:pic>
      <p:pic>
        <p:nvPicPr>
          <p:cNvPr id="126" name="Google Shape;126;p18"/>
          <p:cNvPicPr preferRelativeResize="0"/>
          <p:nvPr/>
        </p:nvPicPr>
        <p:blipFill>
          <a:blip r:embed="rId6">
            <a:alphaModFix/>
          </a:blip>
          <a:stretch>
            <a:fillRect/>
          </a:stretch>
        </p:blipFill>
        <p:spPr>
          <a:xfrm>
            <a:off x="7230525" y="2766474"/>
            <a:ext cx="1455125" cy="1455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Frontend</a:t>
            </a:r>
            <a:endParaRPr/>
          </a:p>
        </p:txBody>
      </p:sp>
      <p:sp>
        <p:nvSpPr>
          <p:cNvPr id="132" name="Google Shape;132;p1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33" name="Google Shape;133;p19"/>
          <p:cNvPicPr preferRelativeResize="0"/>
          <p:nvPr/>
        </p:nvPicPr>
        <p:blipFill>
          <a:blip r:embed="rId3">
            <a:alphaModFix/>
          </a:blip>
          <a:stretch>
            <a:fillRect/>
          </a:stretch>
        </p:blipFill>
        <p:spPr>
          <a:xfrm>
            <a:off x="5302725" y="2584588"/>
            <a:ext cx="1161400" cy="1638126"/>
          </a:xfrm>
          <a:prstGeom prst="rect">
            <a:avLst/>
          </a:prstGeom>
          <a:noFill/>
          <a:ln>
            <a:noFill/>
          </a:ln>
        </p:spPr>
      </p:pic>
      <p:pic>
        <p:nvPicPr>
          <p:cNvPr id="134" name="Google Shape;134;p19"/>
          <p:cNvPicPr preferRelativeResize="0"/>
          <p:nvPr/>
        </p:nvPicPr>
        <p:blipFill>
          <a:blip r:embed="rId4">
            <a:alphaModFix/>
          </a:blip>
          <a:stretch>
            <a:fillRect/>
          </a:stretch>
        </p:blipFill>
        <p:spPr>
          <a:xfrm>
            <a:off x="7081450" y="552625"/>
            <a:ext cx="1836350" cy="1836350"/>
          </a:xfrm>
          <a:prstGeom prst="rect">
            <a:avLst/>
          </a:prstGeom>
          <a:noFill/>
          <a:ln>
            <a:noFill/>
          </a:ln>
        </p:spPr>
      </p:pic>
      <p:pic>
        <p:nvPicPr>
          <p:cNvPr id="135" name="Google Shape;135;p19"/>
          <p:cNvPicPr preferRelativeResize="0"/>
          <p:nvPr/>
        </p:nvPicPr>
        <p:blipFill>
          <a:blip r:embed="rId5">
            <a:alphaModFix/>
          </a:blip>
          <a:stretch>
            <a:fillRect/>
          </a:stretch>
        </p:blipFill>
        <p:spPr>
          <a:xfrm>
            <a:off x="7343450" y="2873500"/>
            <a:ext cx="1312350" cy="1312350"/>
          </a:xfrm>
          <a:prstGeom prst="rect">
            <a:avLst/>
          </a:prstGeom>
          <a:noFill/>
          <a:ln>
            <a:noFill/>
          </a:ln>
        </p:spPr>
      </p:pic>
      <p:pic>
        <p:nvPicPr>
          <p:cNvPr id="136" name="Google Shape;136;p19"/>
          <p:cNvPicPr preferRelativeResize="0"/>
          <p:nvPr/>
        </p:nvPicPr>
        <p:blipFill>
          <a:blip r:embed="rId6">
            <a:alphaModFix/>
          </a:blip>
          <a:stretch>
            <a:fillRect/>
          </a:stretch>
        </p:blipFill>
        <p:spPr>
          <a:xfrm>
            <a:off x="4685400" y="552625"/>
            <a:ext cx="2396049" cy="1693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0" name="Shape 140"/>
        <p:cNvGrpSpPr/>
        <p:nvPr/>
      </p:nvGrpSpPr>
      <p:grpSpPr>
        <a:xfrm>
          <a:off x="0" y="0"/>
          <a:ext cx="0" cy="0"/>
          <a:chOff x="0" y="0"/>
          <a:chExt cx="0" cy="0"/>
        </a:xfrm>
      </p:grpSpPr>
      <p:sp>
        <p:nvSpPr>
          <p:cNvPr id="141" name="Google Shape;141;p2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Live 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5" name="Shape 145"/>
        <p:cNvGrpSpPr/>
        <p:nvPr/>
      </p:nvGrpSpPr>
      <p:grpSpPr>
        <a:xfrm>
          <a:off x="0" y="0"/>
          <a:ext cx="0" cy="0"/>
          <a:chOff x="0" y="0"/>
          <a:chExt cx="0" cy="0"/>
        </a:xfrm>
      </p:grpSpPr>
      <p:sp>
        <p:nvSpPr>
          <p:cNvPr id="146" name="Google Shape;146;p2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Q&amp;A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