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mmchugh/Emotive-Cognition/tree/main/cognitive_mus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5GmTI4LNqX" TargetMode="External"/><Relationship Id="rId7" Type="http://schemas.openxmlformats.org/officeDocument/2006/relationships/hyperlink" Target="https://advanced.onlinelibrary.wiley.com/doi/full/10.1002/advs.202401379" TargetMode="External"/><Relationship Id="rId2" Type="http://schemas.openxmlformats.org/officeDocument/2006/relationships/hyperlink" Target="https://pmc.ncbi.nlm.nih.gov/articles/PMC308665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blog/time-series-forecasting-with-the-nvidia-time-series-prediction-platform-and-triton-inference-server/" TargetMode="External"/><Relationship Id="rId5" Type="http://schemas.openxmlformats.org/officeDocument/2006/relationships/hyperlink" Target="https://www.media.mit.edu/publications/ctag-neurips/" TargetMode="External"/><Relationship Id="rId4" Type="http://schemas.openxmlformats.org/officeDocument/2006/relationships/hyperlink" Target="https://datasciencedojo.com/blog/5-ai-music-generation-mode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11813406/en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medium.com/@tyler.hutcherson/activity-classification-for-watchos-part-1-542d44388c4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mit.edu/publications/ctag-neurips/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liam.mchugh@columbia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Cognitive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Audio for Stimulatory Cognitive Control</a:t>
            </a:r>
          </a:p>
          <a:p>
            <a:pPr algn="l"/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 </a:t>
            </a:r>
            <a:r>
              <a:rPr lang="en-US" dirty="0"/>
              <a:t>(project </a:t>
            </a:r>
            <a:r>
              <a:rPr lang="en-US" dirty="0" err="1"/>
              <a:t>inwork</a:t>
            </a:r>
            <a:r>
              <a:rPr lang="en-US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90C-B0F2-804F-33F3-F025040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Cognitive-Stimulative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F13B-C8E0-6ADD-54A0-DA798F8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772" cy="4351338"/>
          </a:xfrm>
        </p:spPr>
        <p:txBody>
          <a:bodyPr/>
          <a:lstStyle/>
          <a:p>
            <a:r>
              <a:rPr lang="en-US" dirty="0"/>
              <a:t>Become the instrument: create live audio experience with activity-linked, semantically-tuned live audio streaming…</a:t>
            </a:r>
          </a:p>
          <a:p>
            <a:r>
              <a:rPr lang="en-US" dirty="0"/>
              <a:t>Ex: concentrate on work with sensitive music &amp; inhibitory filtration.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life experience with finetuned audio-cognitive congruence</a:t>
            </a:r>
          </a:p>
        </p:txBody>
      </p:sp>
    </p:spTree>
    <p:extLst>
      <p:ext uri="{BB962C8B-B14F-4D97-AF65-F5344CB8AC3E}">
        <p14:creationId xmlns:p14="http://schemas.microsoft.com/office/powerpoint/2010/main" val="905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CD2-79DA-D360-A7D9-24231CB2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3F9C-8B97-6AE1-3091-F42D2356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Sensory Processing </a:t>
            </a:r>
            <a:r>
              <a:rPr lang="en-US" dirty="0"/>
              <a:t>in Autism Spectrum Disorders (</a:t>
            </a:r>
            <a:r>
              <a:rPr lang="en-US" sz="1200" i="0" dirty="0">
                <a:effectLst/>
                <a:latin typeface="Source Sans Pro Web"/>
              </a:rPr>
              <a:t>Pediatric Research Foundation</a:t>
            </a:r>
            <a:r>
              <a:rPr lang="en-US" i="0" dirty="0">
                <a:effectLst/>
                <a:latin typeface="Source Sans Pro Web"/>
              </a:rPr>
              <a:t>)</a:t>
            </a:r>
            <a:endParaRPr lang="en-US" dirty="0"/>
          </a:p>
          <a:p>
            <a:r>
              <a:rPr lang="en-US" dirty="0"/>
              <a:t>Prof. DiCarlo’s work on </a:t>
            </a:r>
            <a:r>
              <a:rPr lang="en-US" dirty="0">
                <a:hlinkClick r:id="rId3"/>
              </a:rPr>
              <a:t>human visual-perceptive control</a:t>
            </a:r>
            <a:endParaRPr lang="en-US" dirty="0"/>
          </a:p>
          <a:p>
            <a:r>
              <a:rPr lang="en-US" dirty="0">
                <a:hlinkClick r:id="rId4"/>
              </a:rPr>
              <a:t>State of Generative Music </a:t>
            </a:r>
            <a:r>
              <a:rPr lang="en-US" dirty="0"/>
              <a:t>&amp; Audio-Generative Architectures</a:t>
            </a:r>
          </a:p>
          <a:p>
            <a:r>
              <a:rPr lang="en-US" dirty="0"/>
              <a:t>MIT Media Lab’s </a:t>
            </a:r>
            <a:r>
              <a:rPr lang="en-US" dirty="0">
                <a:hlinkClick r:id="rId5"/>
              </a:rPr>
              <a:t>Semantic Synth Programming</a:t>
            </a:r>
            <a:endParaRPr lang="en-US" dirty="0"/>
          </a:p>
          <a:p>
            <a:r>
              <a:rPr lang="en-US" dirty="0"/>
              <a:t>NVIDIA Triton </a:t>
            </a:r>
            <a:r>
              <a:rPr lang="en-US" dirty="0">
                <a:hlinkClick r:id="rId6"/>
              </a:rPr>
              <a:t>Temporal Fusion Transformer </a:t>
            </a:r>
            <a:r>
              <a:rPr lang="en-US" dirty="0"/>
              <a:t>Architecture (OS)</a:t>
            </a:r>
          </a:p>
          <a:p>
            <a:r>
              <a:rPr lang="en-US" dirty="0" err="1"/>
              <a:t>Mesgarani</a:t>
            </a:r>
            <a:r>
              <a:rPr lang="en-US" dirty="0"/>
              <a:t> N.A.P. Lab work on </a:t>
            </a:r>
            <a:r>
              <a:rPr lang="en-US" dirty="0">
                <a:hlinkClick r:id="rId7"/>
              </a:rPr>
              <a:t>BCI-Augmented Attentional Control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929-9CC3-540C-D149-0D60CA4B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EC6A599E-7266-60AC-F0E2-2C9A8D0E6AEB}"/>
              </a:ext>
            </a:extLst>
          </p:cNvPr>
          <p:cNvSpPr/>
          <p:nvPr/>
        </p:nvSpPr>
        <p:spPr>
          <a:xfrm rot="5400000">
            <a:off x="2649710" y="2753860"/>
            <a:ext cx="1796528" cy="1312433"/>
          </a:xfrm>
          <a:prstGeom prst="snip2SameRect">
            <a:avLst>
              <a:gd name="adj1" fmla="val 47965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4041F019-3531-828F-D9A0-754D98E4F972}"/>
              </a:ext>
            </a:extLst>
          </p:cNvPr>
          <p:cNvSpPr/>
          <p:nvPr/>
        </p:nvSpPr>
        <p:spPr>
          <a:xfrm rot="16200000">
            <a:off x="5847249" y="2902662"/>
            <a:ext cx="3124074" cy="2369977"/>
          </a:xfrm>
          <a:prstGeom prst="snip2SameRect">
            <a:avLst>
              <a:gd name="adj1" fmla="val 28666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Decoder</a:t>
            </a:r>
          </a:p>
          <a:p>
            <a:pPr algn="ctr"/>
            <a:r>
              <a:rPr lang="en-US" dirty="0"/>
              <a:t>(context-aware generative)</a:t>
            </a:r>
          </a:p>
          <a:p>
            <a:pPr algn="ctr"/>
            <a:r>
              <a:rPr lang="en-US" dirty="0"/>
              <a:t>(nearest-neighbor </a:t>
            </a:r>
          </a:p>
          <a:p>
            <a:pPr algn="ctr"/>
            <a:r>
              <a:rPr lang="en-US" dirty="0"/>
              <a:t>+ glue)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C6556-9DBD-E34C-DEB9-027F28753037}"/>
              </a:ext>
            </a:extLst>
          </p:cNvPr>
          <p:cNvSpPr txBox="1"/>
          <p:nvPr/>
        </p:nvSpPr>
        <p:spPr>
          <a:xfrm>
            <a:off x="1429732" y="3090660"/>
            <a:ext cx="1435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Data</a:t>
            </a:r>
          </a:p>
          <a:p>
            <a:r>
              <a:rPr lang="en-US" dirty="0"/>
              <a:t>(HR)</a:t>
            </a:r>
            <a:br>
              <a:rPr lang="en-US" dirty="0"/>
            </a:br>
            <a:r>
              <a:rPr lang="en-US" dirty="0"/>
              <a:t>(Accel)</a:t>
            </a:r>
          </a:p>
          <a:p>
            <a:r>
              <a:rPr lang="en-US" dirty="0"/>
              <a:t>(Audio)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99FF9-E629-269E-A6A8-C90CE31BB4B8}"/>
              </a:ext>
            </a:extLst>
          </p:cNvPr>
          <p:cNvSpPr txBox="1"/>
          <p:nvPr/>
        </p:nvSpPr>
        <p:spPr>
          <a:xfrm>
            <a:off x="1429732" y="2438447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  <a:p>
            <a:r>
              <a:rPr lang="en-US" dirty="0"/>
              <a:t>(pers. Info)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EEEB4-7B62-ED39-3491-DF34E020AC0A}"/>
              </a:ext>
            </a:extLst>
          </p:cNvPr>
          <p:cNvSpPr txBox="1"/>
          <p:nvPr/>
        </p:nvSpPr>
        <p:spPr>
          <a:xfrm>
            <a:off x="4204189" y="321720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Semantics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27DF6-BA3D-DBF8-0135-8A39662B55B7}"/>
              </a:ext>
            </a:extLst>
          </p:cNvPr>
          <p:cNvSpPr txBox="1"/>
          <p:nvPr/>
        </p:nvSpPr>
        <p:spPr>
          <a:xfrm>
            <a:off x="4443084" y="3564148"/>
            <a:ext cx="1741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Context</a:t>
            </a:r>
          </a:p>
          <a:p>
            <a:pPr algn="r"/>
            <a:r>
              <a:rPr lang="en-US" dirty="0"/>
              <a:t>Manual Tuning</a:t>
            </a:r>
          </a:p>
          <a:p>
            <a:pPr algn="r"/>
            <a:r>
              <a:rPr lang="en-US" dirty="0"/>
              <a:t>Prompt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(Maybe Audio)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B32B4-92D3-8715-0059-FD91C31DBCE3}"/>
              </a:ext>
            </a:extLst>
          </p:cNvPr>
          <p:cNvSpPr txBox="1"/>
          <p:nvPr/>
        </p:nvSpPr>
        <p:spPr>
          <a:xfrm>
            <a:off x="8617726" y="3848553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Stream</a:t>
            </a:r>
          </a:p>
        </p:txBody>
      </p:sp>
    </p:spTree>
    <p:extLst>
      <p:ext uri="{BB962C8B-B14F-4D97-AF65-F5344CB8AC3E}">
        <p14:creationId xmlns:p14="http://schemas.microsoft.com/office/powerpoint/2010/main" val="38430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103166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b="1" dirty="0"/>
              <a:t>Wearable Sensor Data (Apple Watch</a:t>
            </a:r>
          </a:p>
          <a:p>
            <a:pPr lvl="1"/>
            <a:r>
              <a:rPr lang="en-US" sz="2200" dirty="0"/>
              <a:t>heartrate, gyro, accel. (also magnet., </a:t>
            </a:r>
            <a:r>
              <a:rPr lang="en-US" sz="2200" dirty="0" err="1"/>
              <a:t>altim</a:t>
            </a:r>
            <a:r>
              <a:rPr lang="en-US" sz="2200" dirty="0"/>
              <a:t>.)</a:t>
            </a:r>
          </a:p>
          <a:p>
            <a:r>
              <a:rPr lang="en-US" sz="2600" dirty="0"/>
              <a:t>Audio Data</a:t>
            </a:r>
          </a:p>
          <a:p>
            <a:pPr lvl="1"/>
            <a:r>
              <a:rPr lang="en-US" sz="2200" dirty="0"/>
              <a:t>See Meta </a:t>
            </a:r>
            <a:r>
              <a:rPr lang="en-US" sz="2200" dirty="0" err="1">
                <a:hlinkClick r:id="rId2"/>
              </a:rPr>
              <a:t>MusicGen</a:t>
            </a:r>
            <a:r>
              <a:rPr lang="en-US" sz="2200" dirty="0">
                <a:hlinkClick r:id="rId2"/>
              </a:rPr>
              <a:t> Encoder</a:t>
            </a:r>
            <a:r>
              <a:rPr lang="en-US" sz="2200" dirty="0"/>
              <a:t>; consider pretraining cost savings, finetuning &amp; cross-attentive / TFT style multimodal</a:t>
            </a:r>
          </a:p>
          <a:p>
            <a:pPr lvl="1"/>
            <a:r>
              <a:rPr lang="en-US" sz="2200" dirty="0"/>
              <a:t>Compare with </a:t>
            </a:r>
            <a:r>
              <a:rPr lang="en-US" sz="2200" dirty="0">
                <a:hlinkClick r:id="rId3"/>
              </a:rPr>
              <a:t>visual perturbation modeling</a:t>
            </a:r>
            <a:r>
              <a:rPr lang="en-US" sz="2200" dirty="0"/>
              <a:t>, esp. inverse problem, research needs, academic grounding</a:t>
            </a:r>
          </a:p>
          <a:p>
            <a:pPr lvl="1"/>
            <a:r>
              <a:rPr lang="en-US" sz="2200" dirty="0"/>
              <a:t>Compute intensity? Latency effects?</a:t>
            </a:r>
          </a:p>
          <a:p>
            <a:r>
              <a:rPr lang="en-US" sz="2200" dirty="0"/>
              <a:t>Train ZSL Classifier(</a:t>
            </a:r>
            <a:r>
              <a:rPr lang="en-US" sz="2200" dirty="0">
                <a:hlinkClick r:id="rId4"/>
              </a:rPr>
              <a:t>ex</a:t>
            </a:r>
            <a:r>
              <a:rPr lang="en-US" sz="2200" dirty="0"/>
              <a:t>) / import preexisting classifier(</a:t>
            </a:r>
            <a:r>
              <a:rPr lang="en-US" sz="2200" dirty="0" err="1"/>
              <a:t>ifexist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 </a:t>
            </a:r>
          </a:p>
          <a:p>
            <a:pPr lvl="1"/>
            <a:r>
              <a:rPr lang="en-US" sz="2200" dirty="0"/>
              <a:t>(currently using Qwen-2B, possibly switch to CLIP)</a:t>
            </a:r>
          </a:p>
        </p:txBody>
      </p:sp>
      <p:pic>
        <p:nvPicPr>
          <p:cNvPr id="1026" name="Picture 2" descr="watchOS 11 brings powerful health and fitness insights - Apple">
            <a:extLst>
              <a:ext uri="{FF2B5EF4-FFF2-40B4-BE49-F238E27FC236}">
                <a16:creationId xmlns:a16="http://schemas.microsoft.com/office/drawing/2014/main" id="{C7645799-9138-A199-5CC8-E914B405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0C07-016E-F154-D184-CA17C18E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PPG Dataset (heartrate, 64Hz wrist accel, activity)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C75E0-ADE9-2DBC-C535-2377DB52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206" y="1901825"/>
            <a:ext cx="574313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8439F-F962-B97D-873E-1EDDBC7800D2}"/>
              </a:ext>
            </a:extLst>
          </p:cNvPr>
          <p:cNvSpPr txBox="1"/>
          <p:nvPr/>
        </p:nvSpPr>
        <p:spPr>
          <a:xfrm>
            <a:off x="504825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https://archive.ics.uci.edu/dataset/495/ppg%2Bdalia?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F995-B535-EB91-8B57-B44A9E2F5D3D}"/>
              </a:ext>
            </a:extLst>
          </p:cNvPr>
          <p:cNvSpPr txBox="1"/>
          <p:nvPr/>
        </p:nvSpPr>
        <p:spPr>
          <a:xfrm>
            <a:off x="504825" y="1773238"/>
            <a:ext cx="6962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128k sec of activity data; </a:t>
            </a:r>
          </a:p>
          <a:p>
            <a:r>
              <a:rPr lang="en-US" dirty="0"/>
              <a:t>15 subjects, 9 activities (including transition)</a:t>
            </a:r>
          </a:p>
        </p:txBody>
      </p:sp>
    </p:spTree>
    <p:extLst>
      <p:ext uri="{BB962C8B-B14F-4D97-AF65-F5344CB8AC3E}">
        <p14:creationId xmlns:p14="http://schemas.microsoft.com/office/powerpoint/2010/main" val="61079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decoder </a:t>
            </a:r>
            <a:r>
              <a:rPr lang="en-US" sz="2200" b="1" dirty="0"/>
              <a:t>input prompt</a:t>
            </a:r>
            <a:r>
              <a:rPr lang="en-US" sz="2200" dirty="0"/>
              <a:t>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05"/>
            <a:ext cx="10515600" cy="4552558"/>
          </a:xfrm>
        </p:spPr>
        <p:txBody>
          <a:bodyPr>
            <a:normAutofit/>
          </a:bodyPr>
          <a:lstStyle/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pPr lvl="1"/>
            <a:r>
              <a:rPr lang="en-US" dirty="0"/>
              <a:t>Finetuned/</a:t>
            </a:r>
            <a:r>
              <a:rPr lang="en-US" dirty="0">
                <a:hlinkClick r:id="rId2"/>
              </a:rPr>
              <a:t>pretrained generative music model </a:t>
            </a:r>
            <a:r>
              <a:rPr lang="en-US" dirty="0"/>
              <a:t>– investigate input, latency</a:t>
            </a:r>
          </a:p>
          <a:p>
            <a:pPr lvl="1"/>
            <a:r>
              <a:rPr lang="en-US" dirty="0"/>
              <a:t>Cross-attentive / TFT-type architecture (multiple context sources)</a:t>
            </a:r>
            <a:endParaRPr lang="en-US" b="1" dirty="0"/>
          </a:p>
          <a:p>
            <a:r>
              <a:rPr lang="en-US" dirty="0">
                <a:hlinkClick r:id="rId3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r>
              <a:rPr lang="en-US" b="1" dirty="0"/>
              <a:t>K-</a:t>
            </a:r>
            <a:r>
              <a:rPr lang="en-US" b="1" dirty="0" err="1"/>
              <a:t>nn</a:t>
            </a:r>
            <a:r>
              <a:rPr lang="en-US" b="1" dirty="0"/>
              <a:t> style segmented dataset streaming</a:t>
            </a:r>
          </a:p>
          <a:p>
            <a:pPr lvl="1"/>
            <a:r>
              <a:rPr lang="en-US" dirty="0"/>
              <a:t>Smaller “glue” model trained to transition between segments</a:t>
            </a:r>
          </a:p>
          <a:p>
            <a:pPr lvl="1"/>
            <a:r>
              <a:rPr lang="en-US" dirty="0"/>
              <a:t>Ex grab beat drop &amp; stream in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game music control</a:t>
            </a:r>
          </a:p>
          <a:p>
            <a:r>
              <a:rPr lang="en-US" dirty="0"/>
              <a:t>Inhibitory (ex ANC) vs Excitatory stimulus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398E-A80D-B28E-C20D-56817360F315}"/>
              </a:ext>
            </a:extLst>
          </p:cNvPr>
          <p:cNvSpPr txBox="1"/>
          <p:nvPr/>
        </p:nvSpPr>
        <p:spPr>
          <a:xfrm>
            <a:off x="2525187" y="6369512"/>
            <a:ext cx="966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Research &amp; Development Stage – contact </a:t>
            </a:r>
            <a:r>
              <a:rPr lang="en-US" dirty="0">
                <a:hlinkClick r:id="rId2"/>
              </a:rPr>
              <a:t>liam.mchugh@columbia.edu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Source Sans Pro Web</vt:lpstr>
      <vt:lpstr>Office Theme</vt:lpstr>
      <vt:lpstr>Cognitive Music</vt:lpstr>
      <vt:lpstr>Cognitive-Stimulative Experience</vt:lpstr>
      <vt:lpstr>Related Work</vt:lpstr>
      <vt:lpstr>General Architecture</vt:lpstr>
      <vt:lpstr>Activity Data Encoder</vt:lpstr>
      <vt:lpstr>UC Irvine PPG Dataset (heartrate, 64Hz wrist accel, activity)</vt:lpstr>
      <vt:lpstr>“Latent Space” – Audio Model Input</vt:lpstr>
      <vt:lpstr>Audio Decoder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42</cp:revision>
  <dcterms:created xsi:type="dcterms:W3CDTF">2025-01-07T20:02:58Z</dcterms:created>
  <dcterms:modified xsi:type="dcterms:W3CDTF">2025-01-27T17:53:42Z</dcterms:modified>
</cp:coreProperties>
</file>