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49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523-806C-91B0-2F64-5A5A6AA4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C76-7F56-0A21-A7EA-174F6765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D95-04A3-1E6D-758A-FF2F2A5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E0DA-576D-032D-05D8-ADEEA88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2984-F5AE-BF27-87F6-601DA94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8A-D9D1-AEEA-6712-AEE87F5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4AB0-46C1-B193-D855-F46462C2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E396-E993-9CFE-D39F-C454399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C596-2EA9-BB4C-084F-94BFD16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D7FF-E8C1-DC80-FF24-8CB2C02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76F3-2399-456D-3DB2-4960BF33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7370-9C19-8CF1-6933-F2F6A82D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56FB-4BD8-89B9-264E-67810E1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CFC-4D67-FCA5-19EA-D1265E9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172-82D9-8F8E-907C-D5BD7C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012-C5DA-A4EC-6590-A720E0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EC72-511A-64AE-D31D-3E97F1B8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8BA2-E6DB-8B60-C3B1-7E5A4D8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48B-949F-9ABA-8F4A-A3A50E1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29C9-5A70-9E01-69DA-4883B68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495-DE2A-84BE-09AA-7968CB0D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674F-76E6-4373-64F1-AF85E5BF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44C-B75F-25BB-366C-B253C300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956E-16C5-33D1-A58F-D73ADB5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689-3601-26F3-D0CA-F06E23C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B09E-D4EA-0EA8-931F-A74F4D1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7ADB-85A6-212E-3A11-45D2403E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A637-CDB3-9A4E-47A0-96DDDA97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96AF-DFCE-FA7B-BD35-F3CEE7A1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EAF9-7AEF-E532-565B-2566533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ACB6-33C1-5C25-B3BA-22816D6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C2F3-7F63-EB3C-DA02-55F4E8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49C7-E904-E84E-FDF3-B366BE23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14C5-0B0B-6835-48E2-1DFD489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BAA5-96C4-C95F-27BF-653E518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279-59F9-6FE5-6AF4-6B259B00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74B4-E71D-1F40-4175-23E26D6A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6496-A9D2-1CE1-B74A-59DC1B78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CEAB-7DD6-F479-5E57-7A5FF46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B4F-18B4-99BB-51B5-F9DE7BC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35400-E558-FEB3-3AE6-4563EF3C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73D0-B71E-AA2F-C414-D8DB20E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5110-D75C-C52D-6E2F-0556569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4DB-3702-B267-C93E-258B9BD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36F0-CC85-CDD8-A98D-C3EC23E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C95-DEDD-6D9D-6B86-9BC7AAE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6E1-5902-AD6B-2FD3-3297C8F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F997-4BA6-830E-496F-646158C8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3DFF-D65F-F64B-9150-849E988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9C6E-6AD7-7852-C908-2DA4089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A150-4BEF-3DF9-92C4-A370B4E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EBC-9FC1-37D8-52B7-5A9F9BD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2EBB-F493-7BBE-1B5C87C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F72D-C26A-59C2-4B2F-1BB2F45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FB68-5EB9-FFDF-CE40-340CF2F3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E758-70B7-FEF4-AEAB-79A9243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78D4-0859-0E66-7FEF-9251ACDB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430B-F57D-1D21-ED53-71155E1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E6C5-E7CC-9B97-4B1A-58D3944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5639-A796-E485-0EC8-BCAEE0C1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4E95-8BD4-E340-81FD-1F36C4AB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42CA-9D5D-413D-9993-8CF5D57032C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86B8-4AB8-E0C9-868D-3D6B4610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ACF8-B8F8-D7CD-C6EB-D245CCBE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ammchugh/Emotive-Cognition/tree/main/cognitive_mus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5GmTI4LNqX" TargetMode="External"/><Relationship Id="rId7" Type="http://schemas.openxmlformats.org/officeDocument/2006/relationships/hyperlink" Target="https://advanced.onlinelibrary.wiley.com/doi/full/10.1002/advs.202401379" TargetMode="External"/><Relationship Id="rId2" Type="http://schemas.openxmlformats.org/officeDocument/2006/relationships/hyperlink" Target="https://pmc.ncbi.nlm.nih.gov/articles/PMC308665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blog/time-series-forecasting-with-the-nvidia-time-series-prediction-platform-and-triton-inference-server/" TargetMode="External"/><Relationship Id="rId5" Type="http://schemas.openxmlformats.org/officeDocument/2006/relationships/hyperlink" Target="https://www.media.mit.edu/publications/ctag-neurips/" TargetMode="External"/><Relationship Id="rId4" Type="http://schemas.openxmlformats.org/officeDocument/2006/relationships/hyperlink" Target="https://datasciencedojo.com/blog/5-ai-music-generation-mode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11813406/en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medium.com/@tyler.hutcherson/activity-classification-for-watchos-part-1-542d44388c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.mit.edu/publications/ctag-neurips/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iam.s.mchugh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10E0-8073-140E-C9E9-E83EA153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Cognitive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FC-FCE1-571D-0E06-00D39060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Activity-Sensitive Audio for Stimulatory Cognitive Control</a:t>
            </a:r>
          </a:p>
          <a:p>
            <a:pPr algn="l"/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link </a:t>
            </a:r>
            <a:r>
              <a:rPr lang="en-US" dirty="0"/>
              <a:t>(project </a:t>
            </a:r>
            <a:r>
              <a:rPr lang="en-US" dirty="0" err="1"/>
              <a:t>inwork</a:t>
            </a:r>
            <a:r>
              <a:rPr lang="en-US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190C-B0F2-804F-33F3-F0250400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Cognitive-Stimulative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F13B-C8E0-6ADD-54A0-DA798F8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772" cy="4351338"/>
          </a:xfrm>
        </p:spPr>
        <p:txBody>
          <a:bodyPr/>
          <a:lstStyle/>
          <a:p>
            <a:r>
              <a:rPr lang="en-US" dirty="0"/>
              <a:t>Become the instrument: create live audio experience with activity-linked, semantically-tuned live audio streaming…</a:t>
            </a:r>
          </a:p>
          <a:p>
            <a:r>
              <a:rPr lang="en-US" dirty="0"/>
              <a:t>Ex: concentrate on work with sensitive music &amp; inhibitory filtration.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Control life experience with finetuned audio-cognitive congruence</a:t>
            </a:r>
          </a:p>
        </p:txBody>
      </p:sp>
    </p:spTree>
    <p:extLst>
      <p:ext uri="{BB962C8B-B14F-4D97-AF65-F5344CB8AC3E}">
        <p14:creationId xmlns:p14="http://schemas.microsoft.com/office/powerpoint/2010/main" val="905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CD2-79DA-D360-A7D9-24231CB2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3F9C-8B97-6AE1-3091-F42D2356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Sensory Processing </a:t>
            </a:r>
            <a:r>
              <a:rPr lang="en-US" dirty="0"/>
              <a:t>in Autism Spectrum Disorders (</a:t>
            </a:r>
            <a:r>
              <a:rPr lang="en-US" sz="1200" i="0" dirty="0">
                <a:effectLst/>
                <a:latin typeface="Source Sans Pro Web"/>
              </a:rPr>
              <a:t>Pediatric Research Foundation</a:t>
            </a:r>
            <a:r>
              <a:rPr lang="en-US" i="0" dirty="0">
                <a:effectLst/>
                <a:latin typeface="Source Sans Pro Web"/>
              </a:rPr>
              <a:t>)</a:t>
            </a:r>
            <a:endParaRPr lang="en-US" dirty="0"/>
          </a:p>
          <a:p>
            <a:r>
              <a:rPr lang="en-US" dirty="0"/>
              <a:t>Prof. DiCarlo’s work on </a:t>
            </a:r>
            <a:r>
              <a:rPr lang="en-US" dirty="0">
                <a:hlinkClick r:id="rId3"/>
              </a:rPr>
              <a:t>human visual-perceptive control</a:t>
            </a:r>
            <a:endParaRPr lang="en-US" dirty="0"/>
          </a:p>
          <a:p>
            <a:r>
              <a:rPr lang="en-US" dirty="0">
                <a:hlinkClick r:id="rId4"/>
              </a:rPr>
              <a:t>State of Generative Music </a:t>
            </a:r>
            <a:r>
              <a:rPr lang="en-US" dirty="0"/>
              <a:t>&amp; Audio-Generative Architectures</a:t>
            </a:r>
          </a:p>
          <a:p>
            <a:r>
              <a:rPr lang="en-US" dirty="0"/>
              <a:t>MIT Media Lab’s </a:t>
            </a:r>
            <a:r>
              <a:rPr lang="en-US" dirty="0">
                <a:hlinkClick r:id="rId5"/>
              </a:rPr>
              <a:t>Semantic Synth Programming</a:t>
            </a:r>
            <a:endParaRPr lang="en-US" dirty="0"/>
          </a:p>
          <a:p>
            <a:r>
              <a:rPr lang="en-US" dirty="0"/>
              <a:t>NVIDIA Triton </a:t>
            </a:r>
            <a:r>
              <a:rPr lang="en-US" dirty="0">
                <a:hlinkClick r:id="rId6"/>
              </a:rPr>
              <a:t>Temporal Fusion Transformer </a:t>
            </a:r>
            <a:r>
              <a:rPr lang="en-US" dirty="0"/>
              <a:t>Architecture (OS)</a:t>
            </a:r>
          </a:p>
          <a:p>
            <a:r>
              <a:rPr lang="en-US" dirty="0" err="1"/>
              <a:t>Mesgarani</a:t>
            </a:r>
            <a:r>
              <a:rPr lang="en-US" dirty="0"/>
              <a:t> N.A.P. Lab work on </a:t>
            </a:r>
            <a:r>
              <a:rPr lang="en-US" dirty="0">
                <a:hlinkClick r:id="rId7"/>
              </a:rPr>
              <a:t>BCI-Augmented Attentional Control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FC23D-4555-7964-A8E5-7A2149C1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Activity Data Encoder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43D-2F45-0668-38B3-203AA9F1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103166" cy="411917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b="1" dirty="0"/>
              <a:t>Wearable Sensor Data (Apple Watch</a:t>
            </a:r>
          </a:p>
          <a:p>
            <a:pPr lvl="1"/>
            <a:r>
              <a:rPr lang="en-US" sz="2200" dirty="0"/>
              <a:t>heartrate, gyro, accel. (also magnet., </a:t>
            </a:r>
            <a:r>
              <a:rPr lang="en-US" sz="2200" dirty="0" err="1"/>
              <a:t>altim</a:t>
            </a:r>
            <a:r>
              <a:rPr lang="en-US" sz="2200" dirty="0"/>
              <a:t>.)</a:t>
            </a:r>
          </a:p>
          <a:p>
            <a:r>
              <a:rPr lang="en-US" sz="2600" dirty="0"/>
              <a:t>Audio Data</a:t>
            </a:r>
          </a:p>
          <a:p>
            <a:pPr lvl="1"/>
            <a:r>
              <a:rPr lang="en-US" sz="2200" dirty="0"/>
              <a:t>See Meta </a:t>
            </a:r>
            <a:r>
              <a:rPr lang="en-US" sz="2200" dirty="0" err="1">
                <a:hlinkClick r:id="rId2"/>
              </a:rPr>
              <a:t>MusicGen</a:t>
            </a:r>
            <a:r>
              <a:rPr lang="en-US" sz="2200" dirty="0">
                <a:hlinkClick r:id="rId2"/>
              </a:rPr>
              <a:t> Encoder</a:t>
            </a:r>
            <a:r>
              <a:rPr lang="en-US" sz="2200" dirty="0"/>
              <a:t>; consider pretraining cost savings, finetuning &amp; cross-attentive / TFT style multimodal</a:t>
            </a:r>
          </a:p>
          <a:p>
            <a:pPr lvl="1"/>
            <a:r>
              <a:rPr lang="en-US" sz="2200" dirty="0"/>
              <a:t>Compare with </a:t>
            </a:r>
            <a:r>
              <a:rPr lang="en-US" sz="2200" dirty="0">
                <a:hlinkClick r:id="rId3"/>
              </a:rPr>
              <a:t>visual perturbation modeling</a:t>
            </a:r>
            <a:r>
              <a:rPr lang="en-US" sz="2200" dirty="0"/>
              <a:t>, esp. inverse problem, research needs, academic grounding</a:t>
            </a:r>
          </a:p>
          <a:p>
            <a:pPr lvl="1"/>
            <a:r>
              <a:rPr lang="en-US" sz="2200" dirty="0"/>
              <a:t>Compute intensity? Latency effects?</a:t>
            </a:r>
          </a:p>
          <a:p>
            <a:r>
              <a:rPr lang="en-US" sz="2200" dirty="0"/>
              <a:t>Train ZSL Classifier(</a:t>
            </a:r>
            <a:r>
              <a:rPr lang="en-US" sz="2200" dirty="0">
                <a:hlinkClick r:id="rId4"/>
              </a:rPr>
              <a:t>ex</a:t>
            </a:r>
            <a:r>
              <a:rPr lang="en-US" sz="2200" dirty="0"/>
              <a:t>) / import preexisting classifier(</a:t>
            </a:r>
            <a:r>
              <a:rPr lang="en-US" sz="2200" dirty="0" err="1"/>
              <a:t>ifexist</a:t>
            </a:r>
            <a:r>
              <a:rPr lang="en-US" sz="2200" dirty="0"/>
              <a:t>). </a:t>
            </a:r>
          </a:p>
          <a:p>
            <a:pPr lvl="1"/>
            <a:r>
              <a:rPr lang="en-US" sz="2200" dirty="0" err="1"/>
              <a:t>Longterm</a:t>
            </a:r>
            <a:r>
              <a:rPr lang="en-US" sz="2200" dirty="0"/>
              <a:t>; RLHF policy improvements and UI semantic prompt </a:t>
            </a:r>
            <a:r>
              <a:rPr lang="en-US" sz="2200" dirty="0" err="1"/>
              <a:t>eng.</a:t>
            </a:r>
            <a:endParaRPr lang="en-US" sz="2200" dirty="0"/>
          </a:p>
          <a:p>
            <a:pPr lvl="1"/>
            <a:r>
              <a:rPr lang="en-US" sz="2200" dirty="0"/>
              <a:t>Gemma-type LLM to generate train-of-thought type semantics, or simply list-of-words input </a:t>
            </a:r>
          </a:p>
          <a:p>
            <a:pPr lvl="1"/>
            <a:r>
              <a:rPr lang="en-US" sz="2200" dirty="0"/>
              <a:t>(currently using Qwen-2B, possibly switch to CLIP)</a:t>
            </a:r>
          </a:p>
        </p:txBody>
      </p:sp>
      <p:pic>
        <p:nvPicPr>
          <p:cNvPr id="1026" name="Picture 2" descr="watchOS 11 brings powerful health and fitness insights - Apple">
            <a:extLst>
              <a:ext uri="{FF2B5EF4-FFF2-40B4-BE49-F238E27FC236}">
                <a16:creationId xmlns:a16="http://schemas.microsoft.com/office/drawing/2014/main" id="{C7645799-9138-A199-5CC8-E914B405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6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0C07-016E-F154-D184-CA17C18E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PPG Dataset (heartrate, 64Hz wrist accel, activity)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C75E0-ADE9-2DBC-C535-2377DB52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206" y="1901825"/>
            <a:ext cx="574313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8439F-F962-B97D-873E-1EDDBC7800D2}"/>
              </a:ext>
            </a:extLst>
          </p:cNvPr>
          <p:cNvSpPr txBox="1"/>
          <p:nvPr/>
        </p:nvSpPr>
        <p:spPr>
          <a:xfrm>
            <a:off x="504825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https://archive.ics.uci.edu/dataset/495/ppg%2Bdalia?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FF995-B535-EB91-8B57-B44A9E2F5D3D}"/>
              </a:ext>
            </a:extLst>
          </p:cNvPr>
          <p:cNvSpPr txBox="1"/>
          <p:nvPr/>
        </p:nvSpPr>
        <p:spPr>
          <a:xfrm>
            <a:off x="504825" y="1773238"/>
            <a:ext cx="6962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128k sec of activity data; </a:t>
            </a:r>
          </a:p>
          <a:p>
            <a:r>
              <a:rPr lang="en-US" dirty="0"/>
              <a:t>15 subjects, 9 activities (including transition)</a:t>
            </a:r>
          </a:p>
        </p:txBody>
      </p:sp>
    </p:spTree>
    <p:extLst>
      <p:ext uri="{BB962C8B-B14F-4D97-AF65-F5344CB8AC3E}">
        <p14:creationId xmlns:p14="http://schemas.microsoft.com/office/powerpoint/2010/main" val="61079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B2CEC-4E6C-8868-C18B-55B12B4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“Latent Space” – Audio Model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C85-B361-63DE-FB15-BB7F44F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196091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Run activity info + existing prompt into audio input..</a:t>
            </a:r>
          </a:p>
          <a:p>
            <a:r>
              <a:rPr lang="en-US" sz="2200" dirty="0"/>
              <a:t>User interface controls:</a:t>
            </a:r>
          </a:p>
          <a:p>
            <a:pPr lvl="1"/>
            <a:r>
              <a:rPr lang="en-US" sz="2200" dirty="0"/>
              <a:t>Dials changing decoder </a:t>
            </a:r>
            <a:r>
              <a:rPr lang="en-US" sz="2200" b="1" dirty="0"/>
              <a:t>input prompt</a:t>
            </a:r>
            <a:r>
              <a:rPr lang="en-US" sz="2200" dirty="0"/>
              <a:t>, latent output temperature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0318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D8C-AD67-425A-4A31-B742E25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1EF6-1578-09CC-CD2B-1DBB350B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05"/>
            <a:ext cx="10515600" cy="4552558"/>
          </a:xfrm>
        </p:spPr>
        <p:txBody>
          <a:bodyPr>
            <a:normAutofit/>
          </a:bodyPr>
          <a:lstStyle/>
          <a:p>
            <a:r>
              <a:rPr lang="en-US" dirty="0"/>
              <a:t>Audio model with latent / semantic context input</a:t>
            </a:r>
          </a:p>
          <a:p>
            <a:pPr lvl="1"/>
            <a:r>
              <a:rPr lang="en-US" dirty="0"/>
              <a:t>Context shifting, </a:t>
            </a:r>
            <a:r>
              <a:rPr lang="en-US" dirty="0" err="1"/>
              <a:t>realtime</a:t>
            </a:r>
            <a:r>
              <a:rPr lang="en-US" dirty="0"/>
              <a:t> indicators for latency management</a:t>
            </a:r>
          </a:p>
          <a:p>
            <a:pPr lvl="1"/>
            <a:r>
              <a:rPr lang="en-US" dirty="0"/>
              <a:t>Finetuned/</a:t>
            </a:r>
            <a:r>
              <a:rPr lang="en-US" dirty="0">
                <a:hlinkClick r:id="rId2"/>
              </a:rPr>
              <a:t>pretrained generative music model </a:t>
            </a:r>
            <a:r>
              <a:rPr lang="en-US" dirty="0"/>
              <a:t>– investigate input, latency</a:t>
            </a:r>
          </a:p>
          <a:p>
            <a:pPr lvl="1"/>
            <a:r>
              <a:rPr lang="en-US" dirty="0"/>
              <a:t>Cross-attentive / TFT-type architecture (multiple context sources)</a:t>
            </a:r>
            <a:endParaRPr lang="en-US" b="1" dirty="0"/>
          </a:p>
          <a:p>
            <a:r>
              <a:rPr lang="en-US" dirty="0">
                <a:hlinkClick r:id="rId3"/>
              </a:rPr>
              <a:t>Synthesizer-type</a:t>
            </a:r>
            <a:r>
              <a:rPr lang="en-US" dirty="0"/>
              <a:t> audio control (see MIT lab)</a:t>
            </a:r>
          </a:p>
          <a:p>
            <a:pPr lvl="1"/>
            <a:r>
              <a:rPr lang="en-US" dirty="0"/>
              <a:t>Pretraining/RL with larger multimodal model for labelling &amp; task convergence</a:t>
            </a:r>
          </a:p>
          <a:p>
            <a:r>
              <a:rPr lang="en-US" b="1" dirty="0"/>
              <a:t>K-</a:t>
            </a:r>
            <a:r>
              <a:rPr lang="en-US" b="1" dirty="0" err="1"/>
              <a:t>nn</a:t>
            </a:r>
            <a:r>
              <a:rPr lang="en-US" b="1" dirty="0"/>
              <a:t> style segmented dataset streaming</a:t>
            </a:r>
          </a:p>
          <a:p>
            <a:pPr lvl="1"/>
            <a:r>
              <a:rPr lang="en-US" dirty="0"/>
              <a:t>Smaller “glue” model trained to transition between segments</a:t>
            </a:r>
          </a:p>
          <a:p>
            <a:pPr lvl="1"/>
            <a:r>
              <a:rPr lang="en-US" dirty="0"/>
              <a:t>Ex grab beat drop &amp; stream in</a:t>
            </a:r>
          </a:p>
        </p:txBody>
      </p:sp>
    </p:spTree>
    <p:extLst>
      <p:ext uri="{BB962C8B-B14F-4D97-AF65-F5344CB8AC3E}">
        <p14:creationId xmlns:p14="http://schemas.microsoft.com/office/powerpoint/2010/main" val="191150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6FB-43E3-5CC2-CD91-387A508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13B5-76A1-8353-0C39-3978703A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game music control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3398E-A80D-B28E-C20D-56817360F315}"/>
              </a:ext>
            </a:extLst>
          </p:cNvPr>
          <p:cNvSpPr txBox="1"/>
          <p:nvPr/>
        </p:nvSpPr>
        <p:spPr>
          <a:xfrm>
            <a:off x="2639834" y="6169709"/>
            <a:ext cx="9603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Development &amp; Patent Pending – contact </a:t>
            </a:r>
            <a:r>
              <a:rPr lang="en-US" dirty="0">
                <a:hlinkClick r:id="rId2"/>
              </a:rPr>
              <a:t>liam.s.mchugh@gmail.com</a:t>
            </a:r>
            <a:r>
              <a:rPr lang="en-US" dirty="0"/>
              <a:t>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Source Sans Pro Web</vt:lpstr>
      <vt:lpstr>Office Theme</vt:lpstr>
      <vt:lpstr>Cognitive Music</vt:lpstr>
      <vt:lpstr>Cognitive-Stimulative Experience</vt:lpstr>
      <vt:lpstr>Related Work</vt:lpstr>
      <vt:lpstr>Activity Data Encoder</vt:lpstr>
      <vt:lpstr>UC Irvine PPG Dataset (heartrate, 64Hz wrist accel, activity)</vt:lpstr>
      <vt:lpstr>“Latent Space” – Audio Model Input</vt:lpstr>
      <vt:lpstr>Audio Decoder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33</cp:revision>
  <dcterms:created xsi:type="dcterms:W3CDTF">2025-01-07T20:02:58Z</dcterms:created>
  <dcterms:modified xsi:type="dcterms:W3CDTF">2025-01-27T17:21:38Z</dcterms:modified>
</cp:coreProperties>
</file>