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7" r:id="rId5"/>
    <p:sldId id="264" r:id="rId6"/>
    <p:sldId id="265" r:id="rId7"/>
    <p:sldId id="257" r:id="rId8"/>
    <p:sldId id="266" r:id="rId9"/>
    <p:sldId id="263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49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ms\Documents\GitHub\E6692%20Deep%20Learning\e6692-2025spring-FinalProject-MUSE-lm3963\docs\ComputeResour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Mobile GPU Storage</a:t>
            </a:r>
            <a:r>
              <a:rPr lang="en-US" baseline="0"/>
              <a:t> Capacity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iPhone FP16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"/>
            <c:dispRSqr val="1"/>
            <c:dispEq val="0"/>
            <c:trendlineLbl>
              <c:layout>
                <c:manualLayout>
                  <c:x val="-7.0678314238797821E-2"/>
                  <c:y val="3.120663636053757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Sheet1!$A$3:$A$12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xVal>
          <c:yVal>
            <c:numRef>
              <c:f>Sheet1!$H$3:$H$12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44-4A3F-98A3-1D1748E17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8256272"/>
        <c:axId val="196825819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Sheet1!$L$2</c15:sqref>
                        </c15:formulaRef>
                      </c:ext>
                    </c:extLst>
                    <c:strCache>
                      <c:ptCount val="1"/>
                      <c:pt idx="0">
                        <c:v>Laptop GPU FP16 (TFLOPS)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Sheet1!$J$3:$J$14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2016</c:v>
                      </c:pt>
                      <c:pt idx="1">
                        <c:v>2016</c:v>
                      </c:pt>
                      <c:pt idx="2">
                        <c:v>2019</c:v>
                      </c:pt>
                      <c:pt idx="3">
                        <c:v>2019</c:v>
                      </c:pt>
                      <c:pt idx="4">
                        <c:v>2019</c:v>
                      </c:pt>
                      <c:pt idx="5">
                        <c:v>2021</c:v>
                      </c:pt>
                      <c:pt idx="6">
                        <c:v>2021</c:v>
                      </c:pt>
                      <c:pt idx="7">
                        <c:v>2021</c:v>
                      </c:pt>
                      <c:pt idx="8">
                        <c:v>2023</c:v>
                      </c:pt>
                      <c:pt idx="9">
                        <c:v>2023</c:v>
                      </c:pt>
                      <c:pt idx="10">
                        <c:v>2023</c:v>
                      </c:pt>
                      <c:pt idx="11">
                        <c:v>2023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Sheet1!$L$3:$L$14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0.11</c:v>
                      </c:pt>
                      <c:pt idx="1">
                        <c:v>0.14000000000000001</c:v>
                      </c:pt>
                      <c:pt idx="2">
                        <c:v>9.2200000000000006</c:v>
                      </c:pt>
                      <c:pt idx="3">
                        <c:v>13.3</c:v>
                      </c:pt>
                      <c:pt idx="4">
                        <c:v>18.7</c:v>
                      </c:pt>
                      <c:pt idx="5">
                        <c:v>10.9</c:v>
                      </c:pt>
                      <c:pt idx="6">
                        <c:v>16</c:v>
                      </c:pt>
                      <c:pt idx="7">
                        <c:v>19</c:v>
                      </c:pt>
                      <c:pt idx="8">
                        <c:v>11.6</c:v>
                      </c:pt>
                      <c:pt idx="9">
                        <c:v>15.6</c:v>
                      </c:pt>
                      <c:pt idx="10">
                        <c:v>24.7</c:v>
                      </c:pt>
                      <c:pt idx="11">
                        <c:v>33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6644-4A3F-98A3-1D1748E1752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</c15:sqref>
                        </c15:formulaRef>
                      </c:ext>
                    </c:extLst>
                    <c:strCache>
                      <c:ptCount val="1"/>
                      <c:pt idx="0">
                        <c:v>FP32 (TFLOPS)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3"/>
                    </a:solidFill>
                    <a:ln w="317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exp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Sheet1!$J$3:$J$14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2016</c:v>
                      </c:pt>
                      <c:pt idx="1">
                        <c:v>2016</c:v>
                      </c:pt>
                      <c:pt idx="2">
                        <c:v>2019</c:v>
                      </c:pt>
                      <c:pt idx="3">
                        <c:v>2019</c:v>
                      </c:pt>
                      <c:pt idx="4">
                        <c:v>2019</c:v>
                      </c:pt>
                      <c:pt idx="5">
                        <c:v>2021</c:v>
                      </c:pt>
                      <c:pt idx="6">
                        <c:v>2021</c:v>
                      </c:pt>
                      <c:pt idx="7">
                        <c:v>2021</c:v>
                      </c:pt>
                      <c:pt idx="8">
                        <c:v>2023</c:v>
                      </c:pt>
                      <c:pt idx="9">
                        <c:v>2023</c:v>
                      </c:pt>
                      <c:pt idx="10">
                        <c:v>2023</c:v>
                      </c:pt>
                      <c:pt idx="11">
                        <c:v>2023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Sheet1!$M$3:$M$14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6.74</c:v>
                      </c:pt>
                      <c:pt idx="1">
                        <c:v>8.8800000000000008</c:v>
                      </c:pt>
                      <c:pt idx="2">
                        <c:v>4.6100000000000003</c:v>
                      </c:pt>
                      <c:pt idx="3">
                        <c:v>6.64</c:v>
                      </c:pt>
                      <c:pt idx="4">
                        <c:v>9.36</c:v>
                      </c:pt>
                      <c:pt idx="5">
                        <c:v>10.9</c:v>
                      </c:pt>
                      <c:pt idx="6">
                        <c:v>16</c:v>
                      </c:pt>
                      <c:pt idx="7">
                        <c:v>19</c:v>
                      </c:pt>
                      <c:pt idx="8">
                        <c:v>11.6</c:v>
                      </c:pt>
                      <c:pt idx="9">
                        <c:v>15.6</c:v>
                      </c:pt>
                      <c:pt idx="10">
                        <c:v>24.7</c:v>
                      </c:pt>
                      <c:pt idx="11">
                        <c:v>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644-4A3F-98A3-1D1748E17529}"/>
                  </c:ext>
                </c:extLst>
              </c15:ser>
            </c15:filteredScatterSeries>
          </c:ext>
        </c:extLst>
      </c:scatterChart>
      <c:valAx>
        <c:axId val="196825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58192"/>
        <c:crosses val="autoZero"/>
        <c:crossBetween val="midCat"/>
      </c:valAx>
      <c:valAx>
        <c:axId val="196825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</a:t>
                </a:r>
                <a:r>
                  <a:rPr lang="en-US" baseline="0"/>
                  <a:t> Capacity (GB LPDDR4)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56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BD99-7BB3-4D5D-B1F9-B2C59122C52E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7EED-9509-4E93-BFFB-5C44722F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ac3afb5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46ac3afb5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mmchugh/Emotive-Cognition/tree/main/cognitive_musi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mit.edu/publications/ctag-neurips/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liam.mchugh@columbi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5GmTI4LNqX" TargetMode="External"/><Relationship Id="rId7" Type="http://schemas.openxmlformats.org/officeDocument/2006/relationships/hyperlink" Target="https://advanced.onlinelibrary.wiley.com/doi/full/10.1002/advs.202401379" TargetMode="External"/><Relationship Id="rId2" Type="http://schemas.openxmlformats.org/officeDocument/2006/relationships/hyperlink" Target="https://pmc.ncbi.nlm.nih.gov/articles/PMC308665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blog/time-series-forecasting-with-the-nvidia-time-series-prediction-platform-and-triton-inference-server/" TargetMode="External"/><Relationship Id="rId5" Type="http://schemas.openxmlformats.org/officeDocument/2006/relationships/hyperlink" Target="https://www.media.mit.edu/publications/ctag-neurips/" TargetMode="External"/><Relationship Id="rId4" Type="http://schemas.openxmlformats.org/officeDocument/2006/relationships/hyperlink" Target="https://datasciencedojo.com/blog/5-ai-music-generation-model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11813406/en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medium.com/@tyler.hutcherson/activity-classification-for-watchos-part-1-542d44388c4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og/smolvlm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400" dirty="0"/>
              <a:t>MUSE</a:t>
            </a:r>
            <a:r>
              <a:rPr lang="en-US" sz="5500" dirty="0"/>
              <a:t> - User-Sensitive Entrainment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Musical Entrainment for Stimulatory Cognitive Control</a:t>
            </a:r>
          </a:p>
          <a:p>
            <a:pPr algn="l"/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 </a:t>
            </a:r>
            <a:r>
              <a:rPr lang="en-US" dirty="0"/>
              <a:t>(project </a:t>
            </a:r>
            <a:r>
              <a:rPr lang="en-US" dirty="0" err="1"/>
              <a:t>InWork</a:t>
            </a:r>
            <a:r>
              <a:rPr lang="en-US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decoder </a:t>
            </a:r>
            <a:r>
              <a:rPr lang="en-US" sz="2200" b="1" dirty="0"/>
              <a:t>input prompt</a:t>
            </a:r>
            <a:r>
              <a:rPr lang="en-US" sz="2200" dirty="0"/>
              <a:t>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05"/>
            <a:ext cx="10515600" cy="4552558"/>
          </a:xfrm>
        </p:spPr>
        <p:txBody>
          <a:bodyPr>
            <a:normAutofit/>
          </a:bodyPr>
          <a:lstStyle/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pPr lvl="1"/>
            <a:r>
              <a:rPr lang="en-US" dirty="0"/>
              <a:t>Finetuned/</a:t>
            </a:r>
            <a:r>
              <a:rPr lang="en-US" dirty="0">
                <a:hlinkClick r:id="rId2"/>
              </a:rPr>
              <a:t>pretrained generative music model </a:t>
            </a:r>
            <a:r>
              <a:rPr lang="en-US" dirty="0"/>
              <a:t>– investigate input, latency</a:t>
            </a:r>
          </a:p>
          <a:p>
            <a:pPr lvl="1"/>
            <a:r>
              <a:rPr lang="en-US" dirty="0"/>
              <a:t>Cross-attentive / TFT-type architecture (multiple context sources)</a:t>
            </a:r>
            <a:endParaRPr lang="en-US" b="1" dirty="0"/>
          </a:p>
          <a:p>
            <a:r>
              <a:rPr lang="en-US" dirty="0">
                <a:hlinkClick r:id="rId3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r>
              <a:rPr lang="en-US" b="1" dirty="0"/>
              <a:t>K-</a:t>
            </a:r>
            <a:r>
              <a:rPr lang="en-US" b="1" dirty="0" err="1"/>
              <a:t>nn</a:t>
            </a:r>
            <a:r>
              <a:rPr lang="en-US" b="1" dirty="0"/>
              <a:t> style segmented dataset streaming</a:t>
            </a:r>
          </a:p>
          <a:p>
            <a:pPr lvl="1"/>
            <a:r>
              <a:rPr lang="en-US" dirty="0"/>
              <a:t>Smaller “glue” model trained to transition between segments</a:t>
            </a:r>
          </a:p>
          <a:p>
            <a:pPr lvl="1"/>
            <a:r>
              <a:rPr lang="en-US" dirty="0"/>
              <a:t>Ex grab beat drop &amp; stream in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game music control</a:t>
            </a:r>
          </a:p>
          <a:p>
            <a:r>
              <a:rPr lang="en-US" dirty="0"/>
              <a:t>Inhibitory (ex ANC) vs Excitatory stimulus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398E-A80D-B28E-C20D-56817360F315}"/>
              </a:ext>
            </a:extLst>
          </p:cNvPr>
          <p:cNvSpPr txBox="1"/>
          <p:nvPr/>
        </p:nvSpPr>
        <p:spPr>
          <a:xfrm>
            <a:off x="2525187" y="6369512"/>
            <a:ext cx="966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Research &amp; Development Stage – contact </a:t>
            </a:r>
            <a:r>
              <a:rPr lang="en-US" dirty="0">
                <a:hlinkClick r:id="rId2"/>
              </a:rPr>
              <a:t>liam.mchugh@columbia.edu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90C-B0F2-804F-33F3-F025040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Cognitive-Stimulative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F13B-C8E0-6ADD-54A0-DA798F8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772" cy="4351338"/>
          </a:xfrm>
        </p:spPr>
        <p:txBody>
          <a:bodyPr/>
          <a:lstStyle/>
          <a:p>
            <a:r>
              <a:rPr lang="en-US" dirty="0"/>
              <a:t>Become the instrument: create live audio experience with activity-linked, semantically-tuned live audio streaming…</a:t>
            </a:r>
          </a:p>
          <a:p>
            <a:r>
              <a:rPr lang="en-US" dirty="0"/>
              <a:t>Ex: concentrate on work with sensitive music &amp; inhibitory filtration.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life experience with finetuned audio-cognitive congruence</a:t>
            </a:r>
          </a:p>
        </p:txBody>
      </p:sp>
    </p:spTree>
    <p:extLst>
      <p:ext uri="{BB962C8B-B14F-4D97-AF65-F5344CB8AC3E}">
        <p14:creationId xmlns:p14="http://schemas.microsoft.com/office/powerpoint/2010/main" val="905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CD2-79DA-D360-A7D9-24231CB2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3F9C-8B97-6AE1-3091-F42D2356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Sensory Processing </a:t>
            </a:r>
            <a:r>
              <a:rPr lang="en-US" dirty="0"/>
              <a:t>in Autism Spectrum Disorders (</a:t>
            </a:r>
            <a:r>
              <a:rPr lang="en-US" sz="1200" i="0" dirty="0">
                <a:effectLst/>
                <a:latin typeface="Source Sans Pro Web"/>
              </a:rPr>
              <a:t>Pediatric Research Foundation</a:t>
            </a:r>
            <a:r>
              <a:rPr lang="en-US" i="0" dirty="0">
                <a:effectLst/>
                <a:latin typeface="Source Sans Pro Web"/>
              </a:rPr>
              <a:t>)</a:t>
            </a:r>
            <a:endParaRPr lang="en-US" dirty="0"/>
          </a:p>
          <a:p>
            <a:r>
              <a:rPr lang="en-US" dirty="0"/>
              <a:t>Prof. DiCarlo’s work on </a:t>
            </a:r>
            <a:r>
              <a:rPr lang="en-US" dirty="0">
                <a:hlinkClick r:id="rId3"/>
              </a:rPr>
              <a:t>human visual-perceptive control</a:t>
            </a:r>
            <a:endParaRPr lang="en-US" dirty="0"/>
          </a:p>
          <a:p>
            <a:r>
              <a:rPr lang="en-US" dirty="0">
                <a:hlinkClick r:id="rId4"/>
              </a:rPr>
              <a:t>State of Generative Music </a:t>
            </a:r>
            <a:r>
              <a:rPr lang="en-US" dirty="0"/>
              <a:t>&amp; Audio-Generative Architectures</a:t>
            </a:r>
          </a:p>
          <a:p>
            <a:r>
              <a:rPr lang="en-US" dirty="0"/>
              <a:t>MIT Media Lab’s </a:t>
            </a:r>
            <a:r>
              <a:rPr lang="en-US" dirty="0">
                <a:hlinkClick r:id="rId5"/>
              </a:rPr>
              <a:t>Semantic Synth Programming</a:t>
            </a:r>
            <a:endParaRPr lang="en-US" dirty="0"/>
          </a:p>
          <a:p>
            <a:r>
              <a:rPr lang="en-US" dirty="0"/>
              <a:t>NVIDIA Triton </a:t>
            </a:r>
            <a:r>
              <a:rPr lang="en-US" dirty="0">
                <a:hlinkClick r:id="rId6"/>
              </a:rPr>
              <a:t>Temporal Fusion Transformer </a:t>
            </a:r>
            <a:r>
              <a:rPr lang="en-US" dirty="0"/>
              <a:t>Architecture (OS)</a:t>
            </a:r>
          </a:p>
          <a:p>
            <a:r>
              <a:rPr lang="en-US" dirty="0" err="1"/>
              <a:t>Mesgarani</a:t>
            </a:r>
            <a:r>
              <a:rPr lang="en-US" dirty="0"/>
              <a:t> N.A.P. Lab work on </a:t>
            </a:r>
            <a:r>
              <a:rPr lang="en-US" dirty="0">
                <a:hlinkClick r:id="rId7"/>
              </a:rPr>
              <a:t>BCI-Augmented Attentional Control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A323-B015-A4E3-AFC6-42C5367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4C98CF-7AAC-9EE8-1052-F37028AB2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717881"/>
              </p:ext>
            </p:extLst>
          </p:nvPr>
        </p:nvGraphicFramePr>
        <p:xfrm>
          <a:off x="5988759" y="669776"/>
          <a:ext cx="5292090" cy="322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93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929-9CC3-540C-D149-0D60CA4B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EC6A599E-7266-60AC-F0E2-2C9A8D0E6AEB}"/>
              </a:ext>
            </a:extLst>
          </p:cNvPr>
          <p:cNvSpPr/>
          <p:nvPr/>
        </p:nvSpPr>
        <p:spPr>
          <a:xfrm rot="5400000">
            <a:off x="3185434" y="1815748"/>
            <a:ext cx="1706074" cy="1312433"/>
          </a:xfrm>
          <a:prstGeom prst="snip2SameRect">
            <a:avLst>
              <a:gd name="adj1" fmla="val 47965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Encoder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4041F019-3531-828F-D9A0-754D98E4F972}"/>
              </a:ext>
            </a:extLst>
          </p:cNvPr>
          <p:cNvSpPr/>
          <p:nvPr/>
        </p:nvSpPr>
        <p:spPr>
          <a:xfrm rot="16200000">
            <a:off x="6337746" y="2009777"/>
            <a:ext cx="3124074" cy="2369977"/>
          </a:xfrm>
          <a:prstGeom prst="snip2SameRect">
            <a:avLst>
              <a:gd name="adj1" fmla="val 28666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Decoder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(context-aware generative)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(nearest-neighbor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 glue)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C6556-9DBD-E34C-DEB9-027F28753037}"/>
              </a:ext>
            </a:extLst>
          </p:cNvPr>
          <p:cNvSpPr txBox="1"/>
          <p:nvPr/>
        </p:nvSpPr>
        <p:spPr>
          <a:xfrm>
            <a:off x="1103353" y="2191893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Data</a:t>
            </a:r>
          </a:p>
          <a:p>
            <a:pPr algn="r"/>
            <a:r>
              <a:rPr lang="en-US" dirty="0"/>
              <a:t>(HR, Accel)</a:t>
            </a:r>
          </a:p>
          <a:p>
            <a:pPr algn="r"/>
            <a:r>
              <a:rPr lang="en-US" dirty="0"/>
              <a:t>(Audio)</a:t>
            </a:r>
          </a:p>
          <a:p>
            <a:pPr algn="r"/>
            <a:r>
              <a:rPr lang="en-US" dirty="0"/>
              <a:t>Temperature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99FF9-E629-269E-A6A8-C90CE31BB4B8}"/>
              </a:ext>
            </a:extLst>
          </p:cNvPr>
          <p:cNvSpPr txBox="1"/>
          <p:nvPr/>
        </p:nvSpPr>
        <p:spPr>
          <a:xfrm>
            <a:off x="2006290" y="1618125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Static Data</a:t>
            </a:r>
          </a:p>
          <a:p>
            <a:pPr algn="r"/>
            <a:r>
              <a:rPr lang="en-US" dirty="0"/>
              <a:t>(pers. Info)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EEEB4-7B62-ED39-3491-DF34E020AC0A}"/>
              </a:ext>
            </a:extLst>
          </p:cNvPr>
          <p:cNvSpPr txBox="1"/>
          <p:nvPr/>
        </p:nvSpPr>
        <p:spPr>
          <a:xfrm>
            <a:off x="4694686" y="2297423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Semantics</a:t>
            </a:r>
          </a:p>
          <a:p>
            <a:pPr algn="r"/>
            <a:r>
              <a:rPr lang="en-US" dirty="0"/>
              <a:t>+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27DF6-BA3D-DBF8-0135-8A39662B55B7}"/>
              </a:ext>
            </a:extLst>
          </p:cNvPr>
          <p:cNvSpPr txBox="1"/>
          <p:nvPr/>
        </p:nvSpPr>
        <p:spPr>
          <a:xfrm>
            <a:off x="4055953" y="2886322"/>
            <a:ext cx="2682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Context</a:t>
            </a:r>
          </a:p>
          <a:p>
            <a:pPr algn="r"/>
            <a:r>
              <a:rPr lang="en-US" dirty="0"/>
              <a:t>(Semantic info, HR, FFT?)</a:t>
            </a:r>
          </a:p>
          <a:p>
            <a:pPr algn="r"/>
            <a:r>
              <a:rPr lang="en-US" dirty="0"/>
              <a:t>User Prompt Info</a:t>
            </a:r>
          </a:p>
          <a:p>
            <a:pPr algn="r"/>
            <a:r>
              <a:rPr lang="en-US" dirty="0"/>
              <a:t>(Maybe Audio)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B32B4-92D3-8715-0059-FD91C31DBCE3}"/>
              </a:ext>
            </a:extLst>
          </p:cNvPr>
          <p:cNvSpPr txBox="1"/>
          <p:nvPr/>
        </p:nvSpPr>
        <p:spPr>
          <a:xfrm>
            <a:off x="9108223" y="2955668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147F6-0B6B-40CD-DD23-FA8D86ED62EA}"/>
              </a:ext>
            </a:extLst>
          </p:cNvPr>
          <p:cNvSpPr txBox="1"/>
          <p:nvPr/>
        </p:nvSpPr>
        <p:spPr>
          <a:xfrm>
            <a:off x="838202" y="4213985"/>
            <a:ext cx="5034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Input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maybe incorporate video, audio (model </a:t>
            </a:r>
            <a:r>
              <a:rPr lang="en-US" dirty="0" err="1"/>
              <a:t>impl</a:t>
            </a:r>
            <a:r>
              <a:rPr lang="en-US" dirty="0"/>
              <a:t>.)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Consider surprise-style </a:t>
            </a:r>
            <a:r>
              <a:rPr lang="en-US" b="1" dirty="0"/>
              <a:t>query 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72128-EDF0-9C50-FE1D-D5F164709179}"/>
              </a:ext>
            </a:extLst>
          </p:cNvPr>
          <p:cNvSpPr txBox="1"/>
          <p:nvPr/>
        </p:nvSpPr>
        <p:spPr>
          <a:xfrm>
            <a:off x="5191463" y="5264649"/>
            <a:ext cx="5158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Input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Heartrate Info or FFT?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prediction length </a:t>
            </a:r>
            <a:r>
              <a:rPr lang="en-US" dirty="0" err="1"/>
              <a:t>impl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glue method with segment retrieval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Can </a:t>
            </a:r>
            <a:r>
              <a:rPr lang="en-US" b="1" dirty="0" err="1"/>
              <a:t>pregenerate</a:t>
            </a:r>
            <a:r>
              <a:rPr lang="en-US" b="1" dirty="0"/>
              <a:t> segments or semantics</a:t>
            </a:r>
          </a:p>
        </p:txBody>
      </p:sp>
    </p:spTree>
    <p:extLst>
      <p:ext uri="{BB962C8B-B14F-4D97-AF65-F5344CB8AC3E}">
        <p14:creationId xmlns:p14="http://schemas.microsoft.com/office/powerpoint/2010/main" val="38430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7"/>
          <p:cNvCxnSpPr/>
          <p:nvPr/>
        </p:nvCxnSpPr>
        <p:spPr>
          <a:xfrm rot="10800000" flipH="1">
            <a:off x="9055167" y="3559733"/>
            <a:ext cx="609600" cy="21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7"/>
          <p:cNvCxnSpPr/>
          <p:nvPr/>
        </p:nvCxnSpPr>
        <p:spPr>
          <a:xfrm rot="10800000" flipH="1">
            <a:off x="8851967" y="3924533"/>
            <a:ext cx="452400" cy="16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40975"/>
            <a:ext cx="8520800" cy="8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5067" dirty="0"/>
              <a:t>Processing Architecture </a:t>
            </a:r>
            <a:endParaRPr sz="5067" dirty="0"/>
          </a:p>
        </p:txBody>
      </p:sp>
      <p:sp>
        <p:nvSpPr>
          <p:cNvPr id="93" name="Google Shape;93;p17"/>
          <p:cNvSpPr/>
          <p:nvPr/>
        </p:nvSpPr>
        <p:spPr>
          <a:xfrm>
            <a:off x="4496933" y="1381700"/>
            <a:ext cx="4024000" cy="7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Processing Pipeline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996167" y="3403109"/>
            <a:ext cx="1817600" cy="960800"/>
          </a:xfrm>
          <a:prstGeom prst="rect">
            <a:avLst/>
          </a:prstGeom>
          <a:solidFill>
            <a:srgbClr val="D9E5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</a:pPr>
            <a:r>
              <a:rPr lang="en-US" sz="2400" b="1" dirty="0">
                <a:solidFill>
                  <a:schemeClr val="dk1"/>
                </a:solidFill>
              </a:rPr>
              <a:t>Static Data</a:t>
            </a:r>
            <a:endParaRPr sz="1467" b="1" dirty="0"/>
          </a:p>
          <a:p>
            <a:pPr algn="r"/>
            <a:r>
              <a:rPr lang="en-US" dirty="0">
                <a:solidFill>
                  <a:schemeClr val="dk1"/>
                </a:solidFill>
              </a:rPr>
              <a:t>Prompt Info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(Pers. Info)</a:t>
            </a:r>
          </a:p>
        </p:txBody>
      </p:sp>
      <p:cxnSp>
        <p:nvCxnSpPr>
          <p:cNvPr id="95" name="Google Shape;95;p17"/>
          <p:cNvCxnSpPr>
            <a:cxnSpLocks/>
            <a:stCxn id="94" idx="3"/>
            <a:endCxn id="96" idx="1"/>
          </p:cNvCxnSpPr>
          <p:nvPr/>
        </p:nvCxnSpPr>
        <p:spPr>
          <a:xfrm flipV="1">
            <a:off x="2813767" y="2938933"/>
            <a:ext cx="917073" cy="944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cxnSpLocks/>
            <a:stCxn id="99" idx="3"/>
            <a:endCxn id="96" idx="1"/>
          </p:cNvCxnSpPr>
          <p:nvPr/>
        </p:nvCxnSpPr>
        <p:spPr>
          <a:xfrm>
            <a:off x="2813767" y="1935733"/>
            <a:ext cx="917073" cy="10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96" name="Google Shape;96;p17"/>
          <p:cNvSpPr/>
          <p:nvPr/>
        </p:nvSpPr>
        <p:spPr>
          <a:xfrm>
            <a:off x="3730840" y="2318133"/>
            <a:ext cx="1682520" cy="1241600"/>
          </a:xfrm>
          <a:prstGeom prst="homePlate">
            <a:avLst>
              <a:gd name="adj" fmla="val 51988"/>
            </a:avLst>
          </a:prstGeom>
          <a:solidFill>
            <a:srgbClr val="D9E5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Encoder</a:t>
            </a:r>
          </a:p>
          <a:p>
            <a:pPr algn="ctr"/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  <a:endParaRPr lang="en-US" dirty="0"/>
          </a:p>
          <a:p>
            <a:pPr algn="ctr"/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7"/>
          <p:cNvCxnSpPr>
            <a:stCxn id="103" idx="1"/>
          </p:cNvCxnSpPr>
          <p:nvPr/>
        </p:nvCxnSpPr>
        <p:spPr>
          <a:xfrm rot="10800000" flipH="1">
            <a:off x="8648767" y="3721333"/>
            <a:ext cx="452400" cy="16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104" name="Google Shape;104;p17"/>
          <p:cNvSpPr/>
          <p:nvPr/>
        </p:nvSpPr>
        <p:spPr>
          <a:xfrm flipH="1">
            <a:off x="6821967" y="4875933"/>
            <a:ext cx="2233200" cy="1353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>
            <a:off x="6923567" y="5079133"/>
            <a:ext cx="2233200" cy="1353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>
            <a:off x="7025167" y="5282333"/>
            <a:ext cx="2233200" cy="1353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dk2"/>
                </a:solidFill>
              </a:rPr>
              <a:t>Decoder</a:t>
            </a:r>
            <a:endParaRPr sz="1467" b="1" dirty="0">
              <a:solidFill>
                <a:schemeClr val="dk2"/>
              </a:solidFill>
            </a:endParaRPr>
          </a:p>
          <a:p>
            <a:pPr algn="ctr"/>
            <a:r>
              <a:rPr lang="en-U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(semantic music generator)</a:t>
            </a:r>
            <a:endParaRPr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rot="10800000" flipH="1">
            <a:off x="9258367" y="4045333"/>
            <a:ext cx="547600" cy="19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107" name="Google Shape;107;p17"/>
          <p:cNvSpPr txBox="1"/>
          <p:nvPr/>
        </p:nvSpPr>
        <p:spPr>
          <a:xfrm>
            <a:off x="8945860" y="2965996"/>
            <a:ext cx="2990800" cy="1569620"/>
          </a:xfrm>
          <a:prstGeom prst="rect">
            <a:avLst/>
          </a:prstGeom>
          <a:solidFill>
            <a:srgbClr val="D9E5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dk1"/>
                </a:solidFill>
              </a:rPr>
              <a:t>Stream Processor</a:t>
            </a:r>
            <a:endParaRPr sz="1467" b="1" dirty="0"/>
          </a:p>
          <a:p>
            <a:pPr algn="r"/>
            <a:r>
              <a:rPr lang="en-US" sz="2400" dirty="0">
                <a:solidFill>
                  <a:schemeClr val="dk1"/>
                </a:solidFill>
              </a:rPr>
              <a:t>(Select &amp; Stitch Segments)</a:t>
            </a:r>
            <a:endParaRPr sz="2400" dirty="0">
              <a:solidFill>
                <a:schemeClr val="dk1"/>
              </a:solidFill>
            </a:endParaRPr>
          </a:p>
          <a:p>
            <a:pPr algn="r"/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996167" y="1314933"/>
            <a:ext cx="1817600" cy="1241600"/>
          </a:xfrm>
          <a:prstGeom prst="roundRect">
            <a:avLst>
              <a:gd name="adj" fmla="val 11144"/>
            </a:avLst>
          </a:prstGeom>
          <a:solidFill>
            <a:srgbClr val="D9E5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1600" b="1" dirty="0">
                <a:solidFill>
                  <a:schemeClr val="dk1"/>
                </a:solidFill>
              </a:rPr>
              <a:t>Activity Data</a:t>
            </a:r>
            <a:endParaRPr lang="en-US" sz="1600" b="1" dirty="0"/>
          </a:p>
          <a:p>
            <a:pPr algn="r"/>
            <a:r>
              <a:rPr lang="en-US" sz="1600" dirty="0">
                <a:solidFill>
                  <a:schemeClr val="dk1"/>
                </a:solidFill>
              </a:rPr>
              <a:t>(HR, Accel, gyro, temp)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7"/>
          <p:cNvCxnSpPr>
            <a:cxnSpLocks/>
            <a:stCxn id="2" idx="2"/>
            <a:endCxn id="101" idx="3"/>
          </p:cNvCxnSpPr>
          <p:nvPr/>
        </p:nvCxnSpPr>
        <p:spPr>
          <a:xfrm rot="16200000" flipH="1">
            <a:off x="6082288" y="5016053"/>
            <a:ext cx="729095" cy="115666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cxnSpLocks/>
            <a:stCxn id="2" idx="3"/>
            <a:endCxn id="107" idx="1"/>
          </p:cNvCxnSpPr>
          <p:nvPr/>
        </p:nvCxnSpPr>
        <p:spPr>
          <a:xfrm flipV="1">
            <a:off x="6632504" y="3750806"/>
            <a:ext cx="2313356" cy="9250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cxnSpLocks/>
            <a:stCxn id="96" idx="3"/>
            <a:endCxn id="2" idx="0"/>
          </p:cNvCxnSpPr>
          <p:nvPr/>
        </p:nvCxnSpPr>
        <p:spPr>
          <a:xfrm>
            <a:off x="5413360" y="2938933"/>
            <a:ext cx="455144" cy="118295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08;p17">
            <a:extLst>
              <a:ext uri="{FF2B5EF4-FFF2-40B4-BE49-F238E27FC236}">
                <a16:creationId xmlns:a16="http://schemas.microsoft.com/office/drawing/2014/main" id="{6D96BCAC-1892-49F7-D988-3E8E62E17FB4}"/>
              </a:ext>
            </a:extLst>
          </p:cNvPr>
          <p:cNvSpPr txBox="1"/>
          <p:nvPr/>
        </p:nvSpPr>
        <p:spPr>
          <a:xfrm>
            <a:off x="5104504" y="4121883"/>
            <a:ext cx="1528000" cy="1107955"/>
          </a:xfrm>
          <a:prstGeom prst="rect">
            <a:avLst/>
          </a:prstGeom>
          <a:solidFill>
            <a:srgbClr val="D9E5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</a:rPr>
              <a:t>Deviation Prcss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(new thread)</a:t>
            </a:r>
            <a:endParaRPr dirty="0"/>
          </a:p>
        </p:txBody>
      </p:sp>
      <p:cxnSp>
        <p:nvCxnSpPr>
          <p:cNvPr id="20" name="Google Shape;111;p17">
            <a:extLst>
              <a:ext uri="{FF2B5EF4-FFF2-40B4-BE49-F238E27FC236}">
                <a16:creationId xmlns:a16="http://schemas.microsoft.com/office/drawing/2014/main" id="{6F22482E-D0E9-5804-B73A-31C7DCAD25A8}"/>
              </a:ext>
            </a:extLst>
          </p:cNvPr>
          <p:cNvCxnSpPr>
            <a:cxnSpLocks/>
            <a:stCxn id="94" idx="3"/>
            <a:endCxn id="101" idx="3"/>
          </p:cNvCxnSpPr>
          <p:nvPr/>
        </p:nvCxnSpPr>
        <p:spPr>
          <a:xfrm>
            <a:off x="2813767" y="3883509"/>
            <a:ext cx="4211400" cy="2075424"/>
          </a:xfrm>
          <a:prstGeom prst="bentConnector3">
            <a:avLst>
              <a:gd name="adj1" fmla="val 286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103166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b="1" dirty="0"/>
              <a:t>Wearable Sensor Data (Apple Watch</a:t>
            </a:r>
          </a:p>
          <a:p>
            <a:pPr lvl="1"/>
            <a:r>
              <a:rPr lang="en-US" sz="2200" dirty="0"/>
              <a:t>heartrate, gyro, accel. (also magnet., </a:t>
            </a:r>
            <a:r>
              <a:rPr lang="en-US" sz="2200" dirty="0" err="1"/>
              <a:t>altim</a:t>
            </a:r>
            <a:r>
              <a:rPr lang="en-US" sz="2200" dirty="0"/>
              <a:t>.)</a:t>
            </a:r>
          </a:p>
          <a:p>
            <a:r>
              <a:rPr lang="en-US" sz="2600" dirty="0"/>
              <a:t>Audio Data</a:t>
            </a:r>
          </a:p>
          <a:p>
            <a:pPr lvl="1"/>
            <a:r>
              <a:rPr lang="en-US" sz="2200" dirty="0"/>
              <a:t>See Meta </a:t>
            </a:r>
            <a:r>
              <a:rPr lang="en-US" sz="2200" dirty="0" err="1">
                <a:hlinkClick r:id="rId2"/>
              </a:rPr>
              <a:t>MusicGen</a:t>
            </a:r>
            <a:r>
              <a:rPr lang="en-US" sz="2200" dirty="0">
                <a:hlinkClick r:id="rId2"/>
              </a:rPr>
              <a:t> Encoder</a:t>
            </a:r>
            <a:r>
              <a:rPr lang="en-US" sz="2200" dirty="0"/>
              <a:t>; consider pretraining cost savings, finetuning &amp; cross-attentive / TFT style multimodal</a:t>
            </a:r>
          </a:p>
          <a:p>
            <a:pPr lvl="1"/>
            <a:r>
              <a:rPr lang="en-US" sz="2200" dirty="0"/>
              <a:t>Compare with </a:t>
            </a:r>
            <a:r>
              <a:rPr lang="en-US" sz="2200" dirty="0">
                <a:hlinkClick r:id="rId3"/>
              </a:rPr>
              <a:t>visual perturbation modeling</a:t>
            </a:r>
            <a:r>
              <a:rPr lang="en-US" sz="2200" dirty="0"/>
              <a:t>, esp. inverse problem, research needs, academic grounding</a:t>
            </a:r>
          </a:p>
          <a:p>
            <a:pPr lvl="1"/>
            <a:r>
              <a:rPr lang="en-US" sz="2200" dirty="0"/>
              <a:t>Compute intensity? Latency effects?</a:t>
            </a:r>
          </a:p>
          <a:p>
            <a:r>
              <a:rPr lang="en-US" sz="2200" dirty="0"/>
              <a:t>Train ZSL Classifier(</a:t>
            </a:r>
            <a:r>
              <a:rPr lang="en-US" sz="2200" dirty="0">
                <a:hlinkClick r:id="rId4"/>
              </a:rPr>
              <a:t>ex</a:t>
            </a:r>
            <a:r>
              <a:rPr lang="en-US" sz="2200" dirty="0"/>
              <a:t>) / import preexisting classifier(</a:t>
            </a:r>
            <a:r>
              <a:rPr lang="en-US" sz="2200" dirty="0" err="1"/>
              <a:t>ifexist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 </a:t>
            </a:r>
          </a:p>
          <a:p>
            <a:pPr lvl="1"/>
            <a:r>
              <a:rPr lang="en-US" sz="2200" dirty="0"/>
              <a:t>(currently using Qwen-2B, possibly switch to CLIP)</a:t>
            </a:r>
          </a:p>
        </p:txBody>
      </p:sp>
      <p:pic>
        <p:nvPicPr>
          <p:cNvPr id="1026" name="Picture 2" descr="watchOS 11 brings powerful health and fitness insights - Apple">
            <a:extLst>
              <a:ext uri="{FF2B5EF4-FFF2-40B4-BE49-F238E27FC236}">
                <a16:creationId xmlns:a16="http://schemas.microsoft.com/office/drawing/2014/main" id="{C7645799-9138-A199-5CC8-E914B405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954-CD4C-7FC7-DBA7-D1C712BB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62C03-7837-F2E9-6D35-15CB79598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Vision Language Models (VLM)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C44B-9225-CA0D-51E5-FE703C0BF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SmolVLM</a:t>
            </a:r>
            <a:r>
              <a:rPr lang="en-US" dirty="0"/>
              <a:t>(2025): </a:t>
            </a:r>
          </a:p>
          <a:p>
            <a:pPr lvl="1"/>
            <a:r>
              <a:rPr lang="en-US" dirty="0"/>
              <a:t>256M(&lt;1GB) – 500M(1.2GB) – 2.2B(4.9GB)</a:t>
            </a:r>
          </a:p>
          <a:p>
            <a:pPr lvl="1"/>
            <a:r>
              <a:rPr lang="en-US" dirty="0"/>
              <a:t>Supervised fine-tuning script avail.</a:t>
            </a:r>
          </a:p>
          <a:p>
            <a:r>
              <a:rPr lang="en-US" dirty="0"/>
              <a:t>Qwen2-VL-2B(2023) </a:t>
            </a:r>
          </a:p>
          <a:p>
            <a:r>
              <a:rPr lang="en-US" dirty="0"/>
              <a:t>moondream2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F0EB03-B52C-F04E-AC7D-E28BBCBDC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Zero-Shot-Learning Encoder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188DF8-65B7-6173-584C-D700C81D0D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CLIP – high-utility encoder (can perform </a:t>
            </a:r>
            <a:r>
              <a:rPr lang="en-US" dirty="0" err="1"/>
              <a:t>zsl</a:t>
            </a:r>
            <a:r>
              <a:rPr lang="en-US" dirty="0"/>
              <a:t> with class provisions)</a:t>
            </a:r>
          </a:p>
          <a:p>
            <a:r>
              <a:rPr lang="en-US" dirty="0" err="1"/>
              <a:t>SigLIP</a:t>
            </a:r>
            <a:r>
              <a:rPr lang="en-US" dirty="0"/>
              <a:t> (improved training scheme)</a:t>
            </a:r>
          </a:p>
        </p:txBody>
      </p:sp>
    </p:spTree>
    <p:extLst>
      <p:ext uri="{BB962C8B-B14F-4D97-AF65-F5344CB8AC3E}">
        <p14:creationId xmlns:p14="http://schemas.microsoft.com/office/powerpoint/2010/main" val="3039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0C07-016E-F154-D184-CA17C18E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PPG Dataset (heartrate, 64Hz wrist accel, activity)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C75E0-ADE9-2DBC-C535-2377DB52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156" y="1254746"/>
            <a:ext cx="6597188" cy="49984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8439F-F962-B97D-873E-1EDDBC7800D2}"/>
              </a:ext>
            </a:extLst>
          </p:cNvPr>
          <p:cNvSpPr txBox="1"/>
          <p:nvPr/>
        </p:nvSpPr>
        <p:spPr>
          <a:xfrm>
            <a:off x="504825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https://archive.ics.uci.edu/dataset/495/ppg%2Bdalia?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F995-B535-EB91-8B57-B44A9E2F5D3D}"/>
              </a:ext>
            </a:extLst>
          </p:cNvPr>
          <p:cNvSpPr txBox="1"/>
          <p:nvPr/>
        </p:nvSpPr>
        <p:spPr>
          <a:xfrm>
            <a:off x="504825" y="1773238"/>
            <a:ext cx="6962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128k sec of activity data; </a:t>
            </a:r>
          </a:p>
          <a:p>
            <a:r>
              <a:rPr lang="en-US" dirty="0"/>
              <a:t>15 subjects, 9 activities (including transition)</a:t>
            </a:r>
          </a:p>
        </p:txBody>
      </p:sp>
    </p:spTree>
    <p:extLst>
      <p:ext uri="{BB962C8B-B14F-4D97-AF65-F5344CB8AC3E}">
        <p14:creationId xmlns:p14="http://schemas.microsoft.com/office/powerpoint/2010/main" val="6107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617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Source Sans Pro Web</vt:lpstr>
      <vt:lpstr>Office Theme</vt:lpstr>
      <vt:lpstr>MUSE - User-Sensitive Entrainment</vt:lpstr>
      <vt:lpstr>Cognitive-Stimulative Experience</vt:lpstr>
      <vt:lpstr>Related Work</vt:lpstr>
      <vt:lpstr>Important Metrics</vt:lpstr>
      <vt:lpstr>General Architecture</vt:lpstr>
      <vt:lpstr>Processing Architecture </vt:lpstr>
      <vt:lpstr>Activity Data Encoder</vt:lpstr>
      <vt:lpstr>Encoder Options</vt:lpstr>
      <vt:lpstr>UC Irvine PPG Dataset (heartrate, 64Hz wrist accel, activity)</vt:lpstr>
      <vt:lpstr>“Latent Space” – Audio Model Input</vt:lpstr>
      <vt:lpstr>Audio Decoder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63</cp:revision>
  <dcterms:created xsi:type="dcterms:W3CDTF">2025-01-07T20:02:58Z</dcterms:created>
  <dcterms:modified xsi:type="dcterms:W3CDTF">2025-04-23T22:00:12Z</dcterms:modified>
</cp:coreProperties>
</file>