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7" r:id="rId4"/>
    <p:sldId id="264" r:id="rId5"/>
    <p:sldId id="265" r:id="rId6"/>
    <p:sldId id="257" r:id="rId7"/>
    <p:sldId id="266" r:id="rId8"/>
    <p:sldId id="263" r:id="rId9"/>
    <p:sldId id="258" r:id="rId10"/>
    <p:sldId id="259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0026" autoAdjust="0"/>
  </p:normalViewPr>
  <p:slideViewPr>
    <p:cSldViewPr snapToGrid="0">
      <p:cViewPr>
        <p:scale>
          <a:sx n="152" d="100"/>
          <a:sy n="152" d="100"/>
        </p:scale>
        <p:origin x="-466" y="-3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ams\Documents\GitHub\E6692%20Deep%20Learning\e6692-2025spring-FinalProject-MUSE-lm3963\docs\ComputeResourc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ams\Documents\GitHub\E6692%20Deep%20Learning\e6692-2025spring-FinalProject-MUSE-lm3963\docs\ComputeResour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Mobile GPU Storage</a:t>
            </a:r>
            <a:r>
              <a:rPr lang="en-US" baseline="0"/>
              <a:t> Capacity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iPhone FP16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forward val="3"/>
            <c:dispRSqr val="1"/>
            <c:dispEq val="0"/>
            <c:trendlineLbl>
              <c:layout>
                <c:manualLayout>
                  <c:x val="-7.0678314238797821E-2"/>
                  <c:y val="3.120663636053757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Sheet1!$A$3:$A$12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xVal>
          <c:yVal>
            <c:numRef>
              <c:f>Sheet1!$H$3:$H$12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44-4A3F-98A3-1D1748E175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8256272"/>
        <c:axId val="196825819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Sheet1!$L$2</c15:sqref>
                        </c15:formulaRef>
                      </c:ext>
                    </c:extLst>
                    <c:strCache>
                      <c:ptCount val="1"/>
                      <c:pt idx="0">
                        <c:v>Laptop GPU FP16 (TFLOPS)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Sheet1!$J$3:$J$14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2016</c:v>
                      </c:pt>
                      <c:pt idx="1">
                        <c:v>2016</c:v>
                      </c:pt>
                      <c:pt idx="2">
                        <c:v>2019</c:v>
                      </c:pt>
                      <c:pt idx="3">
                        <c:v>2019</c:v>
                      </c:pt>
                      <c:pt idx="4">
                        <c:v>2019</c:v>
                      </c:pt>
                      <c:pt idx="5">
                        <c:v>2021</c:v>
                      </c:pt>
                      <c:pt idx="6">
                        <c:v>2021</c:v>
                      </c:pt>
                      <c:pt idx="7">
                        <c:v>2021</c:v>
                      </c:pt>
                      <c:pt idx="8">
                        <c:v>2023</c:v>
                      </c:pt>
                      <c:pt idx="9">
                        <c:v>2023</c:v>
                      </c:pt>
                      <c:pt idx="10">
                        <c:v>2023</c:v>
                      </c:pt>
                      <c:pt idx="11">
                        <c:v>2023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Sheet1!$L$3:$L$14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0.11</c:v>
                      </c:pt>
                      <c:pt idx="1">
                        <c:v>0.14000000000000001</c:v>
                      </c:pt>
                      <c:pt idx="2">
                        <c:v>9.2200000000000006</c:v>
                      </c:pt>
                      <c:pt idx="3">
                        <c:v>13.3</c:v>
                      </c:pt>
                      <c:pt idx="4">
                        <c:v>18.7</c:v>
                      </c:pt>
                      <c:pt idx="5">
                        <c:v>10.9</c:v>
                      </c:pt>
                      <c:pt idx="6">
                        <c:v>16</c:v>
                      </c:pt>
                      <c:pt idx="7">
                        <c:v>19</c:v>
                      </c:pt>
                      <c:pt idx="8">
                        <c:v>11.6</c:v>
                      </c:pt>
                      <c:pt idx="9">
                        <c:v>15.6</c:v>
                      </c:pt>
                      <c:pt idx="10">
                        <c:v>24.7</c:v>
                      </c:pt>
                      <c:pt idx="11">
                        <c:v>33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6644-4A3F-98A3-1D1748E17529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</c15:sqref>
                        </c15:formulaRef>
                      </c:ext>
                    </c:extLst>
                    <c:strCache>
                      <c:ptCount val="1"/>
                      <c:pt idx="0">
                        <c:v>FP32 (TFLOPS)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chemeClr val="accent3"/>
                    </a:solidFill>
                    <a:ln w="317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exp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Sheet1!$J$3:$J$14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2016</c:v>
                      </c:pt>
                      <c:pt idx="1">
                        <c:v>2016</c:v>
                      </c:pt>
                      <c:pt idx="2">
                        <c:v>2019</c:v>
                      </c:pt>
                      <c:pt idx="3">
                        <c:v>2019</c:v>
                      </c:pt>
                      <c:pt idx="4">
                        <c:v>2019</c:v>
                      </c:pt>
                      <c:pt idx="5">
                        <c:v>2021</c:v>
                      </c:pt>
                      <c:pt idx="6">
                        <c:v>2021</c:v>
                      </c:pt>
                      <c:pt idx="7">
                        <c:v>2021</c:v>
                      </c:pt>
                      <c:pt idx="8">
                        <c:v>2023</c:v>
                      </c:pt>
                      <c:pt idx="9">
                        <c:v>2023</c:v>
                      </c:pt>
                      <c:pt idx="10">
                        <c:v>2023</c:v>
                      </c:pt>
                      <c:pt idx="11">
                        <c:v>2023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Sheet1!$M$3:$M$14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6.74</c:v>
                      </c:pt>
                      <c:pt idx="1">
                        <c:v>8.8800000000000008</c:v>
                      </c:pt>
                      <c:pt idx="2">
                        <c:v>4.6100000000000003</c:v>
                      </c:pt>
                      <c:pt idx="3">
                        <c:v>6.64</c:v>
                      </c:pt>
                      <c:pt idx="4">
                        <c:v>9.36</c:v>
                      </c:pt>
                      <c:pt idx="5">
                        <c:v>10.9</c:v>
                      </c:pt>
                      <c:pt idx="6">
                        <c:v>16</c:v>
                      </c:pt>
                      <c:pt idx="7">
                        <c:v>19</c:v>
                      </c:pt>
                      <c:pt idx="8">
                        <c:v>11.6</c:v>
                      </c:pt>
                      <c:pt idx="9">
                        <c:v>15.6</c:v>
                      </c:pt>
                      <c:pt idx="10">
                        <c:v>24.7</c:v>
                      </c:pt>
                      <c:pt idx="11">
                        <c:v>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6644-4A3F-98A3-1D1748E17529}"/>
                  </c:ext>
                </c:extLst>
              </c15:ser>
            </c15:filteredScatterSeries>
          </c:ext>
        </c:extLst>
      </c:scatterChart>
      <c:valAx>
        <c:axId val="196825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258192"/>
        <c:crosses val="autoZero"/>
        <c:crossBetween val="midCat"/>
      </c:valAx>
      <c:valAx>
        <c:axId val="196825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Storage</a:t>
                </a:r>
                <a:r>
                  <a:rPr lang="en-US" baseline="0"/>
                  <a:t> Capacity (GB LPDDR4)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out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256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Mobile</a:t>
            </a:r>
            <a:r>
              <a:rPr lang="en-US" baseline="0"/>
              <a:t> </a:t>
            </a:r>
            <a:r>
              <a:rPr lang="en-US"/>
              <a:t>GPU Performance</a:t>
            </a:r>
            <a:r>
              <a:rPr lang="en-US" baseline="0"/>
              <a:t> History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iPhone FP16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xVal>
            <c:numRef>
              <c:f>Sheet1!$A$3:$A$12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0.5</c:v>
                </c:pt>
                <c:pt idx="1">
                  <c:v>0.69</c:v>
                </c:pt>
                <c:pt idx="2">
                  <c:v>0.82</c:v>
                </c:pt>
                <c:pt idx="3">
                  <c:v>1.1499999999999999</c:v>
                </c:pt>
                <c:pt idx="4">
                  <c:v>1.38</c:v>
                </c:pt>
                <c:pt idx="5">
                  <c:v>1.5</c:v>
                </c:pt>
                <c:pt idx="6">
                  <c:v>3.43</c:v>
                </c:pt>
                <c:pt idx="7">
                  <c:v>3.58</c:v>
                </c:pt>
                <c:pt idx="8">
                  <c:v>4.29</c:v>
                </c:pt>
                <c:pt idx="9">
                  <c:v>4.3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9C-4201-9216-C8543AB0CEE4}"/>
            </c:ext>
          </c:extLst>
        </c:ser>
        <c:ser>
          <c:idx val="3"/>
          <c:order val="3"/>
          <c:tx>
            <c:strRef>
              <c:f>Sheet1!$R$3</c:f>
              <c:strCache>
                <c:ptCount val="1"/>
                <c:pt idx="0">
                  <c:v>Jetson Nano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rgbClr val="FFC000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Jetson Nano (128c</a:t>
                    </a:r>
                    <a:r>
                      <a:rPr lang="en-US" baseline="0" dirty="0"/>
                      <a:t> Maxwell)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419925045052065"/>
                      <c:h val="4.5736025289361916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849C-4201-9216-C8543AB0CE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Sheet1!$Q$3</c:f>
              <c:numCache>
                <c:formatCode>General</c:formatCode>
                <c:ptCount val="1"/>
                <c:pt idx="0">
                  <c:v>2019</c:v>
                </c:pt>
              </c:numCache>
            </c:numRef>
          </c:xVal>
          <c:yVal>
            <c:numRef>
              <c:f>Sheet1!$S$3</c:f>
              <c:numCache>
                <c:formatCode>General</c:formatCode>
                <c:ptCount val="1"/>
                <c:pt idx="0">
                  <c:v>0.47160000000000002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49C-4201-9216-C8543AB0CE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8256272"/>
        <c:axId val="196825819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Sheet1!$L$2</c15:sqref>
                        </c15:formulaRef>
                      </c:ext>
                    </c:extLst>
                    <c:strCache>
                      <c:ptCount val="1"/>
                      <c:pt idx="0">
                        <c:v>Laptop GPU FP16 (TFLOPS)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2"/>
                      </a:solidFill>
                      <a:prstDash val="sysDot"/>
                    </a:ln>
                    <a:effectLst/>
                  </c:spPr>
                  <c:trendlineType val="linear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Sheet1!$J$3:$J$14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2016</c:v>
                      </c:pt>
                      <c:pt idx="1">
                        <c:v>2016</c:v>
                      </c:pt>
                      <c:pt idx="2">
                        <c:v>2019</c:v>
                      </c:pt>
                      <c:pt idx="3">
                        <c:v>2019</c:v>
                      </c:pt>
                      <c:pt idx="4">
                        <c:v>2019</c:v>
                      </c:pt>
                      <c:pt idx="5">
                        <c:v>2021</c:v>
                      </c:pt>
                      <c:pt idx="6">
                        <c:v>2021</c:v>
                      </c:pt>
                      <c:pt idx="7">
                        <c:v>2021</c:v>
                      </c:pt>
                      <c:pt idx="8">
                        <c:v>2023</c:v>
                      </c:pt>
                      <c:pt idx="9">
                        <c:v>2023</c:v>
                      </c:pt>
                      <c:pt idx="10">
                        <c:v>2023</c:v>
                      </c:pt>
                      <c:pt idx="11">
                        <c:v>2023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Sheet1!$L$3:$L$14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0.11</c:v>
                      </c:pt>
                      <c:pt idx="1">
                        <c:v>0.14000000000000001</c:v>
                      </c:pt>
                      <c:pt idx="2">
                        <c:v>9.2200000000000006</c:v>
                      </c:pt>
                      <c:pt idx="3">
                        <c:v>13.3</c:v>
                      </c:pt>
                      <c:pt idx="4">
                        <c:v>18.7</c:v>
                      </c:pt>
                      <c:pt idx="5">
                        <c:v>10.9</c:v>
                      </c:pt>
                      <c:pt idx="6">
                        <c:v>16</c:v>
                      </c:pt>
                      <c:pt idx="7">
                        <c:v>19</c:v>
                      </c:pt>
                      <c:pt idx="8">
                        <c:v>11.6</c:v>
                      </c:pt>
                      <c:pt idx="9">
                        <c:v>15.6</c:v>
                      </c:pt>
                      <c:pt idx="10">
                        <c:v>24.7</c:v>
                      </c:pt>
                      <c:pt idx="11">
                        <c:v>33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5-849C-4201-9216-C8543AB0CEE4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Sheet1!$M$2</c15:sqref>
                        </c15:formulaRef>
                      </c:ext>
                    </c:extLst>
                    <c:strCache>
                      <c:ptCount val="1"/>
                      <c:pt idx="0">
                        <c:v>FP32 (TFLOPS)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3"/>
                  <c:spPr>
                    <a:solidFill>
                      <a:schemeClr val="accent3"/>
                    </a:solidFill>
                    <a:ln w="3175">
                      <a:solidFill>
                        <a:schemeClr val="accent3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3"/>
                      </a:solidFill>
                      <a:prstDash val="sysDot"/>
                    </a:ln>
                    <a:effectLst/>
                  </c:spPr>
                  <c:trendlineType val="exp"/>
                  <c:dispRSqr val="0"/>
                  <c:dispEq val="0"/>
                </c:trendline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Sheet1!$J$3:$J$14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2016</c:v>
                      </c:pt>
                      <c:pt idx="1">
                        <c:v>2016</c:v>
                      </c:pt>
                      <c:pt idx="2">
                        <c:v>2019</c:v>
                      </c:pt>
                      <c:pt idx="3">
                        <c:v>2019</c:v>
                      </c:pt>
                      <c:pt idx="4">
                        <c:v>2019</c:v>
                      </c:pt>
                      <c:pt idx="5">
                        <c:v>2021</c:v>
                      </c:pt>
                      <c:pt idx="6">
                        <c:v>2021</c:v>
                      </c:pt>
                      <c:pt idx="7">
                        <c:v>2021</c:v>
                      </c:pt>
                      <c:pt idx="8">
                        <c:v>2023</c:v>
                      </c:pt>
                      <c:pt idx="9">
                        <c:v>2023</c:v>
                      </c:pt>
                      <c:pt idx="10">
                        <c:v>2023</c:v>
                      </c:pt>
                      <c:pt idx="11">
                        <c:v>2023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Sheet1!$M$3:$M$14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6.74</c:v>
                      </c:pt>
                      <c:pt idx="1">
                        <c:v>8.8800000000000008</c:v>
                      </c:pt>
                      <c:pt idx="2">
                        <c:v>4.6100000000000003</c:v>
                      </c:pt>
                      <c:pt idx="3">
                        <c:v>6.64</c:v>
                      </c:pt>
                      <c:pt idx="4">
                        <c:v>9.36</c:v>
                      </c:pt>
                      <c:pt idx="5">
                        <c:v>10.9</c:v>
                      </c:pt>
                      <c:pt idx="6">
                        <c:v>16</c:v>
                      </c:pt>
                      <c:pt idx="7">
                        <c:v>19</c:v>
                      </c:pt>
                      <c:pt idx="8">
                        <c:v>11.6</c:v>
                      </c:pt>
                      <c:pt idx="9">
                        <c:v>15.6</c:v>
                      </c:pt>
                      <c:pt idx="10">
                        <c:v>24.7</c:v>
                      </c:pt>
                      <c:pt idx="11">
                        <c:v>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49C-4201-9216-C8543AB0CEE4}"/>
                  </c:ext>
                </c:extLst>
              </c15:ser>
            </c15:filteredScatterSeries>
          </c:ext>
        </c:extLst>
      </c:scatterChart>
      <c:valAx>
        <c:axId val="1968256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258192"/>
        <c:crosses val="autoZero"/>
        <c:crossBetween val="midCat"/>
      </c:valAx>
      <c:valAx>
        <c:axId val="1968258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TOPS</a:t>
                </a:r>
                <a:r>
                  <a:rPr lang="en-US" baseline="0"/>
                  <a:t> (Trillion Operations per Second)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825627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DBD99-7BB3-4D5D-B1F9-B2C59122C52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17EED-9509-4E93-BFFB-5C44722F7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60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ac3afb51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46ac3afb51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4523-806C-91B0-2F64-5A5A6AA41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EB8C76-7F56-0A21-A7EA-174F67658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CD95-04A3-1E6D-758A-FF2F2A55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5E0DA-576D-032D-05D8-ADEEA88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52984-F5AE-BF27-87F6-601DA94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88A-D9D1-AEEA-6712-AEE87F55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B4AB0-46C1-B193-D855-F46462C22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E396-E993-9CFE-D39F-C454399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7C596-2EA9-BB4C-084F-94BFD16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9D7FF-E8C1-DC80-FF24-8CB2C024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376F3-2399-456D-3DB2-4960BF332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57370-9C19-8CF1-6933-F2F6A82D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56FB-4BD8-89B9-264E-67810E1F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ACFC-4D67-FCA5-19EA-D1265E92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A172-82D9-8F8E-907C-D5BD7CCA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4012-C5DA-A4EC-6590-A720E0E9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EC72-511A-64AE-D31D-3E97F1B8A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C8BA2-E6DB-8B60-C3B1-7E5A4D82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F48B-949F-9ABA-8F4A-A3A50E1C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29C9-5A70-9E01-69DA-4883B68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8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B495-DE2A-84BE-09AA-7968CB0D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C674F-76E6-4373-64F1-AF85E5BF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C44C-B75F-25BB-366C-B253C300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956E-16C5-33D1-A58F-D73ADB5D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D9689-3601-26F3-D0CA-F06E23C0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EB09E-D4EA-0EA8-931F-A74F4D1F5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7ADB-85A6-212E-3A11-45D2403EC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3A637-CDB3-9A4E-47A0-96DDDA97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896AF-DFCE-FA7B-BD35-F3CEE7A1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BEAF9-7AEF-E532-565B-2566533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7ACB6-33C1-5C25-B3BA-22816D64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C2F3-7F63-EB3C-DA02-55F4E81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49C7-E904-E84E-FDF3-B366BE23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514C5-0B0B-6835-48E2-1DFD4897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3BAA5-96C4-C95F-27BF-653E5180F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3E279-59F9-6FE5-6AF4-6B259B000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274B4-E71D-1F40-4175-23E26D6A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76496-A9D2-1CE1-B74A-59DC1B78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FCEAB-7DD6-F479-5E57-7A5FF46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B4F-18B4-99BB-51B5-F9DE7BC3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35400-E558-FEB3-3AE6-4563EF3C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73D0-B71E-AA2F-C414-D8DB20E30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6F5110-D75C-C52D-6E2F-0556569D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E84DB-3702-B267-C93E-258B9BDA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36F0-CC85-CDD8-A98D-C3EC23E1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11C95-DEDD-6D9D-6B86-9BC7AAEE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1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6E1-5902-AD6B-2FD3-3297C8F0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F997-4BA6-830E-496F-646158C8C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B3DFF-D65F-F64B-9150-849E988D8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9C6E-6AD7-7852-C908-2DA40891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CA150-4BEF-3DF9-92C4-A370B4E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65EBC-9FC1-37D8-52B7-5A9F9BDD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C3EE-2EBB-F493-7BBE-1B5C87C7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2F72D-C26A-59C2-4B2F-1BB2F45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FB68-5EB9-FFDF-CE40-340CF2F3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AE758-70B7-FEF4-AEAB-79A9243D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578D4-0859-0E66-7FEF-9251ACDB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0430B-F57D-1D21-ED53-71155E12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7E6C5-E7CC-9B97-4B1A-58D3944CF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5639-A796-E485-0EC8-BCAEE0C1A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4E95-8BD4-E340-81FD-1F36C4ABD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142CA-9D5D-413D-9993-8CF5D57032C0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86B8-4AB8-E0C9-868D-3D6B4610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FACF8-B8F8-D7CD-C6EB-D245CCBE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B61CF-9215-49D7-818C-AE855A57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0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ammchugh/Emotive-Cognition/tree/main/cognitive_musi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.mit.edu/publications/ctag-neurips/" TargetMode="External"/><Relationship Id="rId2" Type="http://schemas.openxmlformats.org/officeDocument/2006/relationships/hyperlink" Target="https://datasciencedojo.com/blog/5-ai-music-generation-mode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liam.mchugh@columbia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nvidia.com/blog/time-series-forecasting-with-the-nvidia-time-series-prediction-platform-and-triton-inference-server/" TargetMode="External"/><Relationship Id="rId3" Type="http://schemas.openxmlformats.org/officeDocument/2006/relationships/hyperlink" Target="https://arxiv.org/abs/2306.05284" TargetMode="External"/><Relationship Id="rId7" Type="http://schemas.openxmlformats.org/officeDocument/2006/relationships/hyperlink" Target="https://www.media.mit.edu/publications/ctag-neurips/" TargetMode="External"/><Relationship Id="rId2" Type="http://schemas.openxmlformats.org/officeDocument/2006/relationships/hyperlink" Target="https://arxiv.org/abs/2303.153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dojo.com/blog/5-ai-music-generation-models/" TargetMode="External"/><Relationship Id="rId5" Type="http://schemas.openxmlformats.org/officeDocument/2006/relationships/hyperlink" Target="https://openreview.net/pdf?id=5GmTI4LNqX" TargetMode="External"/><Relationship Id="rId4" Type="http://schemas.openxmlformats.org/officeDocument/2006/relationships/hyperlink" Target="https://pmc.ncbi.nlm.nih.gov/articles/PMC3086654/" TargetMode="External"/><Relationship Id="rId9" Type="http://schemas.openxmlformats.org/officeDocument/2006/relationships/hyperlink" Target="https://advanced.onlinelibrary.wiley.com/doi/full/10.1002/advs.2024013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edium.com/@tyler.hutcherson/activity-classification-for-watchos-part-1-542d44388c4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blog/smolvlm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810E0-8073-140E-C9E9-E83EA153F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400" dirty="0"/>
              <a:t>MUSE</a:t>
            </a:r>
            <a:r>
              <a:rPr lang="en-US" sz="5500" dirty="0"/>
              <a:t> - User-Sensitive Entrainment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C7FC-FCE1-571D-0E06-00D390609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Activity-Sensitive Musical Entrainment for Stimulatory Cognitive Control</a:t>
            </a:r>
          </a:p>
          <a:p>
            <a:pPr algn="l"/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link </a:t>
            </a:r>
            <a:r>
              <a:rPr lang="en-US" dirty="0"/>
              <a:t>(project </a:t>
            </a:r>
            <a:r>
              <a:rPr lang="en-US" dirty="0" err="1"/>
              <a:t>InWork</a:t>
            </a:r>
            <a:r>
              <a:rPr lang="en-US" dirty="0"/>
              <a:t>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53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8D8C-AD67-425A-4A31-B742E25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B1EF6-1578-09CC-CD2B-1DBB350B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05"/>
            <a:ext cx="10515600" cy="4552558"/>
          </a:xfrm>
        </p:spPr>
        <p:txBody>
          <a:bodyPr>
            <a:normAutofit/>
          </a:bodyPr>
          <a:lstStyle/>
          <a:p>
            <a:r>
              <a:rPr lang="en-US" dirty="0"/>
              <a:t>Audio model with latent / semantic context input</a:t>
            </a:r>
          </a:p>
          <a:p>
            <a:pPr lvl="1"/>
            <a:r>
              <a:rPr lang="en-US" dirty="0"/>
              <a:t>Context shifting, </a:t>
            </a:r>
            <a:r>
              <a:rPr lang="en-US" dirty="0" err="1"/>
              <a:t>realtime</a:t>
            </a:r>
            <a:r>
              <a:rPr lang="en-US" dirty="0"/>
              <a:t> indicators for latency management</a:t>
            </a:r>
          </a:p>
          <a:p>
            <a:pPr lvl="1"/>
            <a:r>
              <a:rPr lang="en-US" dirty="0"/>
              <a:t>Finetuned/</a:t>
            </a:r>
            <a:r>
              <a:rPr lang="en-US" dirty="0">
                <a:hlinkClick r:id="rId2"/>
              </a:rPr>
              <a:t>pretrained generative music model </a:t>
            </a:r>
            <a:r>
              <a:rPr lang="en-US" dirty="0"/>
              <a:t>– investigate input, latency</a:t>
            </a:r>
          </a:p>
          <a:p>
            <a:pPr lvl="1"/>
            <a:r>
              <a:rPr lang="en-US" dirty="0"/>
              <a:t>Cross-attentive / TFT-type architecture (multiple context sources)</a:t>
            </a:r>
            <a:endParaRPr lang="en-US" b="1" dirty="0"/>
          </a:p>
          <a:p>
            <a:r>
              <a:rPr lang="en-US" dirty="0"/>
              <a:t>Alternatives</a:t>
            </a:r>
            <a:endParaRPr lang="en-US" dirty="0">
              <a:hlinkClick r:id="rId3"/>
            </a:endParaRPr>
          </a:p>
          <a:p>
            <a:pPr lvl="1"/>
            <a:r>
              <a:rPr lang="en-US" b="1" dirty="0"/>
              <a:t>K-</a:t>
            </a:r>
            <a:r>
              <a:rPr lang="en-US" b="1" dirty="0" err="1"/>
              <a:t>nn</a:t>
            </a:r>
            <a:r>
              <a:rPr lang="en-US" b="1" dirty="0"/>
              <a:t> style segmented dataset streaming or context provision</a:t>
            </a:r>
          </a:p>
          <a:p>
            <a:pPr lvl="2"/>
            <a:r>
              <a:rPr lang="en-US" dirty="0"/>
              <a:t>Provide </a:t>
            </a:r>
            <a:r>
              <a:rPr lang="en-US" dirty="0" err="1"/>
              <a:t>knn</a:t>
            </a:r>
            <a:r>
              <a:rPr lang="en-US" dirty="0"/>
              <a:t> context to generative model, or use chunks directly</a:t>
            </a:r>
          </a:p>
          <a:p>
            <a:pPr lvl="2"/>
            <a:r>
              <a:rPr lang="en-US" dirty="0"/>
              <a:t>Smaller “glue” model trained to transition between segments</a:t>
            </a:r>
          </a:p>
          <a:p>
            <a:pPr lvl="2"/>
            <a:r>
              <a:rPr lang="en-US" dirty="0"/>
              <a:t>Ex grab beat drop &amp; stream in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Synthesizer-type</a:t>
            </a:r>
            <a:r>
              <a:rPr lang="en-US" dirty="0"/>
              <a:t> audio control (see MIT lab)</a:t>
            </a:r>
          </a:p>
          <a:p>
            <a:pPr lvl="2"/>
            <a:r>
              <a:rPr lang="en-US" dirty="0"/>
              <a:t>Pretraining/RL with larger multimodal model for labelling &amp; task convergence</a:t>
            </a:r>
          </a:p>
        </p:txBody>
      </p:sp>
    </p:spTree>
    <p:extLst>
      <p:ext uri="{BB962C8B-B14F-4D97-AF65-F5344CB8AC3E}">
        <p14:creationId xmlns:p14="http://schemas.microsoft.com/office/powerpoint/2010/main" val="191150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7FBD-C08D-1940-8877-89ECF46E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Decoder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C3FC-F723-AA1B-7A18-E5D94803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2" y="1504577"/>
            <a:ext cx="3958896" cy="506994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902C062-A9B9-1621-8493-B6590339761D}"/>
              </a:ext>
            </a:extLst>
          </p:cNvPr>
          <p:cNvGrpSpPr/>
          <p:nvPr/>
        </p:nvGrpSpPr>
        <p:grpSpPr>
          <a:xfrm>
            <a:off x="6095999" y="4577442"/>
            <a:ext cx="5382987" cy="2073729"/>
            <a:chOff x="-816430" y="4561112"/>
            <a:chExt cx="5382987" cy="20737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924DA8-4A2B-C9A9-48EB-08514F146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7762"/>
            <a:stretch/>
          </p:blipFill>
          <p:spPr>
            <a:xfrm>
              <a:off x="-712120" y="4930444"/>
              <a:ext cx="5278677" cy="17043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17C359-2FE9-9651-20A3-F14CA2ACD74C}"/>
                </a:ext>
              </a:extLst>
            </p:cNvPr>
            <p:cNvSpPr txBox="1"/>
            <p:nvPr/>
          </p:nvSpPr>
          <p:spPr>
            <a:xfrm>
              <a:off x="-816430" y="4561112"/>
              <a:ext cx="3679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 4bit quantization: 1.2GB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202A99-9CCD-960D-40E4-015743103E0F}"/>
              </a:ext>
            </a:extLst>
          </p:cNvPr>
          <p:cNvGrpSpPr/>
          <p:nvPr/>
        </p:nvGrpSpPr>
        <p:grpSpPr>
          <a:xfrm>
            <a:off x="6095999" y="599984"/>
            <a:ext cx="5379367" cy="1722501"/>
            <a:chOff x="5747657" y="707570"/>
            <a:chExt cx="5399138" cy="16458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A4C503-41CC-1547-553F-F5AB22CBD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43763"/>
            <a:stretch/>
          </p:blipFill>
          <p:spPr>
            <a:xfrm>
              <a:off x="5811991" y="1027906"/>
              <a:ext cx="5334804" cy="13255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DD0218-3EF6-6D92-F962-529226430D72}"/>
                </a:ext>
              </a:extLst>
            </p:cNvPr>
            <p:cNvSpPr txBox="1"/>
            <p:nvPr/>
          </p:nvSpPr>
          <p:spPr>
            <a:xfrm>
              <a:off x="5747657" y="707570"/>
              <a:ext cx="1414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FP16: 2.6GB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165018B-3548-C52B-FA45-C5612A522A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309" y="2784343"/>
            <a:ext cx="5278677" cy="17005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A665B-314B-C205-F961-F5DDAEDEFA4B}"/>
              </a:ext>
            </a:extLst>
          </p:cNvPr>
          <p:cNvSpPr txBox="1"/>
          <p:nvPr/>
        </p:nvSpPr>
        <p:spPr>
          <a:xfrm>
            <a:off x="6200309" y="2431746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8-bit quantization: 1.6GB</a:t>
            </a:r>
          </a:p>
        </p:txBody>
      </p:sp>
    </p:spTree>
    <p:extLst>
      <p:ext uri="{BB962C8B-B14F-4D97-AF65-F5344CB8AC3E}">
        <p14:creationId xmlns:p14="http://schemas.microsoft.com/office/powerpoint/2010/main" val="4091372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86FB-43E3-5CC2-CD91-387A5089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13B5-76A1-8353-0C39-3978703A8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game music control</a:t>
            </a:r>
          </a:p>
          <a:p>
            <a:r>
              <a:rPr lang="en-US" dirty="0"/>
              <a:t>Inhibitory (ex ANC) vs Excitatory stimulus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3398E-A80D-B28E-C20D-56817360F315}"/>
              </a:ext>
            </a:extLst>
          </p:cNvPr>
          <p:cNvSpPr txBox="1"/>
          <p:nvPr/>
        </p:nvSpPr>
        <p:spPr>
          <a:xfrm>
            <a:off x="2525187" y="6369512"/>
            <a:ext cx="966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Research &amp; Development Stage – contact </a:t>
            </a:r>
            <a:r>
              <a:rPr lang="en-US" dirty="0">
                <a:hlinkClick r:id="rId2"/>
              </a:rPr>
              <a:t>liam.mchugh@columbia.edu</a:t>
            </a:r>
            <a:r>
              <a:rPr lang="en-US" dirty="0"/>
              <a:t>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13524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CCD2-79DA-D360-A7D9-24231CB25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03F9C-8B97-6AE1-3091-F42D23562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/>
          <a:lstStyle/>
          <a:p>
            <a:r>
              <a:rPr lang="en-US" sz="3200" dirty="0" err="1">
                <a:hlinkClick r:id="rId2"/>
              </a:rPr>
              <a:t>SigLIP</a:t>
            </a:r>
            <a:r>
              <a:rPr lang="en-US" sz="3200" dirty="0">
                <a:hlinkClick r:id="rId2"/>
              </a:rPr>
              <a:t> Paper</a:t>
            </a:r>
            <a:r>
              <a:rPr lang="en-US" sz="3200" dirty="0"/>
              <a:t>: Zero-Shot Learning w/Sigmoid Loss</a:t>
            </a:r>
          </a:p>
          <a:p>
            <a:r>
              <a:rPr lang="en-US" sz="3200" dirty="0" err="1">
                <a:hlinkClick r:id="rId3"/>
              </a:rPr>
              <a:t>MusicGen</a:t>
            </a:r>
            <a:r>
              <a:rPr lang="en-US" sz="3200" dirty="0"/>
              <a:t>: Simple &amp; Controllable Music Generation</a:t>
            </a:r>
          </a:p>
          <a:p>
            <a:r>
              <a:rPr lang="en-US" sz="3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Background Research</a:t>
            </a:r>
            <a:endParaRPr lang="en-US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solidFill>
                  <a:srgbClr val="467886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Sensory Processing </a:t>
            </a:r>
            <a:r>
              <a:rPr lang="en-US" dirty="0"/>
              <a:t>in Autism Spectrum Disorders (</a:t>
            </a:r>
            <a:r>
              <a:rPr lang="en-US" sz="800" i="0" dirty="0">
                <a:effectLst/>
                <a:latin typeface="Source Sans Pro Web"/>
              </a:rPr>
              <a:t>Pediatric Research Foundation</a:t>
            </a:r>
            <a:r>
              <a:rPr lang="en-US" i="0" dirty="0">
                <a:effectLst/>
                <a:latin typeface="Source Sans Pro Web"/>
              </a:rPr>
              <a:t>)</a:t>
            </a:r>
            <a:endParaRPr lang="en-US" dirty="0"/>
          </a:p>
          <a:p>
            <a:pPr lvl="1"/>
            <a:r>
              <a:rPr lang="en-US" dirty="0"/>
              <a:t>Prof. DiCarlo’s work on </a:t>
            </a:r>
            <a:r>
              <a:rPr lang="en-US" dirty="0">
                <a:hlinkClick r:id="rId5"/>
              </a:rPr>
              <a:t>human visual-perceptive control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State of Generative Music </a:t>
            </a:r>
            <a:r>
              <a:rPr lang="en-US" dirty="0"/>
              <a:t>&amp; Audio-Generative Architectures</a:t>
            </a:r>
          </a:p>
          <a:p>
            <a:pPr lvl="1"/>
            <a:r>
              <a:rPr lang="en-US" dirty="0"/>
              <a:t>MIT Media Lab’s </a:t>
            </a:r>
            <a:r>
              <a:rPr lang="en-US" dirty="0">
                <a:hlinkClick r:id="rId7"/>
              </a:rPr>
              <a:t>Semantic Synth Programming</a:t>
            </a:r>
            <a:endParaRPr lang="en-US" dirty="0"/>
          </a:p>
          <a:p>
            <a:pPr lvl="1"/>
            <a:r>
              <a:rPr lang="en-US" dirty="0"/>
              <a:t>NVIDIA Triton </a:t>
            </a:r>
            <a:r>
              <a:rPr lang="en-US" dirty="0">
                <a:hlinkClick r:id="rId8"/>
              </a:rPr>
              <a:t>Temporal Fusion Transformer </a:t>
            </a:r>
            <a:r>
              <a:rPr lang="en-US" dirty="0"/>
              <a:t>Architecture (OS)</a:t>
            </a:r>
          </a:p>
          <a:p>
            <a:pPr lvl="1"/>
            <a:r>
              <a:rPr lang="en-US" dirty="0" err="1"/>
              <a:t>Mesgarani</a:t>
            </a:r>
            <a:r>
              <a:rPr lang="en-US" dirty="0"/>
              <a:t> N.A.P. Lab work on </a:t>
            </a:r>
            <a:r>
              <a:rPr lang="en-US" dirty="0">
                <a:hlinkClick r:id="rId9"/>
              </a:rPr>
              <a:t>BCI-Augmented Attentional Control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A323-B015-A4E3-AFC6-42C5367A3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Metrics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4C98CF-7AAC-9EE8-1052-F37028AB26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163352"/>
              </p:ext>
            </p:extLst>
          </p:nvPr>
        </p:nvGraphicFramePr>
        <p:xfrm>
          <a:off x="6210301" y="1589314"/>
          <a:ext cx="5767938" cy="42162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BBB5B9-9961-B22D-9BCD-F1E81C11B5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778409"/>
              </p:ext>
            </p:extLst>
          </p:nvPr>
        </p:nvGraphicFramePr>
        <p:xfrm>
          <a:off x="26420" y="1923913"/>
          <a:ext cx="5955280" cy="3881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7932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2929-9CC3-540C-D149-0D60CA4B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Architecture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EC6A599E-7266-60AC-F0E2-2C9A8D0E6AEB}"/>
              </a:ext>
            </a:extLst>
          </p:cNvPr>
          <p:cNvSpPr/>
          <p:nvPr/>
        </p:nvSpPr>
        <p:spPr>
          <a:xfrm rot="5400000">
            <a:off x="3185434" y="1815748"/>
            <a:ext cx="1706074" cy="1312433"/>
          </a:xfrm>
          <a:prstGeom prst="snip2SameRect">
            <a:avLst>
              <a:gd name="adj1" fmla="val 47965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Encoder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4041F019-3531-828F-D9A0-754D98E4F972}"/>
              </a:ext>
            </a:extLst>
          </p:cNvPr>
          <p:cNvSpPr/>
          <p:nvPr/>
        </p:nvSpPr>
        <p:spPr>
          <a:xfrm rot="16200000">
            <a:off x="6443882" y="1685542"/>
            <a:ext cx="3342174" cy="2800347"/>
          </a:xfrm>
          <a:prstGeom prst="snip2SameRect">
            <a:avLst>
              <a:gd name="adj1" fmla="val 28666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Decoder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(context-aware generative)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(nearest-neighbor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 glue)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AC6556-9DBD-E34C-DEB9-027F28753037}"/>
              </a:ext>
            </a:extLst>
          </p:cNvPr>
          <p:cNvSpPr txBox="1"/>
          <p:nvPr/>
        </p:nvSpPr>
        <p:spPr>
          <a:xfrm>
            <a:off x="1103353" y="2191893"/>
            <a:ext cx="2233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Activity Data</a:t>
            </a:r>
          </a:p>
          <a:p>
            <a:pPr algn="r"/>
            <a:r>
              <a:rPr lang="en-US" dirty="0"/>
              <a:t>(HR, Accel)</a:t>
            </a:r>
          </a:p>
          <a:p>
            <a:pPr algn="r"/>
            <a:r>
              <a:rPr lang="en-US" dirty="0"/>
              <a:t>(Audio)</a:t>
            </a:r>
          </a:p>
          <a:p>
            <a:pPr algn="r"/>
            <a:r>
              <a:rPr lang="en-US" dirty="0"/>
              <a:t>Temperature 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99FF9-E629-269E-A6A8-C90CE31BB4B8}"/>
              </a:ext>
            </a:extLst>
          </p:cNvPr>
          <p:cNvSpPr txBox="1"/>
          <p:nvPr/>
        </p:nvSpPr>
        <p:spPr>
          <a:xfrm>
            <a:off x="2006290" y="1618125"/>
            <a:ext cx="128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Static Data</a:t>
            </a:r>
          </a:p>
          <a:p>
            <a:pPr algn="r"/>
            <a:r>
              <a:rPr lang="en-US" dirty="0"/>
              <a:t>(pers. Info)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EEEB4-7B62-ED39-3491-DF34E020AC0A}"/>
              </a:ext>
            </a:extLst>
          </p:cNvPr>
          <p:cNvSpPr txBox="1"/>
          <p:nvPr/>
        </p:nvSpPr>
        <p:spPr>
          <a:xfrm>
            <a:off x="4694686" y="2297423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Activity Semantics</a:t>
            </a:r>
          </a:p>
          <a:p>
            <a:pPr algn="r"/>
            <a:r>
              <a:rPr lang="en-US" dirty="0"/>
              <a:t>+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27DF6-BA3D-DBF8-0135-8A39662B55B7}"/>
              </a:ext>
            </a:extLst>
          </p:cNvPr>
          <p:cNvSpPr txBox="1"/>
          <p:nvPr/>
        </p:nvSpPr>
        <p:spPr>
          <a:xfrm>
            <a:off x="4055953" y="2886322"/>
            <a:ext cx="2682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Activity Context</a:t>
            </a:r>
          </a:p>
          <a:p>
            <a:pPr algn="r"/>
            <a:r>
              <a:rPr lang="en-US" dirty="0"/>
              <a:t>(Semantic info, HR, FFT?)</a:t>
            </a:r>
          </a:p>
          <a:p>
            <a:pPr algn="r"/>
            <a:r>
              <a:rPr lang="en-US" dirty="0"/>
              <a:t>User Prompt Info</a:t>
            </a:r>
          </a:p>
          <a:p>
            <a:pPr algn="r"/>
            <a:r>
              <a:rPr lang="en-US" dirty="0"/>
              <a:t>(Maybe Audio)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B32B4-92D3-8715-0059-FD91C31DBCE3}"/>
              </a:ext>
            </a:extLst>
          </p:cNvPr>
          <p:cNvSpPr txBox="1"/>
          <p:nvPr/>
        </p:nvSpPr>
        <p:spPr>
          <a:xfrm>
            <a:off x="9972343" y="3098911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147F6-0B6B-40CD-DD23-FA8D86ED62EA}"/>
              </a:ext>
            </a:extLst>
          </p:cNvPr>
          <p:cNvSpPr txBox="1"/>
          <p:nvPr/>
        </p:nvSpPr>
        <p:spPr>
          <a:xfrm>
            <a:off x="838202" y="4213985"/>
            <a:ext cx="5034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Input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maybe incorporate video, audio (model </a:t>
            </a:r>
            <a:r>
              <a:rPr lang="en-US" dirty="0" err="1"/>
              <a:t>impl</a:t>
            </a:r>
            <a:r>
              <a:rPr lang="en-US" dirty="0"/>
              <a:t>.)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Consider surprise-style </a:t>
            </a:r>
            <a:r>
              <a:rPr lang="en-US" b="1" dirty="0"/>
              <a:t>query trigger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72128-EDF0-9C50-FE1D-D5F164709179}"/>
              </a:ext>
            </a:extLst>
          </p:cNvPr>
          <p:cNvSpPr txBox="1"/>
          <p:nvPr/>
        </p:nvSpPr>
        <p:spPr>
          <a:xfrm>
            <a:off x="5191463" y="5264649"/>
            <a:ext cx="5158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Input Notes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Heartrate Info or FFT?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prediction length </a:t>
            </a:r>
            <a:r>
              <a:rPr lang="en-US" dirty="0" err="1"/>
              <a:t>impl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glue method with segment retrieval</a:t>
            </a:r>
          </a:p>
          <a:p>
            <a:pPr marL="742950" lvl="1" indent="-285750">
              <a:buFontTx/>
              <a:buChar char="-"/>
            </a:pPr>
            <a:r>
              <a:rPr lang="en-US" b="1" dirty="0"/>
              <a:t>Can </a:t>
            </a:r>
            <a:r>
              <a:rPr lang="en-US" b="1" dirty="0" err="1"/>
              <a:t>pregenerate</a:t>
            </a:r>
            <a:r>
              <a:rPr lang="en-US" b="1" dirty="0"/>
              <a:t> segments or semantics</a:t>
            </a:r>
          </a:p>
        </p:txBody>
      </p:sp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6BF863CE-EFF0-365C-DCC8-4695BE17DA11}"/>
              </a:ext>
            </a:extLst>
          </p:cNvPr>
          <p:cNvSpPr/>
          <p:nvPr/>
        </p:nvSpPr>
        <p:spPr>
          <a:xfrm rot="16200000">
            <a:off x="6596282" y="1837942"/>
            <a:ext cx="3342174" cy="2800347"/>
          </a:xfrm>
          <a:prstGeom prst="snip2SameRect">
            <a:avLst>
              <a:gd name="adj1" fmla="val 28666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Decoder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(context-aware generative)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(nearest-neighbor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 glue)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8F0BFFD5-A3C4-0A0C-00ED-12950844ADF9}"/>
              </a:ext>
            </a:extLst>
          </p:cNvPr>
          <p:cNvSpPr/>
          <p:nvPr/>
        </p:nvSpPr>
        <p:spPr>
          <a:xfrm rot="16200000">
            <a:off x="6748682" y="1990342"/>
            <a:ext cx="3342174" cy="2800347"/>
          </a:xfrm>
          <a:prstGeom prst="snip2SameRect">
            <a:avLst>
              <a:gd name="adj1" fmla="val 28666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Decoder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(context-aware generative)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(nearest-neighbor </a:t>
            </a:r>
          </a:p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+ glue)</a:t>
            </a:r>
          </a:p>
        </p:txBody>
      </p:sp>
    </p:spTree>
    <p:extLst>
      <p:ext uri="{BB962C8B-B14F-4D97-AF65-F5344CB8AC3E}">
        <p14:creationId xmlns:p14="http://schemas.microsoft.com/office/powerpoint/2010/main" val="384309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7"/>
          <p:cNvCxnSpPr/>
          <p:nvPr/>
        </p:nvCxnSpPr>
        <p:spPr>
          <a:xfrm rot="10800000" flipH="1">
            <a:off x="9055167" y="3559733"/>
            <a:ext cx="609600" cy="2196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oogle Shape;90;p17"/>
          <p:cNvCxnSpPr/>
          <p:nvPr/>
        </p:nvCxnSpPr>
        <p:spPr>
          <a:xfrm rot="10800000" flipH="1">
            <a:off x="8851967" y="3924533"/>
            <a:ext cx="452400" cy="16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340975"/>
            <a:ext cx="8520800" cy="8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sz="5067" dirty="0"/>
              <a:t>Processing Architecture </a:t>
            </a:r>
            <a:endParaRPr sz="5067" dirty="0"/>
          </a:p>
        </p:txBody>
      </p:sp>
      <p:sp>
        <p:nvSpPr>
          <p:cNvPr id="93" name="Google Shape;93;p17"/>
          <p:cNvSpPr/>
          <p:nvPr/>
        </p:nvSpPr>
        <p:spPr>
          <a:xfrm>
            <a:off x="4496933" y="1381700"/>
            <a:ext cx="4024000" cy="75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Processing Pipeline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92967" y="2870605"/>
            <a:ext cx="1817600" cy="960800"/>
          </a:xfrm>
          <a:prstGeom prst="rect">
            <a:avLst/>
          </a:prstGeom>
          <a:solidFill>
            <a:srgbClr val="D9E5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rgbClr val="000000"/>
              </a:buClr>
            </a:pPr>
            <a:r>
              <a:rPr lang="en-US" sz="2400" b="1" dirty="0">
                <a:solidFill>
                  <a:schemeClr val="dk1"/>
                </a:solidFill>
              </a:rPr>
              <a:t>Static Data</a:t>
            </a:r>
            <a:endParaRPr sz="1467" b="1" dirty="0"/>
          </a:p>
          <a:p>
            <a:pPr algn="r"/>
            <a:r>
              <a:rPr lang="en-US" dirty="0">
                <a:solidFill>
                  <a:schemeClr val="dk1"/>
                </a:solidFill>
              </a:rPr>
              <a:t>Prompt Info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(Pers. Info)</a:t>
            </a:r>
          </a:p>
        </p:txBody>
      </p:sp>
      <p:sp>
        <p:nvSpPr>
          <p:cNvPr id="96" name="Google Shape;96;p17"/>
          <p:cNvSpPr/>
          <p:nvPr/>
        </p:nvSpPr>
        <p:spPr>
          <a:xfrm>
            <a:off x="3730840" y="2318133"/>
            <a:ext cx="1682520" cy="1241600"/>
          </a:xfrm>
          <a:prstGeom prst="homePlate">
            <a:avLst>
              <a:gd name="adj" fmla="val 51988"/>
            </a:avLst>
          </a:prstGeom>
          <a:solidFill>
            <a:srgbClr val="D9E5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Encoder</a:t>
            </a:r>
          </a:p>
          <a:p>
            <a:pPr algn="ctr"/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Semantics</a:t>
            </a:r>
            <a:endParaRPr lang="en-US" dirty="0"/>
          </a:p>
          <a:p>
            <a:pPr algn="ctr"/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7"/>
          <p:cNvCxnSpPr>
            <a:stCxn id="103" idx="1"/>
          </p:cNvCxnSpPr>
          <p:nvPr/>
        </p:nvCxnSpPr>
        <p:spPr>
          <a:xfrm rot="10800000" flipH="1">
            <a:off x="8648767" y="3721333"/>
            <a:ext cx="452400" cy="16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Dot"/>
            <a:round/>
            <a:headEnd type="none" w="med" len="med"/>
            <a:tailEnd type="triangle" w="med" len="med"/>
          </a:ln>
        </p:spPr>
      </p:cxnSp>
      <p:sp>
        <p:nvSpPr>
          <p:cNvPr id="104" name="Google Shape;104;p17"/>
          <p:cNvSpPr/>
          <p:nvPr/>
        </p:nvSpPr>
        <p:spPr>
          <a:xfrm flipH="1">
            <a:off x="6821967" y="4875933"/>
            <a:ext cx="2233200" cy="1353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/>
          <p:nvPr/>
        </p:nvSpPr>
        <p:spPr>
          <a:xfrm flipH="1">
            <a:off x="6923567" y="5079133"/>
            <a:ext cx="2233200" cy="1353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 flipH="1">
            <a:off x="7025167" y="5282333"/>
            <a:ext cx="2233200" cy="13532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dk2"/>
                </a:solidFill>
              </a:rPr>
              <a:t>Decoder</a:t>
            </a:r>
            <a:endParaRPr sz="1467" b="1" dirty="0">
              <a:solidFill>
                <a:schemeClr val="dk2"/>
              </a:solidFill>
            </a:endParaRPr>
          </a:p>
          <a:p>
            <a:pPr algn="ctr"/>
            <a:r>
              <a:rPr lang="en-U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(semantic music generator)</a:t>
            </a:r>
            <a:endParaRPr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 rot="10800000" flipH="1">
            <a:off x="9258367" y="4045333"/>
            <a:ext cx="547600" cy="1913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Google Shape;107;p17"/>
          <p:cNvSpPr txBox="1"/>
          <p:nvPr/>
        </p:nvSpPr>
        <p:spPr>
          <a:xfrm>
            <a:off x="8945860" y="2965996"/>
            <a:ext cx="2990800" cy="1569620"/>
          </a:xfrm>
          <a:prstGeom prst="rect">
            <a:avLst/>
          </a:prstGeom>
          <a:solidFill>
            <a:srgbClr val="D9E5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dk1"/>
                </a:solidFill>
              </a:rPr>
              <a:t>Stream Processor</a:t>
            </a:r>
            <a:endParaRPr sz="1467" b="1" dirty="0"/>
          </a:p>
          <a:p>
            <a:pPr algn="r"/>
            <a:r>
              <a:rPr lang="en-US" sz="2400" dirty="0">
                <a:solidFill>
                  <a:schemeClr val="dk1"/>
                </a:solidFill>
              </a:rPr>
              <a:t>(Select &amp; Stitch Segments)</a:t>
            </a:r>
            <a:endParaRPr sz="2400" dirty="0">
              <a:solidFill>
                <a:schemeClr val="dk1"/>
              </a:solidFill>
            </a:endParaRPr>
          </a:p>
          <a:p>
            <a:pPr algn="r"/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792967" y="1424990"/>
            <a:ext cx="1817600" cy="1241600"/>
          </a:xfrm>
          <a:prstGeom prst="roundRect">
            <a:avLst>
              <a:gd name="adj" fmla="val 11144"/>
            </a:avLst>
          </a:prstGeom>
          <a:solidFill>
            <a:srgbClr val="D9E5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-US" sz="1600" b="1" dirty="0">
                <a:solidFill>
                  <a:schemeClr val="dk1"/>
                </a:solidFill>
              </a:rPr>
              <a:t>Activity Data</a:t>
            </a:r>
            <a:endParaRPr lang="en-US" sz="1600" b="1" dirty="0"/>
          </a:p>
          <a:p>
            <a:pPr algn="r"/>
            <a:r>
              <a:rPr lang="en-US" sz="1600" dirty="0">
                <a:solidFill>
                  <a:schemeClr val="dk1"/>
                </a:solidFill>
              </a:rPr>
              <a:t>(HR, Accel, gyro, temp)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17"/>
          <p:cNvCxnSpPr>
            <a:cxnSpLocks/>
            <a:stCxn id="2" idx="2"/>
            <a:endCxn id="101" idx="3"/>
          </p:cNvCxnSpPr>
          <p:nvPr/>
        </p:nvCxnSpPr>
        <p:spPr>
          <a:xfrm rot="16200000" flipH="1">
            <a:off x="5983787" y="4917553"/>
            <a:ext cx="706230" cy="137653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7"/>
          <p:cNvCxnSpPr>
            <a:cxnSpLocks/>
            <a:stCxn id="2" idx="3"/>
            <a:endCxn id="107" idx="1"/>
          </p:cNvCxnSpPr>
          <p:nvPr/>
        </p:nvCxnSpPr>
        <p:spPr>
          <a:xfrm flipV="1">
            <a:off x="6649205" y="3750806"/>
            <a:ext cx="2296655" cy="8094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7"/>
          <p:cNvCxnSpPr>
            <a:cxnSpLocks/>
            <a:stCxn id="96" idx="3"/>
            <a:endCxn id="2" idx="0"/>
          </p:cNvCxnSpPr>
          <p:nvPr/>
        </p:nvCxnSpPr>
        <p:spPr>
          <a:xfrm>
            <a:off x="5413360" y="2938933"/>
            <a:ext cx="235277" cy="928816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08;p17">
            <a:extLst>
              <a:ext uri="{FF2B5EF4-FFF2-40B4-BE49-F238E27FC236}">
                <a16:creationId xmlns:a16="http://schemas.microsoft.com/office/drawing/2014/main" id="{6D96BCAC-1892-49F7-D988-3E8E62E17FB4}"/>
              </a:ext>
            </a:extLst>
          </p:cNvPr>
          <p:cNvSpPr txBox="1"/>
          <p:nvPr/>
        </p:nvSpPr>
        <p:spPr>
          <a:xfrm>
            <a:off x="4648068" y="3867749"/>
            <a:ext cx="2001137" cy="1384954"/>
          </a:xfrm>
          <a:prstGeom prst="rect">
            <a:avLst/>
          </a:prstGeom>
          <a:solidFill>
            <a:srgbClr val="D9E5F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</a:rPr>
              <a:t>Deviation Prcss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(new generation thread)</a:t>
            </a:r>
            <a:endParaRPr dirty="0"/>
          </a:p>
        </p:txBody>
      </p:sp>
      <p:cxnSp>
        <p:nvCxnSpPr>
          <p:cNvPr id="20" name="Google Shape;111;p17">
            <a:extLst>
              <a:ext uri="{FF2B5EF4-FFF2-40B4-BE49-F238E27FC236}">
                <a16:creationId xmlns:a16="http://schemas.microsoft.com/office/drawing/2014/main" id="{6F22482E-D0E9-5804-B73A-31C7DCAD25A8}"/>
              </a:ext>
            </a:extLst>
          </p:cNvPr>
          <p:cNvCxnSpPr>
            <a:cxnSpLocks/>
            <a:stCxn id="96" idx="1"/>
            <a:endCxn id="101" idx="3"/>
          </p:cNvCxnSpPr>
          <p:nvPr/>
        </p:nvCxnSpPr>
        <p:spPr>
          <a:xfrm rot="10800000" flipH="1" flipV="1">
            <a:off x="3730839" y="2938933"/>
            <a:ext cx="3294327" cy="3020000"/>
          </a:xfrm>
          <a:prstGeom prst="bentConnector3">
            <a:avLst>
              <a:gd name="adj1" fmla="val -88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11;p17">
            <a:extLst>
              <a:ext uri="{FF2B5EF4-FFF2-40B4-BE49-F238E27FC236}">
                <a16:creationId xmlns:a16="http://schemas.microsoft.com/office/drawing/2014/main" id="{7B6C8F3C-B3BE-35C3-180C-E766AB53EB74}"/>
              </a:ext>
            </a:extLst>
          </p:cNvPr>
          <p:cNvCxnSpPr>
            <a:cxnSpLocks/>
            <a:stCxn id="94" idx="3"/>
            <a:endCxn id="96" idx="1"/>
          </p:cNvCxnSpPr>
          <p:nvPr/>
        </p:nvCxnSpPr>
        <p:spPr>
          <a:xfrm flipV="1">
            <a:off x="2610567" y="2938933"/>
            <a:ext cx="1120273" cy="4120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1;p17">
            <a:extLst>
              <a:ext uri="{FF2B5EF4-FFF2-40B4-BE49-F238E27FC236}">
                <a16:creationId xmlns:a16="http://schemas.microsoft.com/office/drawing/2014/main" id="{9C0C9311-FB30-0CE2-3F10-F9B48DEA26D6}"/>
              </a:ext>
            </a:extLst>
          </p:cNvPr>
          <p:cNvCxnSpPr>
            <a:cxnSpLocks/>
            <a:stCxn id="99" idx="3"/>
            <a:endCxn id="96" idx="1"/>
          </p:cNvCxnSpPr>
          <p:nvPr/>
        </p:nvCxnSpPr>
        <p:spPr>
          <a:xfrm>
            <a:off x="2610567" y="2045790"/>
            <a:ext cx="1120273" cy="8931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FC23D-4555-7964-A8E5-7A2149C14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Activity Data Encoder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43D-2F45-0668-38B3-203AA9F13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1" y="2071316"/>
            <a:ext cx="7205351" cy="4119172"/>
          </a:xfrm>
        </p:spPr>
        <p:txBody>
          <a:bodyPr anchor="t">
            <a:normAutofit lnSpcReduction="10000"/>
          </a:bodyPr>
          <a:lstStyle/>
          <a:p>
            <a:r>
              <a:rPr lang="en-US" sz="2600" b="1" dirty="0"/>
              <a:t>Data Acquisition (Apple Watch)</a:t>
            </a:r>
          </a:p>
          <a:p>
            <a:pPr lvl="1"/>
            <a:r>
              <a:rPr lang="en-US" sz="2200" dirty="0"/>
              <a:t>heartrate, accel, gyro (also </a:t>
            </a:r>
            <a:r>
              <a:rPr lang="en-US" sz="2200" dirty="0" err="1"/>
              <a:t>altim</a:t>
            </a:r>
            <a:r>
              <a:rPr lang="en-US" sz="2200" dirty="0"/>
              <a:t>, temp, magnet,.)</a:t>
            </a:r>
          </a:p>
          <a:p>
            <a:r>
              <a:rPr lang="en-US" sz="2200" b="1" dirty="0"/>
              <a:t>Vision-Language Encoder (</a:t>
            </a:r>
            <a:r>
              <a:rPr lang="en-US" sz="2200" b="1" dirty="0">
                <a:hlinkClick r:id="rId2"/>
              </a:rPr>
              <a:t>ex</a:t>
            </a:r>
            <a:r>
              <a:rPr lang="en-US" sz="2200" b="1" dirty="0"/>
              <a:t>)</a:t>
            </a:r>
          </a:p>
          <a:p>
            <a:pPr lvl="1"/>
            <a:r>
              <a:rPr lang="en-US" sz="2200" dirty="0" err="1"/>
              <a:t>Longterm</a:t>
            </a:r>
            <a:r>
              <a:rPr lang="en-US" sz="2200" dirty="0"/>
              <a:t>; RLHF policy improvements and UI semantic prompt </a:t>
            </a:r>
            <a:r>
              <a:rPr lang="en-US" sz="2200" dirty="0" err="1"/>
              <a:t>eng.</a:t>
            </a:r>
            <a:endParaRPr lang="en-US" sz="2200" dirty="0"/>
          </a:p>
          <a:p>
            <a:pPr lvl="1"/>
            <a:r>
              <a:rPr lang="en-US" sz="2200" dirty="0"/>
              <a:t>Gemma-type LLM to generate train-of-thought type semantics, or simply list-of-words input </a:t>
            </a:r>
          </a:p>
          <a:p>
            <a:pPr lvl="1"/>
            <a:r>
              <a:rPr lang="en-US" sz="2200" dirty="0"/>
              <a:t>(currently using Qwen-2B, possibly switch to CLIP)</a:t>
            </a:r>
          </a:p>
          <a:p>
            <a:r>
              <a:rPr lang="en-US" b="1" dirty="0"/>
              <a:t>Custom-Engineered Prompt:</a:t>
            </a:r>
          </a:p>
          <a:p>
            <a:pPr lvl="1"/>
            <a:r>
              <a:rPr lang="en-US" dirty="0"/>
              <a:t>Prompt significantly impacts quality, style deltas</a:t>
            </a:r>
          </a:p>
          <a:p>
            <a:pPr lvl="1"/>
            <a:r>
              <a:rPr lang="en-US" dirty="0"/>
              <a:t>long-term: consider context, audio, etc.</a:t>
            </a:r>
          </a:p>
          <a:p>
            <a:endParaRPr lang="en-US" sz="2600" dirty="0"/>
          </a:p>
        </p:txBody>
      </p:sp>
      <p:pic>
        <p:nvPicPr>
          <p:cNvPr id="6" name="Picture 5" descr="A screen shot of a smart watch&#10;&#10;AI-generated content may be incorrect.">
            <a:extLst>
              <a:ext uri="{FF2B5EF4-FFF2-40B4-BE49-F238E27FC236}">
                <a16:creationId xmlns:a16="http://schemas.microsoft.com/office/drawing/2014/main" id="{18E758FD-7227-9C30-7617-5FB93066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0619" y="2099418"/>
            <a:ext cx="3784310" cy="3784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076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1954-CD4C-7FC7-DBA7-D1C712BB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62C03-7837-F2E9-6D35-15CB7959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94424" y="1690688"/>
            <a:ext cx="5875655" cy="823912"/>
          </a:xfrm>
        </p:spPr>
        <p:txBody>
          <a:bodyPr/>
          <a:lstStyle/>
          <a:p>
            <a:r>
              <a:rPr lang="en-US" dirty="0"/>
              <a:t>Vision Language Model: </a:t>
            </a:r>
            <a:r>
              <a:rPr lang="en-US" dirty="0" err="1">
                <a:hlinkClick r:id="rId2"/>
              </a:rPr>
              <a:t>SmolVLM</a:t>
            </a:r>
            <a:r>
              <a:rPr lang="en-US" dirty="0"/>
              <a:t>(2025):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BC44B-9225-CA0D-51E5-FE703C0BF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425" y="2514600"/>
            <a:ext cx="5157787" cy="3684588"/>
          </a:xfrm>
        </p:spPr>
        <p:txBody>
          <a:bodyPr/>
          <a:lstStyle/>
          <a:p>
            <a:r>
              <a:rPr lang="en-US" dirty="0"/>
              <a:t>256M(&lt;1GB) – 500M(1.2GB) – 2.2B(4.9GB)</a:t>
            </a:r>
          </a:p>
          <a:p>
            <a:r>
              <a:rPr lang="en-US" dirty="0"/>
              <a:t>Fine-tuning script avail.</a:t>
            </a:r>
          </a:p>
          <a:p>
            <a:r>
              <a:rPr lang="en-US" dirty="0"/>
              <a:t>Other Options:</a:t>
            </a:r>
          </a:p>
          <a:p>
            <a:pPr lvl="1"/>
            <a:r>
              <a:rPr lang="en-US" dirty="0"/>
              <a:t>Moondream2 (smaller, less acc.)</a:t>
            </a:r>
          </a:p>
          <a:p>
            <a:pPr lvl="1"/>
            <a:r>
              <a:rPr lang="en-US" dirty="0"/>
              <a:t>Qwen2-VL-2B(2023)  (larger)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F0EB03-B52C-F04E-AC7D-E28BBCBDC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4388" y="1690688"/>
            <a:ext cx="5183188" cy="823912"/>
          </a:xfrm>
        </p:spPr>
        <p:txBody>
          <a:bodyPr/>
          <a:lstStyle/>
          <a:p>
            <a:r>
              <a:rPr lang="en-US" dirty="0"/>
              <a:t>Vision Encoder – </a:t>
            </a:r>
            <a:r>
              <a:rPr lang="en-US" dirty="0" err="1"/>
              <a:t>SigLIP</a:t>
            </a:r>
            <a:r>
              <a:rPr lang="en-US" dirty="0"/>
              <a:t> / CLIP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188DF8-65B7-6173-584C-D700C81D0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4388" y="2514600"/>
            <a:ext cx="4736558" cy="3684588"/>
          </a:xfrm>
        </p:spPr>
        <p:txBody>
          <a:bodyPr/>
          <a:lstStyle/>
          <a:p>
            <a:r>
              <a:rPr lang="en-US" dirty="0"/>
              <a:t>Output activity classes or token embeddings</a:t>
            </a:r>
          </a:p>
        </p:txBody>
      </p:sp>
    </p:spTree>
    <p:extLst>
      <p:ext uri="{BB962C8B-B14F-4D97-AF65-F5344CB8AC3E}">
        <p14:creationId xmlns:p14="http://schemas.microsoft.com/office/powerpoint/2010/main" val="30396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0C07-016E-F154-D184-CA17C18E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Irvine PPG Dataset (heartrate, 64Hz wrist accel, activity)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C75E0-ADE9-2DBC-C535-2377DB52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8485" y="1254746"/>
            <a:ext cx="6597188" cy="499841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38439F-F962-B97D-873E-1EDDBC7800D2}"/>
              </a:ext>
            </a:extLst>
          </p:cNvPr>
          <p:cNvSpPr txBox="1"/>
          <p:nvPr/>
        </p:nvSpPr>
        <p:spPr>
          <a:xfrm>
            <a:off x="504825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https://archive.ics.uci.edu/dataset/495/ppg%2Bdalia?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F995-B535-EB91-8B57-B44A9E2F5D3D}"/>
              </a:ext>
            </a:extLst>
          </p:cNvPr>
          <p:cNvSpPr txBox="1"/>
          <p:nvPr/>
        </p:nvSpPr>
        <p:spPr>
          <a:xfrm>
            <a:off x="504825" y="1773238"/>
            <a:ext cx="6962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128k sec of activity data; </a:t>
            </a:r>
          </a:p>
          <a:p>
            <a:r>
              <a:rPr lang="en-US" dirty="0"/>
              <a:t>15 subjects, 9 activities (including transition)</a:t>
            </a:r>
          </a:p>
        </p:txBody>
      </p:sp>
      <p:pic>
        <p:nvPicPr>
          <p:cNvPr id="13" name="Picture 12" descr="A green and blue graph&#10;&#10;AI-generated content may be incorrect.">
            <a:extLst>
              <a:ext uri="{FF2B5EF4-FFF2-40B4-BE49-F238E27FC236}">
                <a16:creationId xmlns:a16="http://schemas.microsoft.com/office/drawing/2014/main" id="{CF01FFB1-5CEA-FFE7-2F2B-7FC2D3980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69" y="1794639"/>
            <a:ext cx="6003474" cy="45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9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B2CEC-4E6C-8868-C18B-55B12B41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“Latent Space” – Audio Model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2C85-B361-63DE-FB15-BB7F44F9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7196091" cy="4251960"/>
          </a:xfrm>
        </p:spPr>
        <p:txBody>
          <a:bodyPr>
            <a:normAutofit/>
          </a:bodyPr>
          <a:lstStyle/>
          <a:p>
            <a:r>
              <a:rPr lang="en-US" sz="2200" dirty="0"/>
              <a:t>Run activity info + existing prompt into audio input..</a:t>
            </a:r>
          </a:p>
          <a:p>
            <a:r>
              <a:rPr lang="en-US" sz="2200" dirty="0"/>
              <a:t>User interface controls:</a:t>
            </a:r>
          </a:p>
          <a:p>
            <a:pPr lvl="1"/>
            <a:r>
              <a:rPr lang="en-US" sz="2200" dirty="0"/>
              <a:t>Dials changing decoder </a:t>
            </a:r>
            <a:r>
              <a:rPr lang="en-US" sz="2200" b="1" dirty="0"/>
              <a:t>input prompt</a:t>
            </a:r>
            <a:r>
              <a:rPr lang="en-US" sz="2200" dirty="0"/>
              <a:t>, latent output temperature for customization</a:t>
            </a:r>
          </a:p>
        </p:txBody>
      </p:sp>
    </p:spTree>
    <p:extLst>
      <p:ext uri="{BB962C8B-B14F-4D97-AF65-F5344CB8AC3E}">
        <p14:creationId xmlns:p14="http://schemas.microsoft.com/office/powerpoint/2010/main" val="36031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1687</TotalTime>
  <Words>637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Source Sans Pro Web</vt:lpstr>
      <vt:lpstr>Office Theme</vt:lpstr>
      <vt:lpstr>MUSE - User-Sensitive Entrainment</vt:lpstr>
      <vt:lpstr>Related Work</vt:lpstr>
      <vt:lpstr>Important Metrics</vt:lpstr>
      <vt:lpstr>General Architecture</vt:lpstr>
      <vt:lpstr>Processing Architecture </vt:lpstr>
      <vt:lpstr>Activity Data Encoder</vt:lpstr>
      <vt:lpstr>Encoder Structure</vt:lpstr>
      <vt:lpstr>UC Irvine PPG Dataset (heartrate, 64Hz wrist accel, activity)</vt:lpstr>
      <vt:lpstr>“Latent Space” – Audio Model Input</vt:lpstr>
      <vt:lpstr>Audio Decoder</vt:lpstr>
      <vt:lpstr>Streaming Decoder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McHugh</dc:creator>
  <cp:lastModifiedBy>Liam McHugh</cp:lastModifiedBy>
  <cp:revision>100</cp:revision>
  <dcterms:created xsi:type="dcterms:W3CDTF">2025-01-07T20:02:58Z</dcterms:created>
  <dcterms:modified xsi:type="dcterms:W3CDTF">2025-05-14T00:07:37Z</dcterms:modified>
</cp:coreProperties>
</file>