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8ED44A-8D12-46A5-9149-CFE0C90B0660}">
  <a:tblStyle styleId="{D28ED44A-8D12-46A5-9149-CFE0C90B0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 higher than  when we didnt break out the center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Represents improvement based on library prep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in rna extraction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data came from one source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low p95 data would prob relaibly be have fewer expressed genes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having fewer expr genes is likely to represent an rna extr problem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Those are samples we would want to exclude anyway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would solve p95 prob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all </a:t>
            </a:r>
            <a:r>
              <a:rPr lang="en-GB"/>
              <a:t>don't</a:t>
            </a:r>
            <a:r>
              <a:rPr lang="en-GB"/>
              <a:t> come from the same sample center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to group them by center library prep type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 based off of th01,2,3,4,5,6 to rule out the noise within the two, that the points are fruther.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it ribo depleted or because ribo depeted is from one source polya multiple sources?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by center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 is enough data per center parallel lines (maybe) the persons hands in the experiment differ within the compendium in the center it was measured at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did find significant change in zeros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Polya line is higher in p95 on exrp gene vs p95 graph than ribo 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Polya is lower in number of expressed genes than ribod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Polya is lower in the line than ribo 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this more, its hard to understand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bar is how many samples had this 95th pctl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checked the distribution at a lower percentile and the shape is different. We can’t investigate this using the p75, we have to use p95 (because no outliers)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Uniquely mapped exonic nonduplicate (UMEND)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Uniquely mapped  (UM)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Relationship Id="rId5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CKCC Gene Expression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Their 95th Percentiles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Liam McKay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Treehouse Undergraduate Research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00" y="996700"/>
            <a:ext cx="5228920" cy="414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606375" y="4907425"/>
            <a:ext cx="323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Number of Expressed Genes (thousands)</a:t>
            </a:r>
            <a:endParaRPr sz="800"/>
          </a:p>
        </p:txBody>
      </p:sp>
      <p:sp>
        <p:nvSpPr>
          <p:cNvPr id="140" name="Shape 140"/>
          <p:cNvSpPr/>
          <p:nvPr/>
        </p:nvSpPr>
        <p:spPr>
          <a:xfrm>
            <a:off x="1843225" y="4994200"/>
            <a:ext cx="1585800" cy="1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97350" y="0"/>
            <a:ext cx="89493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However, TH01*[RiboD] samples have </a:t>
            </a:r>
            <a:r>
              <a:rPr b="1" lang="en-GB" sz="2800"/>
              <a:t>~50% correlation</a:t>
            </a:r>
            <a:r>
              <a:rPr lang="en-GB" sz="2800"/>
              <a:t> between p95 and # of Expressed Genes</a:t>
            </a:r>
            <a:endParaRPr sz="2800"/>
          </a:p>
        </p:txBody>
      </p:sp>
      <p:sp>
        <p:nvSpPr>
          <p:cNvPr id="143" name="Shape 143"/>
          <p:cNvSpPr txBox="1"/>
          <p:nvPr/>
        </p:nvSpPr>
        <p:spPr>
          <a:xfrm>
            <a:off x="5940050" y="1422650"/>
            <a:ext cx="29586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78D8"/>
                </a:solidFill>
              </a:rPr>
              <a:t>Blue = TH01</a:t>
            </a:r>
            <a:endParaRPr sz="1800"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4125"/>
                </a:solidFill>
              </a:rPr>
              <a:t>Red = everything else</a:t>
            </a:r>
            <a:endParaRPr sz="1800">
              <a:solidFill>
                <a:srgbClr val="CC41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 is more correlation in TH01 than the rest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Char char="●"/>
            </a:pPr>
            <a:r>
              <a:rPr lang="en-GB" sz="1800">
                <a:solidFill>
                  <a:srgbClr val="CC4125"/>
                </a:solidFill>
              </a:rPr>
              <a:t>33.4% Not TH01 correlation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-GB" sz="1800">
                <a:solidFill>
                  <a:srgbClr val="3C78D8"/>
                </a:solidFill>
              </a:rPr>
              <a:t>47.6% TH01 correlation</a:t>
            </a:r>
            <a:endParaRPr sz="18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400" y="528746"/>
            <a:ext cx="5959623" cy="461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208900" y="1665500"/>
            <a:ext cx="27915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TH02 has the highest correlation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TH01 47.56%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TH02 57.11%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TH03 53.68%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TH06 41.39%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48300" y="62375"/>
            <a:ext cx="8501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Substantial correlations</a:t>
            </a:r>
            <a:r>
              <a:rPr lang="en-GB"/>
              <a:t> are Present in the Data From Each CKCC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partner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50025" y="4994100"/>
            <a:ext cx="1585800" cy="1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613175" y="4907325"/>
            <a:ext cx="3231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Number of Expressed Genes (thousands)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	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is a correlation between the </a:t>
            </a:r>
            <a:r>
              <a:rPr b="1" lang="en-GB"/>
              <a:t>number of expressed genes</a:t>
            </a:r>
            <a:r>
              <a:rPr lang="en-GB"/>
              <a:t> in a sample and </a:t>
            </a:r>
            <a:r>
              <a:rPr b="1" lang="en-GB"/>
              <a:t>its p95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only apparent in samples that were prepared and sequenced </a:t>
            </a:r>
            <a:r>
              <a:rPr b="1" lang="en-GB"/>
              <a:t>by the same group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Next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decided</a:t>
            </a:r>
            <a:r>
              <a:rPr lang="en-GB"/>
              <a:t> to investigate </a:t>
            </a:r>
            <a:r>
              <a:rPr b="1" lang="en-GB"/>
              <a:t>UMEND reads and p95</a:t>
            </a:r>
            <a:r>
              <a:rPr lang="en-GB"/>
              <a:t> to find what else is causing low p95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711075" y="921875"/>
            <a:ext cx="21771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10.4% correlation</a:t>
            </a:r>
            <a:endParaRPr b="1" sz="18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75" y="1065838"/>
            <a:ext cx="666750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48450" y="0"/>
            <a:ext cx="88104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4. </a:t>
            </a:r>
            <a:r>
              <a:rPr lang="en-GB" sz="2800">
                <a:solidFill>
                  <a:schemeClr val="dk1"/>
                </a:solidFill>
              </a:rPr>
              <a:t>Across the cohort, the number of UMEND reads is </a:t>
            </a:r>
            <a:r>
              <a:rPr b="1" lang="en-GB" sz="2800">
                <a:solidFill>
                  <a:schemeClr val="dk1"/>
                </a:solidFill>
              </a:rPr>
              <a:t>not correlated</a:t>
            </a:r>
            <a:r>
              <a:rPr lang="en-GB" sz="2800">
                <a:solidFill>
                  <a:schemeClr val="dk1"/>
                </a:solidFill>
              </a:rPr>
              <a:t> to each patients’ 95th pctl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00" y="621050"/>
            <a:ext cx="5529799" cy="43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120800" y="90575"/>
            <a:ext cx="89004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TH01*[RiboD] samples have </a:t>
            </a:r>
            <a:r>
              <a:rPr b="1" lang="en-GB"/>
              <a:t>~70% correlation</a:t>
            </a:r>
            <a:r>
              <a:rPr lang="en-GB"/>
              <a:t> between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p95 and UMEND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25925" y="1753825"/>
            <a:ext cx="23868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riboD samples especially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-GB">
                <a:solidFill>
                  <a:schemeClr val="accent5"/>
                </a:solidFill>
              </a:rPr>
              <a:t>RiboD has </a:t>
            </a:r>
            <a:r>
              <a:rPr b="1" lang="en-GB">
                <a:solidFill>
                  <a:schemeClr val="accent5"/>
                </a:solidFill>
              </a:rPr>
              <a:t>70.1% correlation</a:t>
            </a:r>
            <a:endParaRPr b="1">
              <a:solidFill>
                <a:schemeClr val="accent5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-GB">
                <a:solidFill>
                  <a:schemeClr val="accent5"/>
                </a:solidFill>
              </a:rPr>
              <a:t>PolyA-S 27.1%</a:t>
            </a:r>
            <a:r>
              <a:rPr lang="en-GB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0" y="240075"/>
            <a:ext cx="6133325" cy="49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" type="body"/>
          </p:nvPr>
        </p:nvSpPr>
        <p:spPr>
          <a:xfrm>
            <a:off x="6313725" y="1657350"/>
            <a:ext cx="25185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Separation by sample center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Shows TH01 has highest correlation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TH01 70.1%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TH02 55.38%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TH03 32.88%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5195300" y="0"/>
            <a:ext cx="38259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Again, Substantial correlations</a:t>
            </a:r>
            <a:r>
              <a:rPr lang="en-GB"/>
              <a:t> are Present in the Data From Each CKCC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partner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 every patient’s expression values (histograms)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There was half of the genes expressed (we assumed other half was unexpressed)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25" y="1833100"/>
            <a:ext cx="4581575" cy="3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-GB"/>
              <a:t>Plot the distribution of 95pctl per sample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There are high and low 95th pctls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Why? because of UMEND / # of Expressed Genes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75" y="2053226"/>
            <a:ext cx="4799488" cy="30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Plot # of genes expressed vs. 95th pctl per sample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Looking at total ungrouped data there is no correlation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Each sample center = positive correlation p95/expression count (TH01: 47.6%)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375" y="2081775"/>
            <a:ext cx="3842050" cy="29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Plot UMEND count vs. 95th pctl pan-sample (scatter)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Looking at total ungrouped data there is no correlation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Each sample center = positive correlation p95/UMENDread (TH01: 70.1%)</a:t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71" y="2122150"/>
            <a:ext cx="3779175" cy="30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pediatric patients: </a:t>
            </a:r>
            <a:r>
              <a:rPr lang="en-GB"/>
              <a:t>we look for </a:t>
            </a:r>
            <a:r>
              <a:rPr b="1" lang="en-GB"/>
              <a:t>genes highly expressed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</a:t>
            </a:r>
            <a:r>
              <a:rPr b="1" lang="en-GB"/>
              <a:t>cut off at 95 Percentile of gene expression </a:t>
            </a:r>
            <a:r>
              <a:rPr lang="en-GB"/>
              <a:t>within the sample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What? - the genes with highest expression 5% in a sample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Why? - It’s a conservative measure with little doubt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Problems?</a:t>
            </a:r>
            <a:endParaRPr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Are we losing data?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we reduce the stringency of 95 Percentile?</a:t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>
            <a:endCxn id="62" idx="2"/>
          </p:cNvCxnSpPr>
          <p:nvPr/>
        </p:nvCxnSpPr>
        <p:spPr>
          <a:xfrm flipH="1" rot="10800000">
            <a:off x="7812908" y="542517"/>
            <a:ext cx="933900" cy="11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7257275" y="172120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Slide Numbers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716606" y="149975"/>
            <a:ext cx="367800" cy="391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all mean?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There is a systematic difference between</a:t>
            </a:r>
            <a:r>
              <a:rPr lang="en-GB"/>
              <a:t> low p95 and high p95 using other investigations than just sample 95th percentile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UMEND, and number of expressed genes are correlated to the 95th percentile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robust, less stringent statements about a sample’s p95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However, this systematic difference should be investigated with significance. (p&lt;0.0005)</a:t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Supplemental</a:t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RiboD vs. PolyA Selection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rna is </a:t>
            </a:r>
            <a:r>
              <a:rPr lang="en-GB"/>
              <a:t>PolyA</a:t>
            </a:r>
            <a:r>
              <a:rPr lang="en-GB"/>
              <a:t> or non </a:t>
            </a:r>
            <a:r>
              <a:rPr lang="en-GB"/>
              <a:t>PolyA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PolyA</a:t>
            </a:r>
            <a:r>
              <a:rPr lang="en-GB"/>
              <a:t> has no ribosomal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Non </a:t>
            </a:r>
            <a:r>
              <a:rPr lang="en-GB"/>
              <a:t>PolyA</a:t>
            </a:r>
            <a:r>
              <a:rPr lang="en-GB"/>
              <a:t> has ribosomal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RiboD → sequence more of the total RNA than polyA </a:t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68225" y="2827500"/>
            <a:ext cx="4214400" cy="20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mRNA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467100" y="2998200"/>
            <a:ext cx="1936500" cy="1665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Non-polyA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RNA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04988" y="2998200"/>
            <a:ext cx="1056300" cy="1665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RNA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491425" y="3185100"/>
            <a:ext cx="768000" cy="129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rRNA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206875" y="2820225"/>
            <a:ext cx="3265500" cy="205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FF"/>
                </a:solidFill>
              </a:rPr>
              <a:t>Ribonuclease Depletion [RiboD]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Everything Not </a:t>
            </a:r>
            <a:r>
              <a:rPr lang="en-GB">
                <a:solidFill>
                  <a:schemeClr val="accent4"/>
                </a:solidFill>
              </a:rPr>
              <a:t>rRNA</a:t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mRNA, </a:t>
            </a:r>
            <a:r>
              <a:rPr lang="en-GB">
                <a:solidFill>
                  <a:schemeClr val="accent5"/>
                </a:solidFill>
              </a:rPr>
              <a:t>Non-PolyA</a:t>
            </a:r>
            <a:r>
              <a:rPr lang="en-GB">
                <a:solidFill>
                  <a:srgbClr val="FFFFFF"/>
                </a:solidFill>
              </a:rPr>
              <a:t>-</a:t>
            </a:r>
            <a:r>
              <a:rPr lang="en-GB">
                <a:solidFill>
                  <a:schemeClr val="accent1"/>
                </a:solidFill>
              </a:rPr>
              <a:t>rRNA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chemeClr val="accent6"/>
                </a:solidFill>
              </a:rPr>
              <a:t>polyA</a:t>
            </a:r>
            <a:endParaRPr>
              <a:solidFill>
                <a:schemeClr val="accent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FF"/>
                </a:solidFill>
              </a:rPr>
              <a:t>Poly-A Selection [PolyA]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polyA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4856200" y="611650"/>
            <a:ext cx="5338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poly a doesn’t need to make a ton of copies for genes because its not going to be expressed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 A 95th percentile is therefore higher than non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141" y="0"/>
            <a:ext cx="64336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4025" y="1246825"/>
            <a:ext cx="24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Welch Two Sample t-test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t = -5.39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86,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df = 24.118,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onsolas"/>
              <a:buChar char="-"/>
            </a:pPr>
            <a:r>
              <a:rPr b="1"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p-value = 1.496</a:t>
            </a:r>
            <a:r>
              <a:rPr b="1"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e-05</a:t>
            </a:r>
            <a:endParaRPr b="1"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Font typeface="Consolas"/>
              <a:buChar char="-"/>
            </a:pPr>
            <a:r>
              <a:rPr lang="en-GB" sz="700">
                <a:latin typeface="Consolas"/>
                <a:ea typeface="Consolas"/>
                <a:cs typeface="Consolas"/>
                <a:sym typeface="Consolas"/>
              </a:rPr>
              <a:t>alternative hypothesis: 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nsolas"/>
                <a:ea typeface="Consolas"/>
                <a:cs typeface="Consolas"/>
                <a:sym typeface="Consolas"/>
              </a:rPr>
              <a:t>true difference in means is not equal to 0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95 percent confidence interval: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-1.2779641 -0.5712024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onsolas"/>
                <a:ea typeface="Consolas"/>
                <a:cs typeface="Consolas"/>
                <a:sym typeface="Consolas"/>
              </a:rPr>
              <a:t>sample estimates: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onsolas"/>
                <a:ea typeface="Consolas"/>
                <a:cs typeface="Consolas"/>
                <a:sym typeface="Consolas"/>
              </a:rPr>
              <a:t>mean of x mean of y 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onsolas"/>
                <a:ea typeface="Consolas"/>
                <a:cs typeface="Consolas"/>
                <a:sym typeface="Consolas"/>
              </a:rPr>
              <a:t> 4.374965  5.299548 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64024" y="158375"/>
            <a:ext cx="29214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</a:t>
            </a:r>
            <a:r>
              <a:rPr lang="en-GB"/>
              <a:t>PolyA &gt; </a:t>
            </a:r>
            <a:r>
              <a:rPr lang="en-GB"/>
              <a:t>RiboD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rel. p95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3317800" y="1807175"/>
            <a:ext cx="53382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BY </a:t>
            </a:r>
            <a:br>
              <a:rPr lang="en-GB"/>
            </a:br>
            <a:r>
              <a:rPr lang="en-GB"/>
              <a:t>DATA HOUSE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278525" y="270200"/>
            <a:ext cx="42510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</a:t>
            </a:r>
            <a:r>
              <a:rPr lang="en-GB"/>
              <a:t>Ribo D &gt; PolyA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rel. Exp Genes 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5060800" y="1232975"/>
            <a:ext cx="39603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-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 Plot Ribo-/- | PolyA +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-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5.121, df = 49.389,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onsolas"/>
              <a:buChar char="-"/>
            </a:pPr>
            <a:r>
              <a:rPr b="1"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p-value = 5.016e-06</a:t>
            </a:r>
            <a:endParaRPr b="1"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-"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Therefore, true difference in means is not equal to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-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95 percent confidence interval:	1352.013 3097.878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 estimates: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 of x 30121.91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 of y 27896.97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0"/>
            <a:ext cx="47491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5505800" y="445025"/>
            <a:ext cx="33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p95 expected count vs. p95 TPM 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5505800" y="1503800"/>
            <a:ext cx="33264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Actual Count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Expected count is not </a:t>
            </a:r>
            <a:r>
              <a:rPr lang="en-GB"/>
              <a:t>read </a:t>
            </a:r>
            <a:r>
              <a:rPr lang="en-GB"/>
              <a:t>length normalized, it’s what we expect to see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TPM is </a:t>
            </a:r>
            <a:r>
              <a:rPr lang="en-GB"/>
              <a:t>read </a:t>
            </a:r>
            <a:r>
              <a:rPr lang="en-GB"/>
              <a:t>length normalized</a:t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5660925" y="445025"/>
            <a:ext cx="3171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RiboD has less variance of expected and actual read count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660575" y="2340425"/>
            <a:ext cx="3171600" cy="22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RiboD cor = 0.7387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PolyA cor = 0.4999</a:t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5374800" y="445025"/>
            <a:ext cx="34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RiboD has the least variance of high expected counts vs TPM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5374825" y="2517325"/>
            <a:ext cx="3457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RiboD has the least variance even when comparing against other sample centers</a:t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45051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Let’s analyze by Gene!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461900"/>
            <a:ext cx="3520500" cy="212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>
                <a:solidFill>
                  <a:srgbClr val="FFFFFF"/>
                </a:solidFill>
              </a:rPr>
              <a:t>Method:</a:t>
            </a:r>
            <a:endParaRPr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Take most </a:t>
            </a:r>
            <a:r>
              <a:rPr b="1" lang="en-GB" sz="1800">
                <a:solidFill>
                  <a:srgbClr val="FFFFFF"/>
                </a:solidFill>
              </a:rPr>
              <a:t>variably </a:t>
            </a:r>
            <a:r>
              <a:rPr lang="en-GB" sz="1800">
                <a:solidFill>
                  <a:srgbClr val="FFFFFF"/>
                </a:solidFill>
              </a:rPr>
              <a:t>expressed genes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Compare the same in each sample.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Variance = SD</a:t>
            </a:r>
            <a:r>
              <a:rPr baseline="30000" lang="en-GB" sz="1800">
                <a:solidFill>
                  <a:srgbClr val="FFFFFF"/>
                </a:solidFill>
              </a:rPr>
              <a:t>2</a:t>
            </a:r>
            <a:endParaRPr baseline="30000" sz="180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99" y="1260850"/>
            <a:ext cx="4671575" cy="32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5430500" y="900225"/>
            <a:ext cx="2411700" cy="5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Standard Deviation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7650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23200" y="301575"/>
            <a:ext cx="84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</a:t>
            </a:r>
            <a:r>
              <a:rPr lang="en-GB">
                <a:solidFill>
                  <a:srgbClr val="000000"/>
                </a:solidFill>
              </a:rPr>
              <a:t>s a single </a:t>
            </a:r>
            <a:r>
              <a:rPr lang="en-GB">
                <a:solidFill>
                  <a:srgbClr val="000000"/>
                </a:solidFill>
              </a:rPr>
              <a:t>patient’s gene expression</a:t>
            </a:r>
            <a:r>
              <a:rPr lang="en-GB">
                <a:solidFill>
                  <a:srgbClr val="000000"/>
                </a:solidFill>
              </a:rPr>
              <a:t> loo</a:t>
            </a:r>
            <a:r>
              <a:rPr lang="en-GB"/>
              <a:t>k like?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2217500" y="29168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097900" y="198645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lot</a:t>
            </a:r>
            <a:r>
              <a:rPr lang="en-GB"/>
              <a:t> of un</a:t>
            </a:r>
            <a:r>
              <a:rPr lang="en-GB"/>
              <a:t>expressed genes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(assumed unexpressed)</a:t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 rot="10800000">
            <a:off x="1058275" y="1812475"/>
            <a:ext cx="993600" cy="3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225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2427725" y="2774150"/>
            <a:ext cx="0" cy="176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/>
        </p:nvSpPr>
        <p:spPr>
          <a:xfrm>
            <a:off x="2581875" y="2774150"/>
            <a:ext cx="61458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~95th Percentile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TH01_0054_S01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7600" y="50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Variance of Genes Calculations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47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Top 5%</a:t>
            </a:r>
            <a:r>
              <a:rPr lang="en-GB"/>
              <a:t> of the data variates from the mean by 2.56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overall mean is 1.019 log2(TPM+1) pan-sample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average standard deviation of </a:t>
            </a:r>
            <a:r>
              <a:rPr b="1" lang="en-GB"/>
              <a:t>genes differing from the mean</a:t>
            </a:r>
            <a:r>
              <a:rPr lang="en-GB"/>
              <a:t> is 0.56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000475" y="2938825"/>
            <a:ext cx="32454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outlierResults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group_by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summarize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variation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arrange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variation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  <p:graphicFrame>
        <p:nvGraphicFramePr>
          <p:cNvPr id="307" name="Shape 307"/>
          <p:cNvGraphicFramePr/>
          <p:nvPr/>
        </p:nvGraphicFramePr>
        <p:xfrm>
          <a:off x="5813600" y="2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{D28ED44A-8D12-46A5-9149-CFE0C90B0660}</a:tableStyleId>
              </a:tblPr>
              <a:tblGrid>
                <a:gridCol w="1239525"/>
                <a:gridCol w="1239525"/>
              </a:tblGrid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Gene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variation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GFAP          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28.6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COL1A1 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20.6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TMSB4XP6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19.5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COL3A1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18.7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COL1A2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17.7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SNORA73A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16.9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AP003041.1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16.4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SNORD13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15.9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SNORD3A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15.7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AL162151.3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15.6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8" name="Shape 308"/>
          <p:cNvSpPr/>
          <p:nvPr/>
        </p:nvSpPr>
        <p:spPr>
          <a:xfrm>
            <a:off x="4256700" y="500600"/>
            <a:ext cx="1556950" cy="3122200"/>
          </a:xfrm>
          <a:custGeom>
            <a:pathLst>
              <a:path extrusionOk="0" h="124888" w="62278">
                <a:moveTo>
                  <a:pt x="0" y="117257"/>
                </a:moveTo>
                <a:cubicBezTo>
                  <a:pt x="4714" y="117244"/>
                  <a:pt x="20443" y="134483"/>
                  <a:pt x="28285" y="117181"/>
                </a:cubicBezTo>
                <a:cubicBezTo>
                  <a:pt x="36127" y="99879"/>
                  <a:pt x="41389" y="32977"/>
                  <a:pt x="47054" y="13447"/>
                </a:cubicBezTo>
                <a:cubicBezTo>
                  <a:pt x="52720" y="-6083"/>
                  <a:pt x="59741" y="2241"/>
                  <a:pt x="62278" y="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9" name="Shape 309"/>
          <p:cNvSpPr/>
          <p:nvPr/>
        </p:nvSpPr>
        <p:spPr>
          <a:xfrm>
            <a:off x="4039775" y="3258177"/>
            <a:ext cx="206100" cy="901500"/>
          </a:xfrm>
          <a:prstGeom prst="rightBrace">
            <a:avLst>
              <a:gd fmla="val 31392" name="adj1"/>
              <a:gd fmla="val 1928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 flipH="1">
            <a:off x="794375" y="3258175"/>
            <a:ext cx="206100" cy="901500"/>
          </a:xfrm>
          <a:prstGeom prst="rightBrace">
            <a:avLst>
              <a:gd fmla="val 31392" name="adj1"/>
              <a:gd fmla="val 1928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5290450" y="213350"/>
            <a:ext cx="37305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← Samples with High gene e</a:t>
            </a:r>
            <a:r>
              <a:rPr lang="en-GB"/>
              <a:t>xpr variance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 Highest 95 pctls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5290450" y="2153775"/>
            <a:ext cx="35418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04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5470075" y="157325"/>
            <a:ext cx="35511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← Samples with High gene expr variance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 Lowest 95th Pctls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5470075" y="2419875"/>
            <a:ext cx="36738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Slightly lower log2(TPM+1) than highest 22 95th pctls</a:t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04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5264025" y="202625"/>
            <a:ext cx="37569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Highest Gene Variance pan-sample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Non TH01 have mostly square distributions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66032" t="70254"/>
          <a:stretch/>
        </p:blipFill>
        <p:spPr>
          <a:xfrm>
            <a:off x="5880975" y="3211600"/>
            <a:ext cx="1747102" cy="15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idx="1" type="body"/>
          </p:nvPr>
        </p:nvSpPr>
        <p:spPr>
          <a:xfrm>
            <a:off x="5542200" y="2768575"/>
            <a:ext cx="32901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142 samples plotted</a:t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5651325" y="2195867"/>
            <a:ext cx="788275" cy="363000"/>
          </a:xfrm>
          <a:custGeom>
            <a:pathLst>
              <a:path extrusionOk="0" h="14520" w="31531">
                <a:moveTo>
                  <a:pt x="0" y="452"/>
                </a:moveTo>
                <a:cubicBezTo>
                  <a:pt x="1860" y="533"/>
                  <a:pt x="8570" y="-842"/>
                  <a:pt x="11157" y="937"/>
                </a:cubicBezTo>
                <a:cubicBezTo>
                  <a:pt x="13744" y="2716"/>
                  <a:pt x="12127" y="8860"/>
                  <a:pt x="15523" y="11124"/>
                </a:cubicBezTo>
                <a:cubicBezTo>
                  <a:pt x="18919" y="13388"/>
                  <a:pt x="28863" y="13954"/>
                  <a:pt x="31531" y="1452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/>
          <p:nvPr/>
        </p:nvSpPr>
        <p:spPr>
          <a:xfrm>
            <a:off x="7252150" y="2158675"/>
            <a:ext cx="836775" cy="430750"/>
          </a:xfrm>
          <a:custGeom>
            <a:pathLst>
              <a:path extrusionOk="0" h="17230" w="33471">
                <a:moveTo>
                  <a:pt x="0" y="0"/>
                </a:moveTo>
                <a:cubicBezTo>
                  <a:pt x="1536" y="2587"/>
                  <a:pt x="3638" y="12692"/>
                  <a:pt x="9216" y="15522"/>
                </a:cubicBezTo>
                <a:cubicBezTo>
                  <a:pt x="14795" y="18352"/>
                  <a:pt x="29429" y="16735"/>
                  <a:pt x="33471" y="16978"/>
                </a:cubicBezTo>
              </a:path>
            </a:pathLst>
          </a:cu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/>
        </p:nvSpPr>
        <p:spPr>
          <a:xfrm>
            <a:off x="6609375" y="2195875"/>
            <a:ext cx="94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vs.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212625" y="4663225"/>
            <a:ext cx="6985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log2(TPM+1)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 rot="-5400000">
            <a:off x="4972200" y="3602163"/>
            <a:ext cx="158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 Expression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57050" y="268125"/>
            <a:ext cx="56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Difference in low p95 and high p95 genes with high variability</a:t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85201" cy="270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204" y="2310313"/>
            <a:ext cx="2785201" cy="270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71625"/>
            <a:ext cx="2785200" cy="2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full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840850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 every patient’s expression values (hists)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There was half of the genes expressed (we assumed other half was unexpressed)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 the distribution of 95pctl per sample (hist)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There are high and low 95th pctls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Why? because of RiboD / PolyA difference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 gene expression vs. 95th pctl per sample (scatter)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expression count doesn’t affect patients 95th pctl pan-sample and pan-center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TH01 sample center = positive correlation p95/unexpression count (47.6%)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 UMEND count vs. 95th pctl pan-sample (scatter)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UMEND read doesn’t affect p95 pan-sample and pan-center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TH01 sample center = positive correlation p95/UMENDread (70.1%)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Method RiboD vs. PolyA 95th pctl (boxplot)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RiboD 95th Pctl pan-sample &lt; PolyA 95th Pctl pan-sample </a:t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303550" y="85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-GB"/>
              <a:t>Method RiboD vs. PolyA Expression (boxplot)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RiboD Expressed Genes &gt; PolyA Expressed Genes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-GB"/>
              <a:t>Plot 95th pctl of expected_count vs. 95th pctl of TPM (scatter)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RiboD has less variance comparing actual count to depth of sequencing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-GB"/>
              <a:t>High variance genes (hists)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Samples with high gene variance have similar distributions no matter their 95th pctl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311700" y="2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to calculate Variance and Mean</a:t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152475"/>
            <a:ext cx="42261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dfGeneMean$mean)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the overall mean is 1.019 sample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 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outlierResults 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b="1"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group_by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b="1"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summarize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variation 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endParaRPr b="1"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arrange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variation</a:t>
            </a:r>
            <a:r>
              <a:rPr b="1"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1"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dfGeneVar$variation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0.56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so most genes differ from the norm on average by 0.56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dfGeneVar$variation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standard deviation = 1.15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    Gene             variation      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Length:58581       Min.   : 0.000000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Class :character   1st Qu.: 0.001579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Mode  :character   Median : 0.069611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                   Mean   : 0.565726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                   3rd Qu.: 0.707318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                   Max.   :28.579563  </a:t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171700" y="1017725"/>
            <a:ext cx="44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quantile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dfGeneVar$variation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0.95)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&gt; 95% of the data variates from the mean by 2.56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geneList 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dfGeneVar 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filter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variation 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quantile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dfGeneVar$variation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0.95</a:t>
            </a:r>
            <a:r>
              <a:rPr b="1"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get </a:t>
            </a:r>
            <a:r>
              <a:rPr b="1" lang="en-GB" u="sng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names of genes p95 of variation and up</a:t>
            </a:r>
            <a:endParaRPr b="1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dfSamples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outlierResults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group_by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sampleID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filter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GB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geneList$Gene)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match names to all of their th01 th02 etc...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2498225" y="1794850"/>
            <a:ext cx="1612800" cy="412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Shape 373"/>
          <p:cNvSpPr/>
          <p:nvPr/>
        </p:nvSpPr>
        <p:spPr>
          <a:xfrm>
            <a:off x="4147550" y="2110150"/>
            <a:ext cx="4438500" cy="788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219300" y="2001000"/>
            <a:ext cx="800400" cy="254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4" y="765525"/>
            <a:ext cx="5576824" cy="423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5288850" y="255725"/>
            <a:ext cx="42048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dfBox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aes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geom_boxplot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()+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ylab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'Expressed Genes (Thousands)'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xlab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'Method'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ggtitle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'Ribo-depletion and PolyA-selection Measured Expression'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annotate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hjust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paste0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"Welch Two Sample t-test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...)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)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riboDepleted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filter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dfBox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"Ribo-depletion(TH01)")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polyaSelected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filter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dfBox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"PolyA-selection(Not TH01)")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riboDepleted$n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polyaSelected$n,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alternative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"two.sided",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mu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paired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equal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FALSE,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Conf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 </a:t>
            </a:r>
            <a:r>
              <a:rPr lang="en-GB" sz="7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7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0.95)</a:t>
            </a:r>
            <a:endParaRPr sz="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82" name="Shape 382"/>
          <p:cNvSpPr/>
          <p:nvPr/>
        </p:nvSpPr>
        <p:spPr>
          <a:xfrm>
            <a:off x="524475" y="1743700"/>
            <a:ext cx="2291100" cy="1748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386450" y="14722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Reference In R Code </a:t>
            </a:r>
            <a:endParaRPr sz="2400"/>
          </a:p>
        </p:txBody>
      </p:sp>
      <p:sp>
        <p:nvSpPr>
          <p:cNvPr id="384" name="Shape 384"/>
          <p:cNvSpPr txBox="1"/>
          <p:nvPr/>
        </p:nvSpPr>
        <p:spPr>
          <a:xfrm>
            <a:off x="616475" y="13894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output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5709900" y="485425"/>
            <a:ext cx="31224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TPM increases, </a:t>
            </a:r>
            <a:r>
              <a:rPr b="1" lang="en-GB"/>
              <a:t>p95 doesn’t change</a:t>
            </a:r>
            <a:endParaRPr b="1"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5709900" y="2180375"/>
            <a:ext cx="3122400" cy="23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38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44" y="731600"/>
            <a:ext cx="7049818" cy="4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115650" y="158900"/>
            <a:ext cx="89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the 95th pctl look like across all patients?</a:t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2171500" y="2815575"/>
            <a:ext cx="276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Shape 86"/>
          <p:cNvSpPr/>
          <p:nvPr/>
        </p:nvSpPr>
        <p:spPr>
          <a:xfrm>
            <a:off x="6220050" y="1043775"/>
            <a:ext cx="1499700" cy="3634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912975" y="1343400"/>
            <a:ext cx="13014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High p95</a:t>
            </a:r>
            <a:endParaRPr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these look like?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922088" y="24015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Low p95</a:t>
            </a:r>
            <a:r>
              <a:rPr lang="en-GB"/>
              <a:t>, what do these look like?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Why does this exist?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74250" y="3441275"/>
            <a:ext cx="3316500" cy="1127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72100" y="690100"/>
            <a:ext cx="17403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These are percentile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cutoff values!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Bin = 0.1 log2(TPM+1)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391" y="0"/>
            <a:ext cx="64336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311700" y="445025"/>
            <a:ext cx="2709000" cy="4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RiboD vs PolyA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RiboD has more expressed genes</a:t>
            </a:r>
            <a:endParaRPr/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391" y="0"/>
            <a:ext cx="64336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>
            <p:ph type="title"/>
          </p:nvPr>
        </p:nvSpPr>
        <p:spPr>
          <a:xfrm>
            <a:off x="93975" y="445025"/>
            <a:ext cx="25323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TH03 has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TH03- low expression, high 95th pctls</a:t>
            </a:r>
            <a:endParaRPr/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5640300" y="616500"/>
            <a:ext cx="35037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UMEND = more expressed Genes per sample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72.7% Correlation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75" y="616500"/>
            <a:ext cx="4429826" cy="44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441650" y="10122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More UMEND reads = More Expressed Genes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 (old)</a:t>
            </a:r>
            <a:endParaRPr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22 best/worst counts histogram for expected_count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back values from ggplot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values its going to plot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Pick max y val greater than 2 log2(TPM+1)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max using calculus with density points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54525"/>
            <a:ext cx="7202426" cy="44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984150" y="193227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to 1?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2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5331000" y="290425"/>
            <a:ext cx="36126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ggplot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percentileOfEachSampleDf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aes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p95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geom_density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sum of data is 173.9702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I want to divide the points of the density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by the sum of all to get a normalized curve that adds to one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normalized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$x)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this sum is 1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normalized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aes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p$data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GB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geom_line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ggtitle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"Normalized Density Curve Sum All y = 1"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ylab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"Density of Observations"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xlab</a:t>
            </a:r>
            <a:r>
              <a:rPr lang="en-GB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"log2(TPM+1)")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8" name="Shape 438"/>
          <p:cNvCxnSpPr/>
          <p:nvPr/>
        </p:nvCxnSpPr>
        <p:spPr>
          <a:xfrm>
            <a:off x="6670900" y="2705175"/>
            <a:ext cx="921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Shape 439"/>
          <p:cNvCxnSpPr/>
          <p:nvPr/>
        </p:nvCxnSpPr>
        <p:spPr>
          <a:xfrm rot="10800000">
            <a:off x="4618925" y="2318825"/>
            <a:ext cx="7914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x="2613150" y="972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             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dfScatter$n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dfScatter$p95)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0.08755389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about 8.8% correlation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REFERENCE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seq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aes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geom_point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ggtitle</a:t>
            </a:r>
            <a:r>
              <a:rPr lang="en-GB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"Correlation of 1")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correlation of 1 (when x = 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00" y="1354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Cohorts Used</a:t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</a:t>
            </a:r>
            <a:r>
              <a:rPr lang="en-GB"/>
              <a:t>kcc rsem genes → Raw TPM values of each sample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Ckcc comp4.3 tert8 → Log</a:t>
            </a:r>
            <a:r>
              <a:rPr baseline="-25000" lang="en-GB"/>
              <a:t>2</a:t>
            </a:r>
            <a:r>
              <a:rPr lang="en-GB"/>
              <a:t>(TPM+1) values of each sample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TPM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Normalizes all gene expression from RNA seq reads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Transcripts Per </a:t>
            </a:r>
            <a:r>
              <a:rPr lang="en-GB">
                <a:solidFill>
                  <a:srgbClr val="980000"/>
                </a:solidFill>
                <a:highlight>
                  <a:srgbClr val="FFFFFF"/>
                </a:highlight>
              </a:rPr>
              <a:t>Kilobase</a:t>
            </a: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</a:rPr>
              <a:t>Million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-"/>
            </a:pPr>
            <a:r>
              <a:rPr lang="en-GB">
                <a:solidFill>
                  <a:srgbClr val="980000"/>
                </a:solidFill>
                <a:highlight>
                  <a:srgbClr val="FFFFFF"/>
                </a:highlight>
              </a:rPr>
              <a:t>Divide the read counts by length of each gene in Kb</a:t>
            </a:r>
            <a:endParaRPr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</a:rPr>
              <a:t>Add all of these up and divide by 1,000,000 (scaling factor)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of TPM Values</a:t>
            </a:r>
            <a:endParaRPr/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775000" y="1017725"/>
            <a:ext cx="39999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sum_TPMDf &lt;- rawTPMDf %&gt;%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  group_by(sampleID) %&gt;%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  summarise(sum = sum(TPM))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sampleID                             sum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&lt;chr&gt;                              &lt;dbl&gt;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1 TH01_0053_S01_rsem_genes.results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2 TH01_0054_S01_rsem_genes.results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3 TH01_0055_S01_rsem_genes.results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4 TH01_0061_S01_rsem_genes.results  999998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5 TH01_0062_S01_rsem_genes.results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6 TH01_0063_S01_rsem_genes.results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7 TH01_0064_S01_rsem_genes.results 1000000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8 TH01_0069_S01_rsem_genes.results  999998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9 TH01_0120_S01_rsem_genes.results  999999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10 TH01_0121_S01_rsem_genes.results 1000001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# ... with 136 more rows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min(sum_TPMDf$sum)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[1] 999997.7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max(sum_TPMDf$sum)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[1] 1000001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Shape 464"/>
          <p:cNvSpPr txBox="1"/>
          <p:nvPr>
            <p:ph idx="2" type="body"/>
          </p:nvPr>
        </p:nvSpPr>
        <p:spPr>
          <a:xfrm>
            <a:off x="4774900" y="1152475"/>
            <a:ext cx="40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Sum of all TPM values for each sample are 1,000,000 ± 1 TPM</a:t>
            </a:r>
            <a:endParaRPr sz="1800"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472475"/>
            <a:ext cx="5730475" cy="45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Skew is More Apparent in the 95th Pctl than 75th Pctl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0" name="Shape 100"/>
          <p:cNvCxnSpPr/>
          <p:nvPr/>
        </p:nvCxnSpPr>
        <p:spPr>
          <a:xfrm>
            <a:off x="1189600" y="1596625"/>
            <a:ext cx="311400" cy="1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930000" y="1264650"/>
            <a:ext cx="694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75th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 rot="-5400000">
            <a:off x="-408000" y="2522825"/>
            <a:ext cx="18330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Samples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</a:t>
            </a:r>
            <a:r>
              <a:rPr lang="en-GB"/>
              <a:t> vs. </a:t>
            </a:r>
            <a:r>
              <a:rPr lang="en-GB"/>
              <a:t>High</a:t>
            </a:r>
            <a:r>
              <a:rPr lang="en-GB"/>
              <a:t> 95th Percentiles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 the </a:t>
            </a:r>
            <a:r>
              <a:rPr b="1" lang="en-GB"/>
              <a:t>quality</a:t>
            </a:r>
            <a:r>
              <a:rPr lang="en-GB"/>
              <a:t> of the patient genes expression related to its 95th pctl?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 there something </a:t>
            </a:r>
            <a:r>
              <a:rPr b="1" lang="en-GB"/>
              <a:t>characteristic</a:t>
            </a:r>
            <a:r>
              <a:rPr lang="en-GB"/>
              <a:t> of a sample having high gene expression </a:t>
            </a:r>
            <a:r>
              <a:rPr b="1" lang="en-GB"/>
              <a:t>other than the 95th pctl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Time-out!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causing this low p95?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 low p95 correlated to a major specific distribution change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no major systematic differences between high and low p95 histogram (yet)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Where are we going?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need to find other ways to investigate low p95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unexpressed genes do </a:t>
            </a:r>
            <a:r>
              <a:rPr lang="en-GB">
                <a:solidFill>
                  <a:schemeClr val="accent3"/>
                </a:solidFill>
              </a:rPr>
              <a:t>samples have</a:t>
            </a:r>
            <a:r>
              <a:rPr lang="en-GB"/>
              <a:t>?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947150"/>
            <a:ext cx="71982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average: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~50% of genes in each sample were unexpressed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are differences in number of genes expressed in histograms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Are fewer genes expressed</a:t>
            </a:r>
            <a:r>
              <a:rPr lang="en-GB"/>
              <a:t> in samples with </a:t>
            </a:r>
            <a:r>
              <a:rPr b="1" lang="en-GB"/>
              <a:t>low 95th pctl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Specifically, are unexpressed gene counts higher in samples with a low 95th percentile?</a:t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65750"/>
            <a:ext cx="85206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Across the cohort, the </a:t>
            </a:r>
            <a:r>
              <a:rPr lang="en-GB"/>
              <a:t>number of expressed genes</a:t>
            </a:r>
            <a:r>
              <a:rPr lang="en-GB"/>
              <a:t> </a:t>
            </a:r>
            <a:r>
              <a:rPr b="1" lang="en-GB"/>
              <a:t>not correlated</a:t>
            </a:r>
            <a:r>
              <a:rPr lang="en-GB"/>
              <a:t> to each patients’ 95th pctl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25525" y="1152475"/>
            <a:ext cx="2268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rgbClr val="880000"/>
                </a:solidFill>
              </a:rPr>
              <a:t>8.8% correlation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Best fit line shows flat correlation, however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cannot conclude anything </a:t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14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375" y="1152475"/>
            <a:ext cx="6444776" cy="385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520500" y="4778275"/>
            <a:ext cx="3231900" cy="3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Number of Expressed Genes (thousands)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