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9" r:id="rId5"/>
    <p:sldId id="270" r:id="rId6"/>
    <p:sldId id="263" r:id="rId7"/>
    <p:sldId id="271" r:id="rId8"/>
    <p:sldId id="260" r:id="rId9"/>
    <p:sldId id="264" r:id="rId10"/>
    <p:sldId id="265" r:id="rId11"/>
    <p:sldId id="268" r:id="rId12"/>
    <p:sldId id="266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10" autoAdjust="0"/>
  </p:normalViewPr>
  <p:slideViewPr>
    <p:cSldViewPr>
      <p:cViewPr>
        <p:scale>
          <a:sx n="75" d="100"/>
          <a:sy n="75" d="100"/>
        </p:scale>
        <p:origin x="-2076" y="-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DA613-A307-4B38-B1DB-229F91CA17B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EA45DA9-0663-4ACB-849B-BD0AC27F3D6C}">
      <dgm:prSet phldrT="[Text]"/>
      <dgm:spPr/>
      <dgm:t>
        <a:bodyPr/>
        <a:lstStyle/>
        <a:p>
          <a:r>
            <a:rPr lang="en-AU" dirty="0" smtClean="0"/>
            <a:t>Write a user story that delivers some value to the user</a:t>
          </a:r>
          <a:endParaRPr lang="en-AU" dirty="0"/>
        </a:p>
      </dgm:t>
    </dgm:pt>
    <dgm:pt modelId="{E731FDCF-0434-471C-8EE2-D16BE5187BE1}" type="parTrans" cxnId="{D5C83F08-0609-4D4C-9F42-2ADD56D63EE2}">
      <dgm:prSet/>
      <dgm:spPr/>
      <dgm:t>
        <a:bodyPr/>
        <a:lstStyle/>
        <a:p>
          <a:endParaRPr lang="en-AU"/>
        </a:p>
      </dgm:t>
    </dgm:pt>
    <dgm:pt modelId="{AFC181B8-6D97-41C8-A0D6-2A945F622476}" type="sibTrans" cxnId="{D5C83F08-0609-4D4C-9F42-2ADD56D63EE2}">
      <dgm:prSet/>
      <dgm:spPr/>
      <dgm:t>
        <a:bodyPr/>
        <a:lstStyle/>
        <a:p>
          <a:endParaRPr lang="en-AU"/>
        </a:p>
      </dgm:t>
    </dgm:pt>
    <dgm:pt modelId="{7A6FD9D4-9AAD-4E46-B1A5-DAE9E0396C85}">
      <dgm:prSet phldrT="[Text]"/>
      <dgm:spPr/>
      <dgm:t>
        <a:bodyPr/>
        <a:lstStyle/>
        <a:p>
          <a:r>
            <a:rPr lang="en-AU" dirty="0" smtClean="0"/>
            <a:t>Define the behaviour using executable scenarios</a:t>
          </a:r>
          <a:endParaRPr lang="en-AU" dirty="0"/>
        </a:p>
      </dgm:t>
    </dgm:pt>
    <dgm:pt modelId="{D15137A6-0AF9-4292-957E-10870DC76615}" type="parTrans" cxnId="{91BB9457-14A8-48F0-B04A-9C1D631C1CCB}">
      <dgm:prSet/>
      <dgm:spPr/>
      <dgm:t>
        <a:bodyPr/>
        <a:lstStyle/>
        <a:p>
          <a:endParaRPr lang="en-AU"/>
        </a:p>
      </dgm:t>
    </dgm:pt>
    <dgm:pt modelId="{3AA01E92-FA70-4509-8C26-E5A9364524D6}" type="sibTrans" cxnId="{91BB9457-14A8-48F0-B04A-9C1D631C1CCB}">
      <dgm:prSet/>
      <dgm:spPr/>
      <dgm:t>
        <a:bodyPr/>
        <a:lstStyle/>
        <a:p>
          <a:endParaRPr lang="en-AU"/>
        </a:p>
      </dgm:t>
    </dgm:pt>
    <dgm:pt modelId="{678D64B6-91C2-4F61-9D7A-9FFC1319D019}">
      <dgm:prSet phldrT="[Text]"/>
      <dgm:spPr/>
      <dgm:t>
        <a:bodyPr/>
        <a:lstStyle/>
        <a:p>
          <a:r>
            <a:rPr lang="en-AU" dirty="0" smtClean="0"/>
            <a:t>Implement the behaviour until each scenario passes</a:t>
          </a:r>
          <a:endParaRPr lang="en-AU" dirty="0"/>
        </a:p>
      </dgm:t>
    </dgm:pt>
    <dgm:pt modelId="{F1D9F280-94C0-42CE-AD0A-25C513C2CE68}" type="parTrans" cxnId="{4ED9E514-187F-4C30-B72A-BF093D6CFB73}">
      <dgm:prSet/>
      <dgm:spPr/>
      <dgm:t>
        <a:bodyPr/>
        <a:lstStyle/>
        <a:p>
          <a:endParaRPr lang="en-AU"/>
        </a:p>
      </dgm:t>
    </dgm:pt>
    <dgm:pt modelId="{D8B90E3D-10EF-4598-8197-AF7D763CE0D3}" type="sibTrans" cxnId="{4ED9E514-187F-4C30-B72A-BF093D6CFB73}">
      <dgm:prSet/>
      <dgm:spPr/>
      <dgm:t>
        <a:bodyPr/>
        <a:lstStyle/>
        <a:p>
          <a:endParaRPr lang="en-AU"/>
        </a:p>
      </dgm:t>
    </dgm:pt>
    <dgm:pt modelId="{ED8F3375-2A04-4962-8B82-32EA264FEDC7}" type="pres">
      <dgm:prSet presAssocID="{2CDDA613-A307-4B38-B1DB-229F91CA17B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F2BF0D40-91F8-4572-B9C0-B7888FFD1877}" type="pres">
      <dgm:prSet presAssocID="{EEA45DA9-0663-4ACB-849B-BD0AC27F3D6C}" presName="dummy" presStyleCnt="0"/>
      <dgm:spPr/>
    </dgm:pt>
    <dgm:pt modelId="{98E03FB8-A5A6-4AEA-9ADC-0CCF2A383B50}" type="pres">
      <dgm:prSet presAssocID="{EEA45DA9-0663-4ACB-849B-BD0AC27F3D6C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81F5905-BDD4-42B7-8313-AA068BA99765}" type="pres">
      <dgm:prSet presAssocID="{AFC181B8-6D97-41C8-A0D6-2A945F622476}" presName="sibTrans" presStyleLbl="node1" presStyleIdx="0" presStyleCnt="3"/>
      <dgm:spPr/>
      <dgm:t>
        <a:bodyPr/>
        <a:lstStyle/>
        <a:p>
          <a:endParaRPr lang="en-AU"/>
        </a:p>
      </dgm:t>
    </dgm:pt>
    <dgm:pt modelId="{0EA80442-327F-4DF8-A9B1-154786519D1E}" type="pres">
      <dgm:prSet presAssocID="{7A6FD9D4-9AAD-4E46-B1A5-DAE9E0396C85}" presName="dummy" presStyleCnt="0"/>
      <dgm:spPr/>
    </dgm:pt>
    <dgm:pt modelId="{905204AE-AD6F-4A2C-94DE-2038F473020E}" type="pres">
      <dgm:prSet presAssocID="{7A6FD9D4-9AAD-4E46-B1A5-DAE9E0396C8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8CE98DB-89AF-4867-B11C-3657949C890B}" type="pres">
      <dgm:prSet presAssocID="{3AA01E92-FA70-4509-8C26-E5A9364524D6}" presName="sibTrans" presStyleLbl="node1" presStyleIdx="1" presStyleCnt="3" custScaleY="100001" custLinFactNeighborY="-488"/>
      <dgm:spPr/>
      <dgm:t>
        <a:bodyPr/>
        <a:lstStyle/>
        <a:p>
          <a:endParaRPr lang="en-AU"/>
        </a:p>
      </dgm:t>
    </dgm:pt>
    <dgm:pt modelId="{C4ACD3EE-3DA1-43E2-B204-049F8DEFF951}" type="pres">
      <dgm:prSet presAssocID="{678D64B6-91C2-4F61-9D7A-9FFC1319D019}" presName="dummy" presStyleCnt="0"/>
      <dgm:spPr/>
    </dgm:pt>
    <dgm:pt modelId="{021FC082-622D-48F0-A920-E4F33264ADBB}" type="pres">
      <dgm:prSet presAssocID="{678D64B6-91C2-4F61-9D7A-9FFC1319D019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DC21FFD-6212-405C-8F68-899970586896}" type="pres">
      <dgm:prSet presAssocID="{D8B90E3D-10EF-4598-8197-AF7D763CE0D3}" presName="sibTrans" presStyleLbl="node1" presStyleIdx="2" presStyleCnt="3"/>
      <dgm:spPr/>
      <dgm:t>
        <a:bodyPr/>
        <a:lstStyle/>
        <a:p>
          <a:endParaRPr lang="en-AU"/>
        </a:p>
      </dgm:t>
    </dgm:pt>
  </dgm:ptLst>
  <dgm:cxnLst>
    <dgm:cxn modelId="{E0CF67B0-D244-48F7-8297-B18F8D22E788}" type="presOf" srcId="{3AA01E92-FA70-4509-8C26-E5A9364524D6}" destId="{08CE98DB-89AF-4867-B11C-3657949C890B}" srcOrd="0" destOrd="0" presId="urn:microsoft.com/office/officeart/2005/8/layout/cycle1"/>
    <dgm:cxn modelId="{D25DDA9A-CCF8-466F-A03C-B1ECCDF00C77}" type="presOf" srcId="{EEA45DA9-0663-4ACB-849B-BD0AC27F3D6C}" destId="{98E03FB8-A5A6-4AEA-9ADC-0CCF2A383B50}" srcOrd="0" destOrd="0" presId="urn:microsoft.com/office/officeart/2005/8/layout/cycle1"/>
    <dgm:cxn modelId="{302A505A-7875-4D9F-8B9A-05735BA3AF7D}" type="presOf" srcId="{678D64B6-91C2-4F61-9D7A-9FFC1319D019}" destId="{021FC082-622D-48F0-A920-E4F33264ADBB}" srcOrd="0" destOrd="0" presId="urn:microsoft.com/office/officeart/2005/8/layout/cycle1"/>
    <dgm:cxn modelId="{569CC1E6-6223-4FFC-8489-1611E536FF46}" type="presOf" srcId="{2CDDA613-A307-4B38-B1DB-229F91CA17B3}" destId="{ED8F3375-2A04-4962-8B82-32EA264FEDC7}" srcOrd="0" destOrd="0" presId="urn:microsoft.com/office/officeart/2005/8/layout/cycle1"/>
    <dgm:cxn modelId="{4ED9E514-187F-4C30-B72A-BF093D6CFB73}" srcId="{2CDDA613-A307-4B38-B1DB-229F91CA17B3}" destId="{678D64B6-91C2-4F61-9D7A-9FFC1319D019}" srcOrd="2" destOrd="0" parTransId="{F1D9F280-94C0-42CE-AD0A-25C513C2CE68}" sibTransId="{D8B90E3D-10EF-4598-8197-AF7D763CE0D3}"/>
    <dgm:cxn modelId="{B5C63E8F-6CB8-4594-98CE-FCC25D314F1F}" type="presOf" srcId="{D8B90E3D-10EF-4598-8197-AF7D763CE0D3}" destId="{FDC21FFD-6212-405C-8F68-899970586896}" srcOrd="0" destOrd="0" presId="urn:microsoft.com/office/officeart/2005/8/layout/cycle1"/>
    <dgm:cxn modelId="{91BB9457-14A8-48F0-B04A-9C1D631C1CCB}" srcId="{2CDDA613-A307-4B38-B1DB-229F91CA17B3}" destId="{7A6FD9D4-9AAD-4E46-B1A5-DAE9E0396C85}" srcOrd="1" destOrd="0" parTransId="{D15137A6-0AF9-4292-957E-10870DC76615}" sibTransId="{3AA01E92-FA70-4509-8C26-E5A9364524D6}"/>
    <dgm:cxn modelId="{B3800106-ABF2-4B66-9E76-C9626F68BB3D}" type="presOf" srcId="{AFC181B8-6D97-41C8-A0D6-2A945F622476}" destId="{381F5905-BDD4-42B7-8313-AA068BA99765}" srcOrd="0" destOrd="0" presId="urn:microsoft.com/office/officeart/2005/8/layout/cycle1"/>
    <dgm:cxn modelId="{17532ADF-42E9-441A-8E2C-FD894D781987}" type="presOf" srcId="{7A6FD9D4-9AAD-4E46-B1A5-DAE9E0396C85}" destId="{905204AE-AD6F-4A2C-94DE-2038F473020E}" srcOrd="0" destOrd="0" presId="urn:microsoft.com/office/officeart/2005/8/layout/cycle1"/>
    <dgm:cxn modelId="{D5C83F08-0609-4D4C-9F42-2ADD56D63EE2}" srcId="{2CDDA613-A307-4B38-B1DB-229F91CA17B3}" destId="{EEA45DA9-0663-4ACB-849B-BD0AC27F3D6C}" srcOrd="0" destOrd="0" parTransId="{E731FDCF-0434-471C-8EE2-D16BE5187BE1}" sibTransId="{AFC181B8-6D97-41C8-A0D6-2A945F622476}"/>
    <dgm:cxn modelId="{357D94D1-572A-453F-AA90-6E5CC2423FE8}" type="presParOf" srcId="{ED8F3375-2A04-4962-8B82-32EA264FEDC7}" destId="{F2BF0D40-91F8-4572-B9C0-B7888FFD1877}" srcOrd="0" destOrd="0" presId="urn:microsoft.com/office/officeart/2005/8/layout/cycle1"/>
    <dgm:cxn modelId="{669AE226-CBC3-4D4E-A9BE-86FC61BE9A15}" type="presParOf" srcId="{ED8F3375-2A04-4962-8B82-32EA264FEDC7}" destId="{98E03FB8-A5A6-4AEA-9ADC-0CCF2A383B50}" srcOrd="1" destOrd="0" presId="urn:microsoft.com/office/officeart/2005/8/layout/cycle1"/>
    <dgm:cxn modelId="{9AE6A4C4-FE25-42A2-A41C-C49BDC2005A9}" type="presParOf" srcId="{ED8F3375-2A04-4962-8B82-32EA264FEDC7}" destId="{381F5905-BDD4-42B7-8313-AA068BA99765}" srcOrd="2" destOrd="0" presId="urn:microsoft.com/office/officeart/2005/8/layout/cycle1"/>
    <dgm:cxn modelId="{F581F83B-2A30-4CA7-9F0A-00CEE8A23D5B}" type="presParOf" srcId="{ED8F3375-2A04-4962-8B82-32EA264FEDC7}" destId="{0EA80442-327F-4DF8-A9B1-154786519D1E}" srcOrd="3" destOrd="0" presId="urn:microsoft.com/office/officeart/2005/8/layout/cycle1"/>
    <dgm:cxn modelId="{592D9C7E-4800-4CCE-824B-1C12CF6EFDCF}" type="presParOf" srcId="{ED8F3375-2A04-4962-8B82-32EA264FEDC7}" destId="{905204AE-AD6F-4A2C-94DE-2038F473020E}" srcOrd="4" destOrd="0" presId="urn:microsoft.com/office/officeart/2005/8/layout/cycle1"/>
    <dgm:cxn modelId="{101F6332-92F4-490C-900A-A7E49320B8F3}" type="presParOf" srcId="{ED8F3375-2A04-4962-8B82-32EA264FEDC7}" destId="{08CE98DB-89AF-4867-B11C-3657949C890B}" srcOrd="5" destOrd="0" presId="urn:microsoft.com/office/officeart/2005/8/layout/cycle1"/>
    <dgm:cxn modelId="{84B8B785-9ACE-402C-B42D-9D2BACE53800}" type="presParOf" srcId="{ED8F3375-2A04-4962-8B82-32EA264FEDC7}" destId="{C4ACD3EE-3DA1-43E2-B204-049F8DEFF951}" srcOrd="6" destOrd="0" presId="urn:microsoft.com/office/officeart/2005/8/layout/cycle1"/>
    <dgm:cxn modelId="{E50FFFEC-CD37-4AE9-9831-EE35B4DC3F5F}" type="presParOf" srcId="{ED8F3375-2A04-4962-8B82-32EA264FEDC7}" destId="{021FC082-622D-48F0-A920-E4F33264ADBB}" srcOrd="7" destOrd="0" presId="urn:microsoft.com/office/officeart/2005/8/layout/cycle1"/>
    <dgm:cxn modelId="{78C0637F-1F78-476F-9209-CCC52E824E72}" type="presParOf" srcId="{ED8F3375-2A04-4962-8B82-32EA264FEDC7}" destId="{FDC21FFD-6212-405C-8F68-899970586896}" srcOrd="8" destOrd="0" presId="urn:microsoft.com/office/officeart/2005/8/layout/cycle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A338-5E60-4AC9-B283-A898931FB0A1}" type="datetimeFigureOut">
              <a:rPr lang="en-AU" smtClean="0"/>
              <a:pPr/>
              <a:t>1/11/2010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5E4C6-BEFA-461A-9D1C-3128EBE9C33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Unit test = Implementation verification</a:t>
            </a:r>
          </a:p>
          <a:p>
            <a:r>
              <a:rPr lang="en-AU" dirty="0" smtClean="0"/>
              <a:t>TDD = linking</a:t>
            </a:r>
            <a:r>
              <a:rPr lang="en-AU" baseline="0" dirty="0" smtClean="0"/>
              <a:t> verification and design</a:t>
            </a:r>
          </a:p>
          <a:p>
            <a:r>
              <a:rPr lang="en-AU" baseline="0" dirty="0" smtClean="0"/>
              <a:t>BDD = linking verification and requirements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BDD is outside in.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Jump to</a:t>
            </a:r>
            <a:r>
              <a:rPr lang="en-AU" baseline="0" dirty="0" smtClean="0"/>
              <a:t> </a:t>
            </a:r>
            <a:r>
              <a:rPr lang="en-AU" baseline="0" dirty="0" err="1" smtClean="0"/>
              <a:t>StoryQ</a:t>
            </a:r>
            <a:r>
              <a:rPr lang="en-AU" baseline="0" dirty="0" smtClean="0"/>
              <a:t> Converter</a:t>
            </a:r>
          </a:p>
          <a:p>
            <a:r>
              <a:rPr lang="en-AU" baseline="0" dirty="0" smtClean="0"/>
              <a:t>Write first specification</a:t>
            </a:r>
          </a:p>
          <a:p>
            <a:r>
              <a:rPr lang="en-AU" baseline="0" dirty="0" smtClean="0"/>
              <a:t>Show report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1/11/2010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1/11/2010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1/11/2010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1/11/2010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1/11/2010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1/11/2010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24FB-4E7C-457B-8E7E-4E137938C231}" type="datetimeFigureOut">
              <a:rPr lang="en-AU" smtClean="0"/>
              <a:pPr/>
              <a:t>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toryq.codeplex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" TargetMode="External"/><Relationship Id="rId2" Type="http://schemas.openxmlformats.org/officeDocument/2006/relationships/hyperlink" Target="http://github.com/machine/machine.specifica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-magazine.com/article.aspx?quickid=0805061" TargetMode="External"/><Relationship Id="rId2" Type="http://schemas.openxmlformats.org/officeDocument/2006/relationships/hyperlink" Target="http://dannorth.net/introducing-bd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7772400" cy="2808312"/>
          </a:xfrm>
        </p:spPr>
        <p:txBody>
          <a:bodyPr>
            <a:normAutofit fontScale="90000"/>
          </a:bodyPr>
          <a:lstStyle/>
          <a:p>
            <a:pPr algn="l"/>
            <a:r>
              <a:rPr lang="en-AU" b="1" dirty="0" smtClean="0"/>
              <a:t>Behaviour-Driven Development</a:t>
            </a:r>
            <a:br>
              <a:rPr lang="en-AU" b="1" dirty="0" smtClean="0"/>
            </a:br>
            <a:r>
              <a:rPr lang="en-AU" b="1" dirty="0" smtClean="0"/>
              <a:t>with </a:t>
            </a:r>
            <a:r>
              <a:rPr lang="en-AU" b="1" dirty="0" err="1" smtClean="0"/>
              <a:t>StoryQ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sz="3600" dirty="0" smtClean="0"/>
              <a:t>Liam McLennan</a:t>
            </a:r>
            <a:br>
              <a:rPr lang="en-AU" sz="3600" dirty="0" smtClean="0"/>
            </a:br>
            <a:r>
              <a:rPr lang="en-AU" sz="3600" dirty="0" smtClean="0"/>
              <a:t>Freelance Web Developer</a:t>
            </a:r>
            <a:r>
              <a:rPr lang="en-AU" b="1" dirty="0" smtClean="0"/>
              <a:t/>
            </a:r>
            <a:br>
              <a:rPr lang="en-AU" b="1" dirty="0" smtClean="0"/>
            </a:b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5420816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AU" dirty="0" smtClean="0"/>
              <a:t>liam.mclennan@gmail.com</a:t>
            </a:r>
            <a:br>
              <a:rPr lang="en-AU" dirty="0" smtClean="0"/>
            </a:br>
            <a:r>
              <a:rPr lang="en-AU" dirty="0" smtClean="0"/>
              <a:t>hackingon.net</a:t>
            </a:r>
            <a:br>
              <a:rPr lang="en-AU" dirty="0" smtClean="0"/>
            </a:br>
            <a:r>
              <a:rPr lang="en-AU" dirty="0" smtClean="0"/>
              <a:t>@</a:t>
            </a:r>
            <a:r>
              <a:rPr lang="en-AU" dirty="0" err="1" smtClean="0"/>
              <a:t>liammclennan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81350"/>
            <a:ext cx="43053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571876"/>
            <a:ext cx="2781316" cy="278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AU" dirty="0" smtClean="0"/>
              <a:t>with scenario Generate a hash </a:t>
            </a:r>
            <a:r>
              <a:rPr lang="en-AU" dirty="0" err="1" smtClean="0"/>
              <a:t>repeatably</a:t>
            </a:r>
            <a:endParaRPr lang="en-AU" dirty="0" smtClean="0"/>
          </a:p>
          <a:p>
            <a:pPr>
              <a:buNone/>
            </a:pPr>
            <a:r>
              <a:rPr lang="en-AU" dirty="0" smtClean="0"/>
              <a:t>given a string "A man is rich in proportion to the number of things he can afford to let alone."</a:t>
            </a:r>
          </a:p>
          <a:p>
            <a:pPr>
              <a:buNone/>
            </a:pPr>
            <a:r>
              <a:rPr lang="en-AU" dirty="0" smtClean="0"/>
              <a:t>when a hash is generated twice</a:t>
            </a:r>
          </a:p>
          <a:p>
            <a:pPr>
              <a:buNone/>
            </a:pPr>
            <a:r>
              <a:rPr lang="en-AU" dirty="0" smtClean="0"/>
              <a:t>then the first result is equal to the second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24744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with scenario Generate different hashes</a:t>
            </a:r>
          </a:p>
          <a:p>
            <a:r>
              <a:rPr lang="en-AU" sz="3200" dirty="0" smtClean="0"/>
              <a:t>given the strings "cellar door" and "A man is rich in proportion to the number of things he can afford to let alone."</a:t>
            </a:r>
          </a:p>
          <a:p>
            <a:r>
              <a:rPr lang="en-AU" sz="3200" dirty="0" smtClean="0"/>
              <a:t>when a hash is generated for each string</a:t>
            </a:r>
          </a:p>
          <a:p>
            <a:r>
              <a:rPr lang="en-AU" sz="3200" dirty="0" smtClean="0"/>
              <a:t>then the first result is not equal to the second result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StoryQ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>
                <a:hlinkClick r:id="rId2"/>
              </a:rPr>
              <a:t>http://storyq.codeplex.com/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Meet the competition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MSPec</a:t>
            </a:r>
            <a:r>
              <a:rPr lang="en-AU" dirty="0" smtClean="0"/>
              <a:t> </a:t>
            </a:r>
            <a:r>
              <a:rPr lang="en-AU" dirty="0" smtClean="0">
                <a:hlinkClick r:id="rId2"/>
              </a:rPr>
              <a:t>http://github.com/machine/machine.specifications</a:t>
            </a:r>
            <a:endParaRPr lang="en-AU" dirty="0" smtClean="0"/>
          </a:p>
          <a:p>
            <a:r>
              <a:rPr lang="en-AU" dirty="0" err="1" smtClean="0"/>
              <a:t>Specflow</a:t>
            </a:r>
            <a:r>
              <a:rPr lang="en-AU" dirty="0" smtClean="0"/>
              <a:t> </a:t>
            </a:r>
            <a:r>
              <a:rPr lang="en-AU" dirty="0" smtClean="0">
                <a:hlinkClick r:id="rId3"/>
              </a:rPr>
              <a:t>http://www.specflow.org/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Still Don’t Get BDD?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http://dannorth.net/introducing-bdd</a:t>
            </a:r>
            <a:endParaRPr lang="en-GB" dirty="0" smtClean="0"/>
          </a:p>
          <a:p>
            <a:r>
              <a:rPr lang="en-AU" dirty="0" smtClean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www.code-magazine.com/article.aspx?quickid=0805061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Testing / Quality Assurance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The three ways to maintain release quality: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Automatic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Manual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Customer testing of features as they encounter them in production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/>
              <a:t>Some Automated Testing Strategies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 Tests / Test After</a:t>
            </a:r>
          </a:p>
          <a:p>
            <a:r>
              <a:rPr lang="en-AU" dirty="0" smtClean="0"/>
              <a:t>Test First (TDD)</a:t>
            </a:r>
          </a:p>
          <a:p>
            <a:r>
              <a:rPr lang="en-AU" dirty="0" smtClean="0"/>
              <a:t>Behaviour-Driven Development</a:t>
            </a:r>
          </a:p>
          <a:p>
            <a:endParaRPr lang="en-AU" dirty="0"/>
          </a:p>
          <a:p>
            <a:pPr>
              <a:buNone/>
            </a:pPr>
            <a:endParaRPr lang="en-A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297192"/>
            <a:ext cx="6025555" cy="35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142984"/>
            <a:ext cx="8286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 smtClean="0"/>
              <a:t>“Behaviour-driven development is about implementing an application by describing its behaviour from the perspective of its stakeholders”</a:t>
            </a:r>
          </a:p>
          <a:p>
            <a:pPr algn="just"/>
            <a:endParaRPr lang="en-GB" sz="3200" dirty="0" smtClean="0"/>
          </a:p>
          <a:p>
            <a:pPr algn="just"/>
            <a:r>
              <a:rPr lang="en-GB" sz="3200" dirty="0" smtClean="0"/>
              <a:t>Dan North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500438"/>
            <a:ext cx="1028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Tests are written outside-in, using the customer’s language and a simple test grammar.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Tests verify the intended behaviour, not the details of the implementation.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Behaviour-Driven Development Workflow</a:t>
            </a:r>
            <a:endParaRPr lang="en-AU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071618"/>
          <a:ext cx="9144000" cy="585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Hash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AU" dirty="0" smtClean="0"/>
              <a:t>“A </a:t>
            </a:r>
            <a:r>
              <a:rPr lang="en-AU" b="1" dirty="0" smtClean="0"/>
              <a:t>hash function</a:t>
            </a:r>
            <a:r>
              <a:rPr lang="en-AU" dirty="0" smtClean="0"/>
              <a:t> is any well-defined procedure or mathematical function that converts a large, possibly variable-sized amount of data into a small datum”</a:t>
            </a:r>
          </a:p>
          <a:p>
            <a:pPr marL="0">
              <a:buNone/>
            </a:pPr>
            <a:endParaRPr lang="en-AU" dirty="0" smtClean="0"/>
          </a:p>
          <a:p>
            <a:pPr marL="0">
              <a:buNone/>
            </a:pPr>
            <a:r>
              <a:rPr lang="en-AU" dirty="0" smtClean="0"/>
              <a:t>Wikipedia</a:t>
            </a:r>
          </a:p>
          <a:p>
            <a:pPr marL="0">
              <a:buNone/>
            </a:pPr>
            <a:r>
              <a:rPr lang="en-AU" dirty="0" smtClean="0"/>
              <a:t>http://en.wikipedia.org/wiki/Hash_function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String Hasher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48"/>
            <a:ext cx="8229600" cy="3186122"/>
          </a:xfrm>
        </p:spPr>
        <p:txBody>
          <a:bodyPr lIns="0"/>
          <a:lstStyle/>
          <a:p>
            <a:pPr marL="0">
              <a:buNone/>
            </a:pPr>
            <a:r>
              <a:rPr lang="en-AU" dirty="0" smtClean="0"/>
              <a:t>Story is Generate a hash of a string</a:t>
            </a:r>
          </a:p>
          <a:p>
            <a:pPr marL="0">
              <a:buNone/>
            </a:pPr>
            <a:r>
              <a:rPr lang="en-AU" dirty="0" smtClean="0"/>
              <a:t>In order to reliably generate a consistent short representation of some text</a:t>
            </a:r>
          </a:p>
          <a:p>
            <a:pPr marL="0">
              <a:buNone/>
            </a:pPr>
            <a:r>
              <a:rPr lang="en-AU" dirty="0" smtClean="0"/>
              <a:t>As a application user</a:t>
            </a:r>
          </a:p>
          <a:p>
            <a:pPr marL="0">
              <a:buNone/>
            </a:pPr>
            <a:r>
              <a:rPr lang="en-AU" dirty="0" smtClean="0"/>
              <a:t>I want to generate a hash of a string</a:t>
            </a:r>
          </a:p>
          <a:p>
            <a:pPr marL="0">
              <a:buNone/>
            </a:pPr>
            <a:endParaRPr lang="en-AU" dirty="0" smtClean="0"/>
          </a:p>
          <a:p>
            <a:pPr marL="0">
              <a:buNone/>
            </a:pPr>
            <a:endParaRPr lang="en-AU" dirty="0" smtClean="0"/>
          </a:p>
        </p:txBody>
      </p:sp>
      <p:pic>
        <p:nvPicPr>
          <p:cNvPr id="3075" name="Picture 3" descr="C:\Users\Liam\AppData\Local\Microsoft\Windows\Temporary Internet Files\Content.IE5\ZJZ9XSQ3\MC9001052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786322"/>
            <a:ext cx="1811426" cy="180411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28860" y="5137864"/>
            <a:ext cx="6429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What are the properties of a successful hash?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AU" dirty="0" smtClean="0"/>
              <a:t>with scenario Generate a hash of string</a:t>
            </a:r>
          </a:p>
          <a:p>
            <a:pPr>
              <a:buNone/>
            </a:pPr>
            <a:r>
              <a:rPr lang="en-AU" dirty="0" smtClean="0"/>
              <a:t>given a string "cellar door”</a:t>
            </a:r>
          </a:p>
          <a:p>
            <a:pPr>
              <a:buNone/>
            </a:pPr>
            <a:r>
              <a:rPr lang="en-AU" dirty="0" smtClean="0"/>
              <a:t>when the hash is generated</a:t>
            </a:r>
          </a:p>
          <a:p>
            <a:pPr>
              <a:buNone/>
            </a:pPr>
            <a:r>
              <a:rPr lang="en-AU" dirty="0" smtClean="0"/>
              <a:t>then the hash is 32 characters long</a:t>
            </a:r>
          </a:p>
          <a:p>
            <a:pPr>
              <a:buNone/>
            </a:pPr>
            <a:r>
              <a:rPr lang="en-AU" dirty="0" smtClean="0"/>
              <a:t>and the hash is not equal to the input string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782</TotalTime>
  <Words>403</Words>
  <Application>Microsoft Office PowerPoint</Application>
  <PresentationFormat>On-screen Show (4:3)</PresentationFormat>
  <Paragraphs>64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Behaviour-Driven Development with StoryQ Liam McLennan Freelance Web Developer </vt:lpstr>
      <vt:lpstr>Testing / Quality Assurance</vt:lpstr>
      <vt:lpstr>Some Automated Testing Strategies</vt:lpstr>
      <vt:lpstr>Slide 4</vt:lpstr>
      <vt:lpstr>Features</vt:lpstr>
      <vt:lpstr>Behaviour-Driven Development Workflow</vt:lpstr>
      <vt:lpstr>Hash Functions</vt:lpstr>
      <vt:lpstr>A String Hasher</vt:lpstr>
      <vt:lpstr>Slide 9</vt:lpstr>
      <vt:lpstr>Slide 10</vt:lpstr>
      <vt:lpstr>Slide 11</vt:lpstr>
      <vt:lpstr>StoryQ</vt:lpstr>
      <vt:lpstr>Meet the competition</vt:lpstr>
      <vt:lpstr>Still Don’t Get BDD?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Behaviour-Driven Development with StoryQ Liam McLennan Freelance Web Developer </dc:title>
  <dc:creator>Liam</dc:creator>
  <cp:lastModifiedBy>Liam</cp:lastModifiedBy>
  <cp:revision>82</cp:revision>
  <dcterms:created xsi:type="dcterms:W3CDTF">2010-07-19T00:55:19Z</dcterms:created>
  <dcterms:modified xsi:type="dcterms:W3CDTF">2010-11-01T02:28:54Z</dcterms:modified>
</cp:coreProperties>
</file>