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2.png" ContentType="image/png"/>
  <Override PartName="/ppt/media/image4.png" ContentType="image/png"/>
  <Override PartName="/ppt/media/image2.png" ContentType="image/png"/>
  <Override PartName="/ppt/media/image3.png" ContentType="image/png"/>
  <Override PartName="/ppt/media/image11.png" ContentType="image/png"/>
  <Override PartName="/ppt/media/image1.jpeg" ContentType="image/jpeg"/>
  <Override PartName="/ppt/media/image6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3.gif" ContentType="image/gif"/>
  <Override PartName="/ppt/media/image10.png" ContentType="image/png"/>
  <Override PartName="/ppt/media/image9.png" ContentType="image/png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Z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Z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3.gif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Z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Brain Undither</a:t>
            </a:r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ZA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A neural network approach to undithering images.</a:t>
            </a:r>
            <a:endParaRPr b="0" lang="en-ZA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Z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Ordered Dithering</a:t>
            </a:r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Consecutive values in the matrix are fairly far apart from each other, which gives a “checkerboard” effect.</a:t>
            </a:r>
            <a:endParaRPr b="0" lang="en-Z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Because the dithering is structured, it is highly compressible and also suitable for animations.</a:t>
            </a:r>
            <a:endParaRPr b="0" lang="en-Z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Z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An Example</a:t>
            </a:r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635040" y="5692320"/>
            <a:ext cx="7925760" cy="3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A 3 second clip from</a:t>
            </a:r>
            <a:r>
              <a:rPr b="0" i="1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Koyaanisqatsi (1982). </a:t>
            </a: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Only 8 colors (3-bits) are being used.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896480" y="2051640"/>
            <a:ext cx="6095520" cy="327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Z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Undithering</a:t>
            </a:r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So I want to try and undo this process – go from a dithered image back to the original (or as near as possible).</a:t>
            </a:r>
            <a:br/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Clearly some information is unrecoverable.</a:t>
            </a:r>
            <a:endParaRPr b="0" lang="en-Z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What methods are generally used?</a:t>
            </a:r>
            <a:endParaRPr b="0" lang="en-Z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Z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Gaussian Blur</a:t>
            </a:r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We can pretend that the dithering pattern is Gaussian noise, and use a Gaussian blur to smooth the image.</a:t>
            </a:r>
            <a:br/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It’s fast, and it’ll work for any dithering method – but the result is obviously blurred.</a:t>
            </a:r>
            <a:endParaRPr b="0" lang="en-Z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Z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An Example...</a:t>
            </a:r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1802880" y="2287440"/>
            <a:ext cx="6705000" cy="3656880"/>
          </a:xfrm>
          <a:prstGeom prst="rect">
            <a:avLst/>
          </a:prstGeom>
          <a:ln>
            <a:noFill/>
          </a:ln>
        </p:spPr>
      </p:pic>
      <p:sp>
        <p:nvSpPr>
          <p:cNvPr id="118" name="CustomShape 2"/>
          <p:cNvSpPr/>
          <p:nvPr/>
        </p:nvSpPr>
        <p:spPr>
          <a:xfrm>
            <a:off x="804960" y="6928200"/>
            <a:ext cx="655380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[ Picture from the film </a:t>
            </a:r>
            <a:r>
              <a:rPr b="0" i="1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Abraham’s Valley (1993) </a:t>
            </a: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]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Z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An Example...</a:t>
            </a:r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689760" y="1542240"/>
            <a:ext cx="8938800" cy="487512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804960" y="6928200"/>
            <a:ext cx="655380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[ Picture from the film </a:t>
            </a:r>
            <a:r>
              <a:rPr b="0" i="1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Abraham’s Valley (1993) </a:t>
            </a: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]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Z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An Example...</a:t>
            </a:r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542520" y="1746720"/>
            <a:ext cx="8938800" cy="4875120"/>
          </a:xfrm>
          <a:prstGeom prst="rect">
            <a:avLst/>
          </a:prstGeom>
          <a:ln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804960" y="6928200"/>
            <a:ext cx="655380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[ Picture from the film </a:t>
            </a:r>
            <a:r>
              <a:rPr b="0" i="1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Abraham’s Valley (1993) </a:t>
            </a: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]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Z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My Method</a:t>
            </a:r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0000" y="1980000"/>
            <a:ext cx="9179640" cy="184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Instead of applying a simple blue to the image, why not pass each window to a ANN?</a:t>
            </a:r>
            <a:endParaRPr b="0" lang="en-Z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Notice first that a convolution is equivalent to a perceptron regressor applied independently to each channel:</a:t>
            </a:r>
            <a:endParaRPr b="0" lang="en-Z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7" name="Table 3"/>
          <p:cNvGraphicFramePr/>
          <p:nvPr/>
        </p:nvGraphicFramePr>
        <p:xfrm>
          <a:off x="600480" y="4118400"/>
          <a:ext cx="2427480" cy="2159280"/>
        </p:xfrm>
        <a:graphic>
          <a:graphicData uri="http://schemas.openxmlformats.org/drawingml/2006/table">
            <a:tbl>
              <a:tblPr/>
              <a:tblGrid>
                <a:gridCol w="809280"/>
                <a:gridCol w="809280"/>
                <a:gridCol w="809280"/>
              </a:tblGrid>
              <a:tr h="719640">
                <a:tc>
                  <a:txBody>
                    <a:bodyPr lIns="90000" rIns="90000"/>
                    <a:p>
                      <a:r>
                        <a:rPr b="0" lang="en-Z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</a:rPr>
                        <a:t>1</a:t>
                      </a:r>
                      <a:endParaRPr b="0" lang="en-Z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Z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</a:rPr>
                        <a:t>1</a:t>
                      </a:r>
                      <a:endParaRPr b="0" lang="en-Z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Z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</a:rPr>
                        <a:t>1</a:t>
                      </a:r>
                      <a:endParaRPr b="0" lang="en-Z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Z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</a:rPr>
                        <a:t>1</a:t>
                      </a:r>
                      <a:endParaRPr b="0" lang="en-Z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Z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</a:rPr>
                        <a:t>1</a:t>
                      </a:r>
                      <a:endParaRPr b="0" lang="en-Z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Z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</a:rPr>
                        <a:t>1</a:t>
                      </a:r>
                      <a:endParaRPr b="0" lang="en-Z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/>
                    <a:p>
                      <a:r>
                        <a:rPr b="0" lang="en-Z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</a:rPr>
                        <a:t>1</a:t>
                      </a:r>
                      <a:endParaRPr b="0" lang="en-Z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Z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</a:rPr>
                        <a:t>1</a:t>
                      </a:r>
                      <a:endParaRPr b="0" lang="en-Z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ZA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ource Sans Pro"/>
                        </a:rPr>
                        <a:t>1</a:t>
                      </a:r>
                      <a:endParaRPr b="0" lang="en-ZA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28" name="Line 4"/>
          <p:cNvSpPr/>
          <p:nvPr/>
        </p:nvSpPr>
        <p:spPr>
          <a:xfrm>
            <a:off x="3800160" y="5113440"/>
            <a:ext cx="1022400" cy="36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5"/>
          <p:cNvSpPr/>
          <p:nvPr/>
        </p:nvSpPr>
        <p:spPr>
          <a:xfrm>
            <a:off x="6797880" y="4060800"/>
            <a:ext cx="340560" cy="340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6"/>
          <p:cNvSpPr/>
          <p:nvPr/>
        </p:nvSpPr>
        <p:spPr>
          <a:xfrm>
            <a:off x="5143680" y="5654880"/>
            <a:ext cx="340560" cy="340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7"/>
          <p:cNvSpPr/>
          <p:nvPr/>
        </p:nvSpPr>
        <p:spPr>
          <a:xfrm>
            <a:off x="5554800" y="5664960"/>
            <a:ext cx="340560" cy="340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8"/>
          <p:cNvSpPr/>
          <p:nvPr/>
        </p:nvSpPr>
        <p:spPr>
          <a:xfrm>
            <a:off x="5925960" y="5675040"/>
            <a:ext cx="340560" cy="340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9"/>
          <p:cNvSpPr/>
          <p:nvPr/>
        </p:nvSpPr>
        <p:spPr>
          <a:xfrm>
            <a:off x="6317280" y="5685120"/>
            <a:ext cx="340560" cy="340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0"/>
          <p:cNvSpPr/>
          <p:nvPr/>
        </p:nvSpPr>
        <p:spPr>
          <a:xfrm>
            <a:off x="7148880" y="5684760"/>
            <a:ext cx="340560" cy="340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1"/>
          <p:cNvSpPr/>
          <p:nvPr/>
        </p:nvSpPr>
        <p:spPr>
          <a:xfrm>
            <a:off x="7560000" y="5694840"/>
            <a:ext cx="340560" cy="340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2"/>
          <p:cNvSpPr/>
          <p:nvPr/>
        </p:nvSpPr>
        <p:spPr>
          <a:xfrm>
            <a:off x="7931160" y="5704920"/>
            <a:ext cx="340560" cy="340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3"/>
          <p:cNvSpPr/>
          <p:nvPr/>
        </p:nvSpPr>
        <p:spPr>
          <a:xfrm>
            <a:off x="8322480" y="5715000"/>
            <a:ext cx="340560" cy="340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4"/>
          <p:cNvSpPr/>
          <p:nvPr/>
        </p:nvSpPr>
        <p:spPr>
          <a:xfrm>
            <a:off x="6747840" y="5684760"/>
            <a:ext cx="340560" cy="340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15"/>
          <p:cNvSpPr/>
          <p:nvPr/>
        </p:nvSpPr>
        <p:spPr>
          <a:xfrm flipV="1">
            <a:off x="5313960" y="4401720"/>
            <a:ext cx="1674360" cy="125316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16"/>
          <p:cNvSpPr/>
          <p:nvPr/>
        </p:nvSpPr>
        <p:spPr>
          <a:xfrm flipV="1">
            <a:off x="5715000" y="4401720"/>
            <a:ext cx="1273320" cy="126324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17"/>
          <p:cNvSpPr/>
          <p:nvPr/>
        </p:nvSpPr>
        <p:spPr>
          <a:xfrm flipV="1">
            <a:off x="6105960" y="4401720"/>
            <a:ext cx="882360" cy="126324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18"/>
          <p:cNvSpPr/>
          <p:nvPr/>
        </p:nvSpPr>
        <p:spPr>
          <a:xfrm flipV="1">
            <a:off x="6487200" y="4401720"/>
            <a:ext cx="501120" cy="128340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19"/>
          <p:cNvSpPr/>
          <p:nvPr/>
        </p:nvSpPr>
        <p:spPr>
          <a:xfrm flipV="1">
            <a:off x="6918120" y="4401720"/>
            <a:ext cx="70200" cy="128340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20"/>
          <p:cNvSpPr/>
          <p:nvPr/>
        </p:nvSpPr>
        <p:spPr>
          <a:xfrm flipH="1" flipV="1">
            <a:off x="6918120" y="4401720"/>
            <a:ext cx="401040" cy="128304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21"/>
          <p:cNvSpPr/>
          <p:nvPr/>
        </p:nvSpPr>
        <p:spPr>
          <a:xfrm flipH="1" flipV="1">
            <a:off x="6988320" y="4401720"/>
            <a:ext cx="752040" cy="129312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22"/>
          <p:cNvSpPr/>
          <p:nvPr/>
        </p:nvSpPr>
        <p:spPr>
          <a:xfrm flipH="1" flipV="1">
            <a:off x="6988320" y="4401720"/>
            <a:ext cx="1103040" cy="130320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23"/>
          <p:cNvSpPr/>
          <p:nvPr/>
        </p:nvSpPr>
        <p:spPr>
          <a:xfrm flipH="1" flipV="1">
            <a:off x="6988320" y="4401720"/>
            <a:ext cx="1504080" cy="131328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4"/>
          <p:cNvSpPr/>
          <p:nvPr/>
        </p:nvSpPr>
        <p:spPr>
          <a:xfrm>
            <a:off x="3529440" y="6376680"/>
            <a:ext cx="1843200" cy="3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A “Box Blur” filter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Z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My Method</a:t>
            </a:r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I want to try and take a 7x7 window (147 features; 49 x 3 color channels) and predict a single color (3 outputs, 1 for each color channel)</a:t>
            </a:r>
            <a:endParaRPr b="0" lang="en-Z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We take all colors at once, since we hope that there is some spectral correlation between colors that we can use.</a:t>
            </a:r>
            <a:endParaRPr b="0" lang="en-Z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But our feature vector is huge!</a:t>
            </a:r>
            <a:endParaRPr b="0" lang="en-Z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Z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PCA</a:t>
            </a:r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To reduce the size of the input into the ANN, we first apply Principal Components Analysis to our data.</a:t>
            </a:r>
            <a:br/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I found that 95% of the variation in each window can be described by just 49 dimensions (a third of the original 147).</a:t>
            </a:r>
            <a:endParaRPr b="0" lang="en-Z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Z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What is Dithering?</a:t>
            </a:r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Dithering is best described as the intentional use of noise to approximate a higher bit-depth image.</a:t>
            </a:r>
            <a:endParaRPr b="0" lang="en-Z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The first dithering algorithms were invented in the early days of binary displays, when simple thresholding of an image produced unsatisfactory renderings.</a:t>
            </a:r>
            <a:endParaRPr b="0" lang="en-Z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It was found that by strategically “dotting” the image, finer shades of gray could be approximated.</a:t>
            </a:r>
            <a:endParaRPr b="0" lang="en-Z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Z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Limiting Focus</a:t>
            </a:r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Because I wanted to maximize the potential for the ANN to work, and because I wanted to see if a specific dithering method encoded extra information in its structure, I trained my network solely on ordered dithered images (specifically using an 8x8 Bayer Matrix and 3-bits of color).</a:t>
            </a:r>
            <a:endParaRPr b="0" lang="en-Z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This allows us to do some useful pre-processing as well...</a:t>
            </a:r>
            <a:endParaRPr b="0" lang="en-Z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Z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Removing the structuring elment</a:t>
            </a:r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Why not try remove the Bayer Batrix from the image, to normalize the colors a bit and to restore some color variation?</a:t>
            </a:r>
            <a:endParaRPr b="0" lang="en-Z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Z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An Example...</a:t>
            </a:r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60000" y="5791320"/>
            <a:ext cx="9179640" cy="86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The original 8x8, 3 bit ordered dithered image.</a:t>
            </a:r>
            <a:endParaRPr b="0" lang="en-Z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360" y="1447920"/>
            <a:ext cx="10079280" cy="4282920"/>
          </a:xfrm>
          <a:prstGeom prst="rect">
            <a:avLst/>
          </a:prstGeom>
          <a:ln>
            <a:noFill/>
          </a:ln>
        </p:spPr>
      </p:pic>
      <p:sp>
        <p:nvSpPr>
          <p:cNvPr id="160" name="CustomShape 3"/>
          <p:cNvSpPr/>
          <p:nvPr/>
        </p:nvSpPr>
        <p:spPr>
          <a:xfrm>
            <a:off x="804960" y="6928200"/>
            <a:ext cx="655380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[ Picture from the film </a:t>
            </a:r>
            <a:r>
              <a:rPr b="0" i="1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The Ipcress File (1965) </a:t>
            </a: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]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Z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An Example...</a:t>
            </a:r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60000" y="5791320"/>
            <a:ext cx="9179640" cy="86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The “unmasked” version.</a:t>
            </a:r>
            <a:endParaRPr b="0" lang="en-Z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804960" y="6928200"/>
            <a:ext cx="655380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[ Picture from the film </a:t>
            </a:r>
            <a:r>
              <a:rPr b="0" i="1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The Ipcress File (1965) </a:t>
            </a: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]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360" y="1447560"/>
            <a:ext cx="10079280" cy="428292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Z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An Example</a:t>
            </a:r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804960" y="6928200"/>
            <a:ext cx="655380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[ Picture from the film </a:t>
            </a:r>
            <a:r>
              <a:rPr b="0" i="1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The Ipcress File (1965) </a:t>
            </a: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]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3449160" y="777960"/>
            <a:ext cx="6630480" cy="309168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>
            <a:off x="3454200" y="3838680"/>
            <a:ext cx="6625440" cy="3089160"/>
          </a:xfrm>
          <a:prstGeom prst="rect">
            <a:avLst/>
          </a:prstGeom>
          <a:ln>
            <a:noFill/>
          </a:ln>
        </p:spPr>
      </p:pic>
      <p:sp>
        <p:nvSpPr>
          <p:cNvPr id="169" name="CustomShape 3"/>
          <p:cNvSpPr/>
          <p:nvPr/>
        </p:nvSpPr>
        <p:spPr>
          <a:xfrm>
            <a:off x="0" y="3549240"/>
            <a:ext cx="3453840" cy="66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Top Image: Original</a:t>
            </a:r>
            <a:br/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Bottom Image: Unmasked version.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Z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Unmasking Evaluation</a:t>
            </a:r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It turns out that this has minimal effect on the resulting image, But since it’s almost “free” we’ll keep it. :)</a:t>
            </a:r>
            <a:endParaRPr b="0" lang="en-Z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Z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Training data</a:t>
            </a:r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The training data was a selection of stills from a variety of videos.</a:t>
            </a:r>
            <a:endParaRPr b="0" lang="en-Z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The stills are of varying brightness, color, and spatial frequency (standard vs. high definition, small image vs large image, sharp vs blurred, etc.).</a:t>
            </a:r>
            <a:endParaRPr b="0" lang="en-Z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Each sample contains a window from the dithered image, with the corresponding center pixel from the original image.</a:t>
            </a:r>
            <a:endParaRPr b="0" lang="en-Z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I took approximately 10,000 random samples from each of 110 random images to give a total of 1,100,000 data points.</a:t>
            </a:r>
            <a:endParaRPr b="0" lang="en-Z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Z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ANN structure</a:t>
            </a:r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My ANN has 2 hidden layers, of size 50 (7x7 + 1 bias node) and size 25.</a:t>
            </a:r>
            <a:br/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Initial tests comparing the use of 1 hidden layer over 2 showed that the use of 1 layer left the image too blurred.</a:t>
            </a:r>
            <a:br/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More layers = Better approximation</a:t>
            </a:r>
            <a:br/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More layers = Slower training; prediction</a:t>
            </a:r>
            <a:endParaRPr b="0" lang="en-Z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- 2 hidden layers is a good compromise.</a:t>
            </a:r>
            <a:endParaRPr b="0" lang="en-Z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Z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Result...</a:t>
            </a:r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Here is an image from the trained ANN:</a:t>
            </a:r>
            <a:endParaRPr b="0" lang="en-Z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0" y="2683080"/>
            <a:ext cx="6705000" cy="365688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3468960" y="2683080"/>
            <a:ext cx="6705000" cy="3656880"/>
          </a:xfrm>
          <a:prstGeom prst="rect">
            <a:avLst/>
          </a:prstGeom>
          <a:ln>
            <a:noFill/>
          </a:ln>
        </p:spPr>
      </p:pic>
      <p:pic>
        <p:nvPicPr>
          <p:cNvPr id="180" name="" descr=""/>
          <p:cNvPicPr/>
          <p:nvPr/>
        </p:nvPicPr>
        <p:blipFill>
          <a:blip r:embed="rId3"/>
          <a:stretch/>
        </p:blipFill>
        <p:spPr>
          <a:xfrm>
            <a:off x="6937560" y="2683080"/>
            <a:ext cx="6705000" cy="3656880"/>
          </a:xfrm>
          <a:prstGeom prst="rect">
            <a:avLst/>
          </a:prstGeom>
          <a:ln>
            <a:noFill/>
          </a:ln>
        </p:spPr>
      </p:pic>
      <p:sp>
        <p:nvSpPr>
          <p:cNvPr id="181" name="CustomShape 3"/>
          <p:cNvSpPr/>
          <p:nvPr/>
        </p:nvSpPr>
        <p:spPr>
          <a:xfrm>
            <a:off x="804960" y="6928200"/>
            <a:ext cx="655380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[ Picture from the film </a:t>
            </a:r>
            <a:r>
              <a:rPr b="0" i="1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Abraham’s Valley (1993) </a:t>
            </a: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]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230400" y="6427080"/>
            <a:ext cx="8620560" cy="3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Original</a:t>
            </a: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   My Method</a:t>
            </a: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Gaussian Blur 5x5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Z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Conclusions...</a:t>
            </a:r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In the process of going from 24-bits of color to 3-bits of color, it is inevitable that some color information will be unrecoverable.</a:t>
            </a:r>
            <a:endParaRPr b="0" lang="en-Z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My method gives (arguably) better results than a standard Gaussian Blur but it is considerably slower and more intensive.</a:t>
            </a:r>
            <a:br/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(Holding the neccesary data in memory for an image of 1920x816 requires 3 GB!)</a:t>
            </a:r>
            <a:br/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Optimizing the code and implementing the method in a lower level language will likely help correct this.</a:t>
            </a:r>
            <a:br/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And now...</a:t>
            </a:r>
            <a:endParaRPr b="0" lang="en-Z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Z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An Example...</a:t>
            </a:r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60000" y="1980000"/>
            <a:ext cx="9179640" cy="25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Lef</a:t>
            </a:r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t: Full 8-bit greyscale image</a:t>
            </a:r>
            <a:br/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Right: 1-bit thresholded image.</a:t>
            </a:r>
            <a:endParaRPr b="0" lang="en-Z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0" y="2907000"/>
            <a:ext cx="4569840" cy="343872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5512320" y="2929320"/>
            <a:ext cx="4567320" cy="3436560"/>
          </a:xfrm>
          <a:prstGeom prst="rect">
            <a:avLst/>
          </a:prstGeom>
          <a:ln>
            <a:noFill/>
          </a:ln>
        </p:spPr>
      </p:pic>
      <p:sp>
        <p:nvSpPr>
          <p:cNvPr id="89" name="CustomShape 3"/>
          <p:cNvSpPr/>
          <p:nvPr/>
        </p:nvSpPr>
        <p:spPr>
          <a:xfrm>
            <a:off x="804960" y="6928200"/>
            <a:ext cx="655380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[ Picture from the film </a:t>
            </a:r>
            <a:r>
              <a:rPr b="0" i="1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Po Zakonu (1926)</a:t>
            </a: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]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Z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An Example...</a:t>
            </a:r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60000" y="1980000"/>
            <a:ext cx="3062160" cy="37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Floyd-Steinberg dithered 1-bit image.</a:t>
            </a:r>
            <a:endParaRPr b="0" lang="en-Z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3422520" y="1730520"/>
            <a:ext cx="6657120" cy="500940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464040" y="4752360"/>
            <a:ext cx="2641320" cy="1987560"/>
          </a:xfrm>
          <a:prstGeom prst="rect">
            <a:avLst/>
          </a:prstGeom>
          <a:ln>
            <a:noFill/>
          </a:ln>
        </p:spPr>
      </p:pic>
      <p:sp>
        <p:nvSpPr>
          <p:cNvPr id="94" name="CustomShape 3"/>
          <p:cNvSpPr/>
          <p:nvPr/>
        </p:nvSpPr>
        <p:spPr>
          <a:xfrm>
            <a:off x="804960" y="6928200"/>
            <a:ext cx="655380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[ Picture from the film </a:t>
            </a:r>
            <a:r>
              <a:rPr b="0" i="1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Po Zakonu (1926)</a:t>
            </a:r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]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Z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How does dithering work?</a:t>
            </a:r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In order to produce the dots seen in dithered images, it is necessary to add/remove from the total value of pixels before they are thresholded, so they have a chance of being assigned a different color.</a:t>
            </a:r>
            <a:endParaRPr b="0" lang="en-Z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Floyd Steinberg dithering is a form of “Error diffusion” dithering: When a pixel is thresholded, the difference between the approximated and actual pixel is sent to the pixel neighbors, eventually causing some pixels to be thresholded to a completely different color (creating dots).</a:t>
            </a:r>
            <a:endParaRPr b="0" lang="en-Z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-1893960" y="-261000"/>
            <a:ext cx="15124320" cy="1138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Z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Ordered Dithering</a:t>
            </a:r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60000" y="1980000"/>
            <a:ext cx="3245760" cy="48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In Ordered Dithering, the dithering effect produces a structured pattern instead of “random” dots.</a:t>
            </a:r>
            <a:endParaRPr b="0" lang="en-Z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This image uses 3 colors instead of 2.</a:t>
            </a:r>
            <a:endParaRPr b="0" lang="en-Z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3674160" y="2004840"/>
            <a:ext cx="6405480" cy="482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Z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Ordered Dithering</a:t>
            </a:r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60000" y="1980000"/>
            <a:ext cx="9357480" cy="48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Instead of diffusing the error outwards, we add values to the pixels by tiling a Bayer Matrix over the image (this is an 8x8 variant).</a:t>
            </a:r>
            <a:endParaRPr b="0" lang="en-Z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Z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Z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Z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Z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Z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We use this matrix because its elements can be found using only bit operations (fast):</a:t>
            </a:r>
            <a:endParaRPr b="0" lang="en-Z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ZA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M(i, j) = bit_reverse(bit_interleave(bitwise_xor(x, y), x)) / n ^ 2</a:t>
            </a:r>
            <a:endParaRPr b="0" lang="en-Z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2093760" y="2802240"/>
            <a:ext cx="4801680" cy="271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-119880" y="-336240"/>
            <a:ext cx="10812600" cy="813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Application>LibreOffice/5.3.3.2$Linux_X86_64 LibreOffice_project/30m0$Build-2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2017-05-22T17:54:23Z</dcterms:created>
  <dc:creator/>
  <dc:description/>
  <dc:language>en-ZA</dc:language>
  <cp:lastModifiedBy/>
  <dcterms:modified xsi:type="dcterms:W3CDTF">2017-05-23T10:32:57Z</dcterms:modified>
  <cp:revision>4</cp:revision>
  <dc:subject/>
  <dc:title/>
</cp:coreProperties>
</file>