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FB2D-C528-402D-8136-77896824A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C38B2-79B8-4A8D-8B7E-286C85A97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12C01-46C2-4398-A887-76D326A6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3DA-BB90-4F38-9E24-8A6A589A3061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4FC57-3F72-4DED-9A56-2AE53C60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1548C-5FD5-451C-821A-DD33850E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64F-5134-472A-901E-DAE76E3B0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6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5E02-1CCF-4437-A500-7EDA9019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8BA14-54D7-4DB1-A8FA-008E7DEDB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99750-E284-4474-8215-81C1838E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3DA-BB90-4F38-9E24-8A6A589A3061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4C36-BA79-4C16-A27D-C83F9211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80A8-C0AF-4010-95EF-2556FA9B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64F-5134-472A-901E-DAE76E3B0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64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B8B0D-E6A6-476B-BFC9-883B801A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FE7CD-7D50-4C9E-B458-CF9DE4A00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18292-5FE7-404F-ACA2-8419CB13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3DA-BB90-4F38-9E24-8A6A589A3061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0E977-9A8B-432F-9396-20E729FB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5E7D-4FB7-4BB5-9EC7-84903362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64F-5134-472A-901E-DAE76E3B0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84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9426-8D2C-4B76-BABF-861133D3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1FCA-B2C4-4933-9F96-A9F82E7E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E035A-A15C-4487-91E1-3D9AC3DE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3DA-BB90-4F38-9E24-8A6A589A3061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64BB1-EBBD-4A4D-8104-7DD80C39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7C64-8F8A-4967-92D4-33A34F76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64F-5134-472A-901E-DAE76E3B0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35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5B5F-BFEB-40EC-98B6-A4E99D79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B524C-E2E2-4734-81DC-17730AC3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C1EB-DF60-4A87-9EA9-67F9C8A8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3DA-BB90-4F38-9E24-8A6A589A3061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9E63-A3D4-4525-B741-F3C152A0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B228-2805-4E9D-BD0D-7CAA34C5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64F-5134-472A-901E-DAE76E3B0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22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910A-1965-4D57-B68B-E4A827A8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D01AB-E05A-46F8-A4B2-BCF315B5D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C1321-C69A-4425-9DE3-C1AB81700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F9A21-0BF2-4BB4-AE76-3D9E3770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3DA-BB90-4F38-9E24-8A6A589A3061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66ED3-2073-49F6-A08C-002AF69B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73DCA-9C51-4FF2-8B0C-0533FAF9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64F-5134-472A-901E-DAE76E3B0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08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B689-D39B-43D6-AC4D-09E2BD88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60ED2-B5BC-48D6-980E-CFE49A2B4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5853F-EF20-4959-9715-68E12F272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57E15-AA9E-44B2-9C9A-96753F50D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C9475-46A9-4362-B93C-9710BAD82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801FD-4EC4-4233-9AC4-FB5095D9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3DA-BB90-4F38-9E24-8A6A589A3061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25C11-C1A0-43B8-BB47-0B9B29A2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EFC85-1EB5-4D9C-8C7A-701C69B1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64F-5134-472A-901E-DAE76E3B0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98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21DC-3A09-4F35-B121-F7455BDD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FD372-D0F6-4B57-B38D-D7850755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3DA-BB90-4F38-9E24-8A6A589A3061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36364-9390-4631-804E-1DFD717D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EC135-BD62-4899-ACBC-1DB78A14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64F-5134-472A-901E-DAE76E3B0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07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38B08-5990-4E3E-B817-908C49EB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3DA-BB90-4F38-9E24-8A6A589A3061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12519-AA6C-4931-9119-ED263CB0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300AB-4045-4AAC-B002-A6EA6560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64F-5134-472A-901E-DAE76E3B0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92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ECFB-ACDC-410B-8482-6401D828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93CC-EBCA-458E-AAD6-982D2C2FA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01605-81F3-4819-B70C-0E072232C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74A63-B9A0-4E78-8458-632BA502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3DA-BB90-4F38-9E24-8A6A589A3061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1844E-2098-4E09-ABBF-FA25AC51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FAE9F-B534-4B8B-9ED0-796935A1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64F-5134-472A-901E-DAE76E3B0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73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1C27-AECF-441D-818B-44E6A682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2021C-565A-435F-9605-42D57CCF7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1536-3606-438E-A0B6-319723E96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AD57D-3C28-4955-B733-71A6EAD1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3DA-BB90-4F38-9E24-8A6A589A3061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0E67E-A2EC-43C0-843E-F5076C55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D2549-531B-4FE0-95CC-568FE0D7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E64F-5134-472A-901E-DAE76E3B0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20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6F00D-74A5-4944-A204-31D701FD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2D3F4-5148-4E02-A652-26BD3204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21AD-D83E-4C95-AB4B-5BCDE616B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E3DA-BB90-4F38-9E24-8A6A589A3061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43A4-AB7D-49E2-B9F8-8A86BCDF4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470B-63D8-4216-B330-95160F2BF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BE64F-5134-472A-901E-DAE76E3B0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5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30FA-B266-48A1-AC54-B503BA605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42444E"/>
                </a:solidFill>
                <a:effectLst/>
                <a:latin typeface="whitney ssm a"/>
              </a:rPr>
              <a:t>Building Your First Web Page</a:t>
            </a:r>
            <a:br>
              <a:rPr lang="en-GB" b="1" i="0" dirty="0">
                <a:solidFill>
                  <a:srgbClr val="42444E"/>
                </a:solidFill>
                <a:effectLst/>
                <a:latin typeface="whitney ssm a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87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0CC7-44D1-47CA-90F3-3034E7D6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42444E"/>
                </a:solidFill>
                <a:effectLst/>
                <a:latin typeface="whitney ssm a"/>
              </a:rPr>
              <a:t>What Are HTML &amp; CSS?</a:t>
            </a:r>
            <a:br>
              <a:rPr lang="en-GB" b="1" i="0" dirty="0">
                <a:solidFill>
                  <a:srgbClr val="42444E"/>
                </a:solidFill>
                <a:effectLst/>
                <a:latin typeface="whitney ssm 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EF9E-07D4-4AF0-B47D-F02A367A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GB" b="0" i="1" dirty="0">
                <a:solidFill>
                  <a:srgbClr val="666666"/>
                </a:solidFill>
                <a:effectLst/>
                <a:latin typeface="whitney ssm a"/>
              </a:rPr>
              <a:t>HTML</a:t>
            </a:r>
            <a:r>
              <a:rPr lang="en-GB" b="0" i="0" dirty="0">
                <a:solidFill>
                  <a:srgbClr val="666666"/>
                </a:solidFill>
                <a:effectLst/>
                <a:latin typeface="whitney ssm a"/>
              </a:rPr>
              <a:t>, </a:t>
            </a:r>
            <a:r>
              <a:rPr lang="en-GB" b="0" i="0" dirty="0" err="1">
                <a:solidFill>
                  <a:srgbClr val="666666"/>
                </a:solidFill>
                <a:effectLst/>
                <a:latin typeface="whitney ssm a"/>
              </a:rPr>
              <a:t>HyperText</a:t>
            </a:r>
            <a:r>
              <a:rPr lang="en-GB" b="0" i="0" dirty="0">
                <a:solidFill>
                  <a:srgbClr val="666666"/>
                </a:solidFill>
                <a:effectLst/>
                <a:latin typeface="whitney ssm a"/>
              </a:rPr>
              <a:t> </a:t>
            </a:r>
            <a:r>
              <a:rPr lang="en-GB" b="0" i="0" dirty="0" err="1">
                <a:solidFill>
                  <a:srgbClr val="666666"/>
                </a:solidFill>
                <a:effectLst/>
                <a:latin typeface="whitney ssm a"/>
              </a:rPr>
              <a:t>Markup</a:t>
            </a:r>
            <a:r>
              <a:rPr lang="en-GB" b="0" i="0" dirty="0">
                <a:solidFill>
                  <a:srgbClr val="666666"/>
                </a:solidFill>
                <a:effectLst/>
                <a:latin typeface="whitney ssm a"/>
              </a:rPr>
              <a:t> Language, gives content structure and meaning by defining that content as, for example, headings, paragraphs, or images. </a:t>
            </a:r>
            <a:r>
              <a:rPr lang="en-GB" b="0" i="1" dirty="0">
                <a:solidFill>
                  <a:srgbClr val="666666"/>
                </a:solidFill>
                <a:effectLst/>
                <a:latin typeface="whitney ssm a"/>
              </a:rPr>
              <a:t>CSS</a:t>
            </a:r>
            <a:r>
              <a:rPr lang="en-GB" b="0" i="0" dirty="0">
                <a:solidFill>
                  <a:srgbClr val="666666"/>
                </a:solidFill>
                <a:effectLst/>
                <a:latin typeface="whitney ssm a"/>
              </a:rPr>
              <a:t>, or Cascading Style Sheets, is a presentation language created to style the appearance of content—using, for example, fonts or </a:t>
            </a:r>
            <a:r>
              <a:rPr lang="en-GB" b="0" i="0" dirty="0" err="1">
                <a:solidFill>
                  <a:srgbClr val="666666"/>
                </a:solidFill>
                <a:effectLst/>
                <a:latin typeface="whitney ssm a"/>
              </a:rPr>
              <a:t>colors</a:t>
            </a:r>
            <a:r>
              <a:rPr lang="en-GB" b="0" i="0" dirty="0">
                <a:solidFill>
                  <a:srgbClr val="666666"/>
                </a:solidFill>
                <a:effectLst/>
                <a:latin typeface="whitney ssm a"/>
              </a:rPr>
              <a:t>.</a:t>
            </a:r>
          </a:p>
          <a:p>
            <a:pPr algn="l"/>
            <a:r>
              <a:rPr lang="en-GB" b="0" i="0" dirty="0">
                <a:solidFill>
                  <a:srgbClr val="666666"/>
                </a:solidFill>
                <a:effectLst/>
                <a:latin typeface="whitney ssm a"/>
              </a:rPr>
              <a:t>The two languages—HTML and CSS—are independent of one another and should remain that way. CSS should not be written inside of an HTML document and vice versa. As a rule, HTML will always represent content, and CSS will always represent the appearance of that content.</a:t>
            </a:r>
          </a:p>
          <a:p>
            <a:pPr algn="l"/>
            <a:r>
              <a:rPr lang="en-GB" b="0" i="0" dirty="0">
                <a:solidFill>
                  <a:srgbClr val="666666"/>
                </a:solidFill>
                <a:effectLst/>
                <a:latin typeface="whitney ssm a"/>
              </a:rPr>
              <a:t>With this understanding of the difference between HTML and CSS, let’s dive into HTML in more detail.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31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48E1-8D6E-4AE6-A43B-7AFBC2BE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42444E"/>
                </a:solidFill>
                <a:effectLst/>
                <a:latin typeface="whitney ssm a"/>
              </a:rPr>
              <a:t>Understanding Common HTML Terms</a:t>
            </a:r>
            <a:br>
              <a:rPr lang="en-GB" b="1" i="0" dirty="0">
                <a:solidFill>
                  <a:srgbClr val="42444E"/>
                </a:solidFill>
                <a:effectLst/>
                <a:latin typeface="whitney ssm 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42D7-5923-4FAD-B5B6-11273E47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Elements</a:t>
            </a:r>
          </a:p>
          <a:p>
            <a:r>
              <a:rPr lang="en-GB" dirty="0"/>
              <a:t>Elements are designators that define the structure and content of objects within a page. Some of the more frequently used elements include multiple levels of headings (identified as &lt;h1&gt; through &lt;h6&gt; elements) and paragraphs (identified as the &lt;p&gt; element); the list goes on to include the &lt;a&gt;, &lt;div&gt;, &lt;span&gt;, &lt;strong&gt;, and &lt;</a:t>
            </a:r>
            <a:r>
              <a:rPr lang="en-GB" dirty="0" err="1"/>
              <a:t>em</a:t>
            </a:r>
            <a:r>
              <a:rPr lang="en-GB" dirty="0"/>
              <a:t>&gt; elements, and many more.</a:t>
            </a:r>
          </a:p>
          <a:p>
            <a:endParaRPr lang="en-GB" dirty="0"/>
          </a:p>
          <a:p>
            <a:r>
              <a:rPr lang="en-GB" dirty="0"/>
              <a:t>Elements are identified by the use of less-than and greater-than angle brackets, &lt; &gt;, surrounding the element name.</a:t>
            </a:r>
          </a:p>
        </p:txBody>
      </p:sp>
    </p:spTree>
    <p:extLst>
      <p:ext uri="{BB962C8B-B14F-4D97-AF65-F5344CB8AC3E}">
        <p14:creationId xmlns:p14="http://schemas.microsoft.com/office/powerpoint/2010/main" val="378808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6C0F-6B82-43A9-BCB6-3877E9D7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42444E"/>
                </a:solidFill>
                <a:effectLst/>
                <a:latin typeface="whitney ssm a"/>
              </a:rPr>
              <a:t>Understanding Common HTML Terms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29D6-0322-4B91-8D0D-41378912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Tags</a:t>
            </a:r>
          </a:p>
          <a:p>
            <a:r>
              <a:rPr lang="en-GB" dirty="0"/>
              <a:t>The use of less-than and greater-than angle brackets surrounding an element creates what is known as a tag. Tags most commonly occur in pairs of opening and closing tags.</a:t>
            </a:r>
          </a:p>
          <a:p>
            <a:endParaRPr lang="en-GB" dirty="0"/>
          </a:p>
          <a:p>
            <a:r>
              <a:rPr lang="en-GB" dirty="0"/>
              <a:t>An opening tag marks the beginning of an element. It consists of a less-than sign followed by an element’s name, and then ends with a greater-than sign; for example, &lt;div&gt;.</a:t>
            </a:r>
          </a:p>
          <a:p>
            <a:endParaRPr lang="en-GB" dirty="0"/>
          </a:p>
          <a:p>
            <a:r>
              <a:rPr lang="en-GB" dirty="0"/>
              <a:t>A closing tag marks the end of an element. It consists of a less-than sign followed by a forward slash and the element’s name, and then ends with a greater-than sign; for example, &lt;/div&gt;.</a:t>
            </a:r>
          </a:p>
          <a:p>
            <a:endParaRPr lang="en-GB" dirty="0"/>
          </a:p>
          <a:p>
            <a:r>
              <a:rPr lang="en-GB" dirty="0"/>
              <a:t>The content that falls between the opening and closing tags is the content of that element. An anchor link, for example, will have an opening tag of &lt;a&gt; and a closing tag of &lt;/a&gt;. What falls between these two tags will be the content of the anchor link.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54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1D1D-2F5F-44CE-AE64-7F4F0D3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42444E"/>
                </a:solidFill>
                <a:effectLst/>
                <a:latin typeface="whitney ssm a"/>
              </a:rPr>
              <a:t>Understanding Common HTML Terms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0A498-647E-4449-A9BE-DD49BCF7F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Attributes</a:t>
            </a:r>
          </a:p>
          <a:p>
            <a:r>
              <a:rPr lang="en-GB" dirty="0"/>
              <a:t>Attributes are properties used to provide additional information about an element. The most common attributes include the id attribute, which identifies an element; the class attribute, which classifies an element; the </a:t>
            </a:r>
            <a:r>
              <a:rPr lang="en-GB" dirty="0" err="1"/>
              <a:t>src</a:t>
            </a:r>
            <a:r>
              <a:rPr lang="en-GB" dirty="0"/>
              <a:t> attribute, which specifies a source for embeddable content; and the </a:t>
            </a:r>
            <a:r>
              <a:rPr lang="en-GB" dirty="0" err="1"/>
              <a:t>href</a:t>
            </a:r>
            <a:r>
              <a:rPr lang="en-GB" dirty="0"/>
              <a:t> attribute, which provides a hyperlink reference to a linked resource.</a:t>
            </a:r>
          </a:p>
          <a:p>
            <a:endParaRPr lang="en-GB" dirty="0"/>
          </a:p>
          <a:p>
            <a:r>
              <a:rPr lang="en-GB" dirty="0"/>
              <a:t>Attributes are defined within the opening tag, after an element’s name. Generally attributes include a name and a value. The format for these attributes consists of the attribute name followed by an equals sign and then a quoted attribute value. For example, an &lt;a&gt; element including an </a:t>
            </a:r>
            <a:r>
              <a:rPr lang="en-GB" dirty="0" err="1"/>
              <a:t>href</a:t>
            </a:r>
            <a:r>
              <a:rPr lang="en-GB" dirty="0"/>
              <a:t> attribute would look like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590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3C4C-ED80-4A7C-8172-F27FD7D56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preceding code will display the text “Shay Howe” on the web page and will take users to http://shayhowe.com/ upon clicking the “Shay Howe” text. The anchor element is declared with the opening &lt;a&gt; and closing &lt;/a&gt; tags encompassing the text, and the hyperlink reference attribute and value are declared with </a:t>
            </a:r>
            <a:r>
              <a:rPr lang="en-GB" dirty="0" err="1"/>
              <a:t>href</a:t>
            </a:r>
            <a:r>
              <a:rPr lang="en-GB" dirty="0"/>
              <a:t>="http://shayhowe.com" in the opening tag.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9E40A9-42C6-42B2-9FCE-6C0B9AD1C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17" y="4683960"/>
            <a:ext cx="5839640" cy="1333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58AAAF-BA57-42ED-8E7E-D432D9895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38" y="628051"/>
            <a:ext cx="4601217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4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8FEA-C57E-4DAB-8FC0-0861AFB7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Self-Closing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C5C7-B9B5-4C88-B5A2-069EDC0E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previous example, the &lt;meta&gt; element had only one tag and didn’t include a closing tag. Fear not, this was intentional. Not all elements consist of opening and closing tags. Some elements simply receive their content or </a:t>
            </a:r>
            <a:r>
              <a:rPr lang="en-GB" dirty="0" err="1"/>
              <a:t>behavior</a:t>
            </a:r>
            <a:r>
              <a:rPr lang="en-GB" dirty="0"/>
              <a:t> from attributes within a single tag. The &lt;meta&gt; element is one of these elements. The content of the previous &lt;meta&gt; element is assigned with the use of the charset attribute and value. Other common </a:t>
            </a:r>
            <a:r>
              <a:rPr lang="en-GB" dirty="0" err="1"/>
              <a:t>selfclosing</a:t>
            </a:r>
            <a:r>
              <a:rPr lang="en-GB" dirty="0"/>
              <a:t> elements include</a:t>
            </a:r>
          </a:p>
          <a:p>
            <a:endParaRPr lang="en-GB" dirty="0"/>
          </a:p>
          <a:p>
            <a:r>
              <a:rPr lang="en-GB" sz="2400" dirty="0"/>
              <a:t>&lt;</a:t>
            </a:r>
            <a:r>
              <a:rPr lang="en-GB" sz="2400" dirty="0" err="1"/>
              <a:t>br</a:t>
            </a:r>
            <a:r>
              <a:rPr lang="en-GB" sz="2400" dirty="0"/>
              <a:t>&gt;&lt;embed&gt;&lt;hr&gt;&lt;</a:t>
            </a:r>
            <a:r>
              <a:rPr lang="en-GB" sz="2400" dirty="0" err="1"/>
              <a:t>img</a:t>
            </a:r>
            <a:r>
              <a:rPr lang="en-GB" sz="2400" dirty="0"/>
              <a:t>&gt;&lt;input&gt;&lt;link&gt;&lt;meta&gt;&lt;param&gt;&lt;source&gt;&lt;</a:t>
            </a:r>
            <a:r>
              <a:rPr lang="en-GB" sz="2400" dirty="0" err="1"/>
              <a:t>wbr</a:t>
            </a:r>
            <a:r>
              <a:rPr lang="en-GB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0709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AFF0-8EB2-4FE6-AEA5-201D0A42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HTML Document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0FD8B-42F0-4769-8BBD-05D86370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095" y="1965266"/>
            <a:ext cx="5658640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1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741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whitney ssm a</vt:lpstr>
      <vt:lpstr>Office Theme</vt:lpstr>
      <vt:lpstr>Building Your First Web Page </vt:lpstr>
      <vt:lpstr>What Are HTML &amp; CSS? </vt:lpstr>
      <vt:lpstr>Understanding Common HTML Terms </vt:lpstr>
      <vt:lpstr>Understanding Common HTML Terms</vt:lpstr>
      <vt:lpstr>Understanding Common HTML Terms</vt:lpstr>
      <vt:lpstr>PowerPoint Presentation</vt:lpstr>
      <vt:lpstr>Self-Closing Elements</vt:lpstr>
      <vt:lpstr>Setting Up the HTML Document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Your First Web Page </dc:title>
  <dc:creator>ismael n</dc:creator>
  <cp:lastModifiedBy>Liam Evans</cp:lastModifiedBy>
  <cp:revision>1</cp:revision>
  <dcterms:created xsi:type="dcterms:W3CDTF">2020-11-30T14:19:33Z</dcterms:created>
  <dcterms:modified xsi:type="dcterms:W3CDTF">2020-11-30T15:42:09Z</dcterms:modified>
</cp:coreProperties>
</file>