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0e63c07f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0e63c07f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0fa38a7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0fa38a7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0fa38a70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0fa38a70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0fa38a70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0fa38a70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7dfdfb1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7dfdfb1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7dfdfb14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7dfdfb14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8f85e66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8f85e66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85e7720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85e7720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85e7720b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85e7720b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0e63c07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0e63c07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0e63c07f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0e63c07f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0e63c07f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0e63c07f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0e63c07f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0e63c07f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11845761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11845761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11845761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11845761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10559f44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10559f44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10559f44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10559f44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5.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Molecular Dynamics E7 Final Project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100">
                <a:solidFill>
                  <a:schemeClr val="dk1"/>
                </a:solidFill>
              </a:rPr>
              <a:t>Ihsan Ah, Kaleb Savage, Liam Webster, Ning Pichitsurakij,</a:t>
            </a:r>
            <a:endParaRPr b="1" sz="11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b="1" lang="en" sz="1100">
                <a:solidFill>
                  <a:schemeClr val="dk1"/>
                </a:solidFill>
              </a:rPr>
              <a:t> Tan Triyanond, Tomo Yoshino, Yenvy Nguyen</a:t>
            </a:r>
            <a:endParaRPr b="1" sz="11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b="1" lang="en" sz="1100">
                <a:solidFill>
                  <a:schemeClr val="dk1"/>
                </a:solidFill>
              </a:rPr>
              <a:t>Professor  Shaofan Li</a:t>
            </a:r>
            <a:endParaRPr b="1" sz="1100">
              <a:solidFill>
                <a:schemeClr val="dk1"/>
              </a:solidFil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MD Technical</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rgbClr val="0000FF"/>
                </a:solidFill>
              </a:rPr>
              <a:t>f</a:t>
            </a:r>
            <a:r>
              <a:rPr lang="en">
                <a:solidFill>
                  <a:srgbClr val="0000FF"/>
                </a:solidFill>
              </a:rPr>
              <a:t>or</a:t>
            </a:r>
            <a:r>
              <a:rPr lang="en"/>
              <a:t> loop to calculate energies, Pressure, Temp in all 10,000 frames</a:t>
            </a:r>
            <a:endParaRPr/>
          </a:p>
          <a:p>
            <a:pPr indent="-342900" lvl="0" marL="457200" rtl="0" algn="l">
              <a:spcBef>
                <a:spcPts val="0"/>
              </a:spcBef>
              <a:spcAft>
                <a:spcPts val="0"/>
              </a:spcAft>
              <a:buSzPts val="1800"/>
              <a:buChar char="●"/>
            </a:pPr>
            <a:r>
              <a:rPr lang="en"/>
              <a:t>Use previous frame’s vel, acc to find next vel and locations</a:t>
            </a:r>
            <a:endParaRPr/>
          </a:p>
          <a:p>
            <a:pPr indent="-342900" lvl="0" marL="457200" rtl="0" algn="l">
              <a:spcBef>
                <a:spcPts val="0"/>
              </a:spcBef>
              <a:spcAft>
                <a:spcPts val="0"/>
              </a:spcAft>
              <a:buSzPts val="1800"/>
              <a:buChar char="●"/>
            </a:pPr>
            <a:r>
              <a:rPr lang="en"/>
              <a:t>Recalculate velocity several times:</a:t>
            </a:r>
            <a:endParaRPr/>
          </a:p>
          <a:p>
            <a:pPr indent="-317500" lvl="1" marL="914400" rtl="0" algn="l">
              <a:spcBef>
                <a:spcPts val="0"/>
              </a:spcBef>
              <a:spcAft>
                <a:spcPts val="0"/>
              </a:spcAft>
              <a:buSzPts val="1400"/>
              <a:buChar char="○"/>
            </a:pPr>
            <a:r>
              <a:rPr lang="en"/>
              <a:t>Consider temperature, previous frame’s acceleration, intermolecular forces, new acceleration</a:t>
            </a:r>
            <a:endParaRPr/>
          </a:p>
          <a:p>
            <a:pPr indent="-342900" lvl="0" marL="457200" rtl="0" algn="l">
              <a:spcBef>
                <a:spcPts val="0"/>
              </a:spcBef>
              <a:spcAft>
                <a:spcPts val="0"/>
              </a:spcAft>
              <a:buSzPts val="1800"/>
              <a:buChar char="●"/>
            </a:pPr>
            <a:r>
              <a:rPr lang="en"/>
              <a:t>Call functions: calculate_temperature and compute_forces</a:t>
            </a:r>
            <a:endParaRPr/>
          </a:p>
          <a:p>
            <a:pPr indent="-342900" lvl="0" marL="457200" rtl="0" algn="l">
              <a:spcBef>
                <a:spcPts val="0"/>
              </a:spcBef>
              <a:spcAft>
                <a:spcPts val="0"/>
              </a:spcAft>
              <a:buSzPts val="1800"/>
              <a:buChar char="●"/>
            </a:pPr>
            <a:r>
              <a:rPr lang="en"/>
              <a:t>Store every 100th frame as an image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Computing Force Using Lennard-Jones Potential</a:t>
            </a:r>
            <a:endParaRPr/>
          </a:p>
        </p:txBody>
      </p:sp>
      <p:sp>
        <p:nvSpPr>
          <p:cNvPr id="126" name="Google Shape;126;p23"/>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Two-dimensional force can be calculated with respect to x and y by differentiating the Lennard-Jones potential energy function with respect to distance:</a:t>
            </a:r>
            <a:endParaRPr sz="1800"/>
          </a:p>
          <a:p>
            <a:pPr indent="0" lvl="0" marL="0" rtl="0" algn="l">
              <a:spcBef>
                <a:spcPts val="1600"/>
              </a:spcBef>
              <a:spcAft>
                <a:spcPts val="0"/>
              </a:spcAft>
              <a:buNone/>
            </a:pPr>
            <a:r>
              <a:rPr lang="en" sz="1800"/>
              <a:t>Force*displacement = </a:t>
            </a:r>
            <a:r>
              <a:rPr lang="en" sz="1800"/>
              <a:t>Work = </a:t>
            </a:r>
            <a:r>
              <a:rPr lang="en" sz="1800"/>
              <a:t>ΔPE</a:t>
            </a:r>
            <a:endParaRPr sz="1800"/>
          </a:p>
          <a:p>
            <a:pPr indent="0" lvl="0" marL="0" rtl="0" algn="l">
              <a:spcBef>
                <a:spcPts val="1600"/>
              </a:spcBef>
              <a:spcAft>
                <a:spcPts val="0"/>
              </a:spcAft>
              <a:buNone/>
            </a:pPr>
            <a:r>
              <a:rPr lang="en" sz="1800"/>
              <a:t>Force = dW/dx = dV/dr</a:t>
            </a:r>
            <a:endParaRPr sz="1800"/>
          </a:p>
          <a:p>
            <a:pPr indent="0" lvl="0" marL="0" rtl="0" algn="l">
              <a:spcBef>
                <a:spcPts val="1600"/>
              </a:spcBef>
              <a:spcAft>
                <a:spcPts val="1600"/>
              </a:spcAft>
              <a:buNone/>
            </a:pPr>
            <a:r>
              <a:t/>
            </a:r>
            <a:endParaRPr sz="1800"/>
          </a:p>
        </p:txBody>
      </p:sp>
      <p:pic>
        <p:nvPicPr>
          <p:cNvPr id="127" name="Google Shape;127;p23"/>
          <p:cNvPicPr preferRelativeResize="0"/>
          <p:nvPr/>
        </p:nvPicPr>
        <p:blipFill rotWithShape="1">
          <a:blip r:embed="rId3">
            <a:alphaModFix/>
          </a:blip>
          <a:srcRect b="0" l="0" r="0" t="0"/>
          <a:stretch/>
        </p:blipFill>
        <p:spPr>
          <a:xfrm>
            <a:off x="4928076" y="1498375"/>
            <a:ext cx="3234850" cy="1261300"/>
          </a:xfrm>
          <a:prstGeom prst="rect">
            <a:avLst/>
          </a:prstGeom>
          <a:noFill/>
          <a:ln>
            <a:noFill/>
          </a:ln>
        </p:spPr>
      </p:pic>
      <p:pic>
        <p:nvPicPr>
          <p:cNvPr descr="File:12-6-Lennard-Jones-Potential-equation.svg - Wikimedia ..." id="128" name="Google Shape;128;p23"/>
          <p:cNvPicPr preferRelativeResize="0"/>
          <p:nvPr/>
        </p:nvPicPr>
        <p:blipFill>
          <a:blip r:embed="rId4">
            <a:alphaModFix/>
          </a:blip>
          <a:stretch>
            <a:fillRect/>
          </a:stretch>
        </p:blipFill>
        <p:spPr>
          <a:xfrm>
            <a:off x="4462250" y="3450825"/>
            <a:ext cx="4166500" cy="854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Computing Force Using Lennard-Jones Potential</a:t>
            </a:r>
            <a:endParaRPr/>
          </a:p>
        </p:txBody>
      </p:sp>
      <p:sp>
        <p:nvSpPr>
          <p:cNvPr id="134" name="Google Shape;134;p24"/>
          <p:cNvSpPr txBox="1"/>
          <p:nvPr>
            <p:ph idx="1" type="body"/>
          </p:nvPr>
        </p:nvSpPr>
        <p:spPr>
          <a:xfrm>
            <a:off x="311700" y="1152475"/>
            <a:ext cx="8520600" cy="1419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000"/>
              <a:t>In the differentiated Lennard-Jones function, ‘r’ is the distance between two particles, ‘σ’ is the Van der Waals radius, and ‘ε’ is the energy of minimum interaction.</a:t>
            </a:r>
            <a:endParaRPr sz="2000"/>
          </a:p>
        </p:txBody>
      </p:sp>
      <p:pic>
        <p:nvPicPr>
          <p:cNvPr id="135" name="Google Shape;135;p24"/>
          <p:cNvPicPr preferRelativeResize="0"/>
          <p:nvPr/>
        </p:nvPicPr>
        <p:blipFill>
          <a:blip r:embed="rId3">
            <a:alphaModFix/>
          </a:blip>
          <a:stretch>
            <a:fillRect/>
          </a:stretch>
        </p:blipFill>
        <p:spPr>
          <a:xfrm>
            <a:off x="1281325" y="3179553"/>
            <a:ext cx="6581350" cy="1160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Computing Force Using Lennard-Jones Potential</a:t>
            </a:r>
            <a:endParaRPr/>
          </a:p>
        </p:txBody>
      </p:sp>
      <p:sp>
        <p:nvSpPr>
          <p:cNvPr id="141" name="Google Shape;141;p25"/>
          <p:cNvSpPr txBox="1"/>
          <p:nvPr>
            <p:ph idx="1" type="body"/>
          </p:nvPr>
        </p:nvSpPr>
        <p:spPr>
          <a:xfrm>
            <a:off x="311700" y="1017725"/>
            <a:ext cx="4611000" cy="40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When particles begin to overlap (ie. </a:t>
            </a:r>
            <a:r>
              <a:rPr lang="en" sz="1500"/>
              <a:t>r/σ&lt;1), potential energy is increasingly positive and repulsive</a:t>
            </a:r>
            <a:endParaRPr sz="1500"/>
          </a:p>
          <a:p>
            <a:pPr indent="0" lvl="0" marL="0" rtl="0" algn="l">
              <a:spcBef>
                <a:spcPts val="1600"/>
              </a:spcBef>
              <a:spcAft>
                <a:spcPts val="0"/>
              </a:spcAft>
              <a:buNone/>
            </a:pPr>
            <a:r>
              <a:rPr lang="en" sz="1500"/>
              <a:t>When particles reach an equilibrium (r/σ=1), potential energy is 0</a:t>
            </a:r>
            <a:endParaRPr sz="1500"/>
          </a:p>
          <a:p>
            <a:pPr indent="0" lvl="0" marL="0" rtl="0" algn="l">
              <a:spcBef>
                <a:spcPts val="1600"/>
              </a:spcBef>
              <a:spcAft>
                <a:spcPts val="0"/>
              </a:spcAft>
              <a:buNone/>
            </a:pPr>
            <a:r>
              <a:rPr lang="en" sz="1500"/>
              <a:t>When distance between particles increase (r/σ&gt;1), potential energy is negative (attraction) and increases until increasing distance makes energy negligible (converges to 0)</a:t>
            </a:r>
            <a:endParaRPr sz="1500"/>
          </a:p>
          <a:p>
            <a:pPr indent="0" lvl="0" marL="0" rtl="0" algn="l">
              <a:spcBef>
                <a:spcPts val="1600"/>
              </a:spcBef>
              <a:spcAft>
                <a:spcPts val="0"/>
              </a:spcAft>
              <a:buNone/>
            </a:pPr>
            <a:r>
              <a:rPr lang="en" sz="1500"/>
              <a:t>Cutoff is given at r/σ=2.5 because of negligible energy</a:t>
            </a:r>
            <a:endParaRPr sz="1500"/>
          </a:p>
          <a:p>
            <a:pPr indent="0" lvl="0" marL="0" rtl="0" algn="l">
              <a:spcBef>
                <a:spcPts val="1600"/>
              </a:spcBef>
              <a:spcAft>
                <a:spcPts val="1600"/>
              </a:spcAft>
              <a:buClr>
                <a:schemeClr val="dk1"/>
              </a:buClr>
              <a:buSzPts val="1100"/>
              <a:buFont typeface="Arial"/>
              <a:buNone/>
            </a:pPr>
            <a:r>
              <a:rPr lang="en" sz="1500"/>
              <a:t>Graph is shifted to accommodate for unrealistic jump in energy after the cutoff</a:t>
            </a:r>
            <a:endParaRPr sz="1500"/>
          </a:p>
        </p:txBody>
      </p:sp>
      <p:pic>
        <p:nvPicPr>
          <p:cNvPr id="142" name="Google Shape;142;p25"/>
          <p:cNvPicPr preferRelativeResize="0"/>
          <p:nvPr/>
        </p:nvPicPr>
        <p:blipFill>
          <a:blip r:embed="rId3">
            <a:alphaModFix/>
          </a:blip>
          <a:stretch>
            <a:fillRect/>
          </a:stretch>
        </p:blipFill>
        <p:spPr>
          <a:xfrm>
            <a:off x="4922650" y="1152475"/>
            <a:ext cx="3574776"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Calculate Temperature Theory</a:t>
            </a:r>
            <a:endParaRPr/>
          </a:p>
        </p:txBody>
      </p:sp>
      <p:sp>
        <p:nvSpPr>
          <p:cNvPr id="148" name="Google Shape;148;p26"/>
          <p:cNvSpPr txBox="1"/>
          <p:nvPr>
            <p:ph idx="1" type="body"/>
          </p:nvPr>
        </p:nvSpPr>
        <p:spPr>
          <a:xfrm>
            <a:off x="311700" y="1099900"/>
            <a:ext cx="39999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The physics behind this function deals with the ideas of kinetic energy and relating it to temperature. </a:t>
            </a:r>
            <a:endParaRPr/>
          </a:p>
          <a:p>
            <a:pPr indent="-317500" lvl="0" marL="457200" rtl="0" algn="l">
              <a:lnSpc>
                <a:spcPct val="150000"/>
              </a:lnSpc>
              <a:spcBef>
                <a:spcPts val="0"/>
              </a:spcBef>
              <a:spcAft>
                <a:spcPts val="0"/>
              </a:spcAft>
              <a:buSzPts val="1400"/>
              <a:buChar char="●"/>
            </a:pPr>
            <a:r>
              <a:rPr lang="en"/>
              <a:t>Kinetic Energy- the energy a molecule possess due to its motion.</a:t>
            </a:r>
            <a:endParaRPr/>
          </a:p>
          <a:p>
            <a:pPr indent="-317500" lvl="0" marL="457200" rtl="0" algn="l">
              <a:lnSpc>
                <a:spcPct val="150000"/>
              </a:lnSpc>
              <a:spcBef>
                <a:spcPts val="0"/>
              </a:spcBef>
              <a:spcAft>
                <a:spcPts val="0"/>
              </a:spcAft>
              <a:buSzPts val="1400"/>
              <a:buChar char="●"/>
            </a:pPr>
            <a:r>
              <a:rPr lang="en"/>
              <a:t>Every atom as kinetic energy but not every atom has a temperature, temperature is an intuitive tool.</a:t>
            </a:r>
            <a:endParaRPr/>
          </a:p>
          <a:p>
            <a:pPr indent="-317500" lvl="0" marL="457200" rtl="0" algn="l">
              <a:lnSpc>
                <a:spcPct val="150000"/>
              </a:lnSpc>
              <a:spcBef>
                <a:spcPts val="0"/>
              </a:spcBef>
              <a:spcAft>
                <a:spcPts val="0"/>
              </a:spcAft>
              <a:buSzPts val="1400"/>
              <a:buChar char="●"/>
            </a:pPr>
            <a:r>
              <a:rPr lang="en"/>
              <a:t>As the overall average kinetic energy of a group of particles increases so does the temperature at a proportional rate. </a:t>
            </a:r>
            <a:endParaRPr/>
          </a:p>
        </p:txBody>
      </p:sp>
      <p:pic>
        <p:nvPicPr>
          <p:cNvPr id="149" name="Google Shape;149;p26"/>
          <p:cNvPicPr preferRelativeResize="0"/>
          <p:nvPr/>
        </p:nvPicPr>
        <p:blipFill>
          <a:blip r:embed="rId3">
            <a:alphaModFix/>
          </a:blip>
          <a:stretch>
            <a:fillRect/>
          </a:stretch>
        </p:blipFill>
        <p:spPr>
          <a:xfrm>
            <a:off x="4464000" y="1170125"/>
            <a:ext cx="4527600" cy="2010612"/>
          </a:xfrm>
          <a:prstGeom prst="rect">
            <a:avLst/>
          </a:prstGeom>
          <a:noFill/>
          <a:ln>
            <a:noFill/>
          </a:ln>
        </p:spPr>
      </p:pic>
      <p:sp>
        <p:nvSpPr>
          <p:cNvPr id="150" name="Google Shape;150;p26"/>
          <p:cNvSpPr txBox="1"/>
          <p:nvPr/>
        </p:nvSpPr>
        <p:spPr>
          <a:xfrm>
            <a:off x="4464000" y="3110625"/>
            <a:ext cx="4368300" cy="2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t>https://www.mikeblaber.org/oldwine/chm1045/notes/Gases/Kinetic/temper.gif</a:t>
            </a:r>
            <a:endParaRPr sz="800"/>
          </a:p>
        </p:txBody>
      </p:sp>
      <p:pic>
        <p:nvPicPr>
          <p:cNvPr id="151" name="Google Shape;151;p26"/>
          <p:cNvPicPr preferRelativeResize="0"/>
          <p:nvPr/>
        </p:nvPicPr>
        <p:blipFill rotWithShape="1">
          <a:blip r:embed="rId4">
            <a:alphaModFix/>
          </a:blip>
          <a:srcRect b="0" l="4549" r="-4549" t="0"/>
          <a:stretch/>
        </p:blipFill>
        <p:spPr>
          <a:xfrm>
            <a:off x="4311600" y="3654925"/>
            <a:ext cx="4897150" cy="937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Calculate Temperature Technical</a:t>
            </a:r>
            <a:endParaRPr/>
          </a:p>
        </p:txBody>
      </p:sp>
      <p:sp>
        <p:nvSpPr>
          <p:cNvPr id="157" name="Google Shape;157;p2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22 lines of code</a:t>
            </a:r>
            <a:endParaRPr/>
          </a:p>
          <a:p>
            <a:pPr indent="-317500" lvl="0" marL="457200" rtl="0" algn="l">
              <a:lnSpc>
                <a:spcPct val="150000"/>
              </a:lnSpc>
              <a:spcBef>
                <a:spcPts val="0"/>
              </a:spcBef>
              <a:spcAft>
                <a:spcPts val="0"/>
              </a:spcAft>
              <a:buSzPts val="1400"/>
              <a:buChar char="●"/>
            </a:pPr>
            <a:r>
              <a:rPr lang="en"/>
              <a:t>Utilizes a for loop, that </a:t>
            </a:r>
            <a:r>
              <a:rPr lang="en"/>
              <a:t>iterates</a:t>
            </a:r>
            <a:r>
              <a:rPr lang="en"/>
              <a:t> 1 to the number of particles. </a:t>
            </a:r>
            <a:endParaRPr/>
          </a:p>
          <a:p>
            <a:pPr indent="-317500" lvl="0" marL="457200" rtl="0" algn="l">
              <a:lnSpc>
                <a:spcPct val="150000"/>
              </a:lnSpc>
              <a:spcBef>
                <a:spcPts val="0"/>
              </a:spcBef>
              <a:spcAft>
                <a:spcPts val="0"/>
              </a:spcAft>
              <a:buSzPts val="1400"/>
              <a:buChar char="●"/>
            </a:pPr>
            <a:r>
              <a:rPr lang="en"/>
              <a:t>Inside of the for loop the kinetic energy of each particle is totaled. </a:t>
            </a:r>
            <a:endParaRPr/>
          </a:p>
          <a:p>
            <a:pPr indent="-317500" lvl="0" marL="457200" rtl="0" algn="l">
              <a:lnSpc>
                <a:spcPct val="150000"/>
              </a:lnSpc>
              <a:spcBef>
                <a:spcPts val="0"/>
              </a:spcBef>
              <a:spcAft>
                <a:spcPts val="0"/>
              </a:spcAft>
              <a:buSzPts val="1400"/>
              <a:buChar char="●"/>
            </a:pPr>
            <a:r>
              <a:rPr lang="en"/>
              <a:t>Then the average kinetic energy of each particle is calculated by dividing the total kinetic energy by the number of particles. </a:t>
            </a:r>
            <a:endParaRPr/>
          </a:p>
          <a:p>
            <a:pPr indent="-317500" lvl="0" marL="457200" rtl="0" algn="l">
              <a:lnSpc>
                <a:spcPct val="150000"/>
              </a:lnSpc>
              <a:spcBef>
                <a:spcPts val="0"/>
              </a:spcBef>
              <a:spcAft>
                <a:spcPts val="0"/>
              </a:spcAft>
              <a:buSzPts val="1400"/>
              <a:buChar char="●"/>
            </a:pPr>
            <a:r>
              <a:rPr lang="en"/>
              <a:t>KE = 1/2mv^2 = 3/2kT </a:t>
            </a:r>
            <a:endParaRPr/>
          </a:p>
          <a:p>
            <a:pPr indent="0" lvl="0" marL="457200" rtl="0" algn="l">
              <a:lnSpc>
                <a:spcPct val="150000"/>
              </a:lnSpc>
              <a:spcBef>
                <a:spcPts val="1600"/>
              </a:spcBef>
              <a:spcAft>
                <a:spcPts val="1600"/>
              </a:spcAft>
              <a:buNone/>
            </a:pPr>
            <a:r>
              <a:t/>
            </a:r>
            <a:endParaRPr/>
          </a:p>
        </p:txBody>
      </p:sp>
      <p:pic>
        <p:nvPicPr>
          <p:cNvPr id="158" name="Google Shape;158;p27"/>
          <p:cNvPicPr preferRelativeResize="0"/>
          <p:nvPr/>
        </p:nvPicPr>
        <p:blipFill rotWithShape="1">
          <a:blip r:embed="rId3">
            <a:alphaModFix/>
          </a:blip>
          <a:srcRect b="22418" l="-4840" r="4840" t="-3997"/>
          <a:stretch/>
        </p:blipFill>
        <p:spPr>
          <a:xfrm>
            <a:off x="4227400" y="1017725"/>
            <a:ext cx="4527600" cy="2679976"/>
          </a:xfrm>
          <a:prstGeom prst="rect">
            <a:avLst/>
          </a:prstGeom>
          <a:noFill/>
          <a:ln>
            <a:noFill/>
          </a:ln>
        </p:spPr>
      </p:pic>
      <p:sp>
        <p:nvSpPr>
          <p:cNvPr id="159" name="Google Shape;159;p27"/>
          <p:cNvSpPr txBox="1"/>
          <p:nvPr/>
        </p:nvSpPr>
        <p:spPr>
          <a:xfrm>
            <a:off x="409800" y="4156075"/>
            <a:ext cx="8324400" cy="8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By calculating a group of particle’s average kinetic energy and thus it’s temperature, one can use the calculated temperature to make far more complex calculation and draw further conclusions about a group of particles physical and chemical properties. </a:t>
            </a:r>
            <a:endParaRPr>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 Function</a:t>
            </a:r>
            <a:endParaRPr/>
          </a:p>
        </p:txBody>
      </p:sp>
      <p:sp>
        <p:nvSpPr>
          <p:cNvPr id="165" name="Google Shape;165;p2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24 lines in total</a:t>
            </a:r>
            <a:endParaRPr/>
          </a:p>
          <a:p>
            <a:pPr indent="-317500" lvl="0" marL="457200" rtl="0" algn="l">
              <a:lnSpc>
                <a:spcPct val="150000"/>
              </a:lnSpc>
              <a:spcBef>
                <a:spcPts val="0"/>
              </a:spcBef>
              <a:spcAft>
                <a:spcPts val="0"/>
              </a:spcAft>
              <a:buSzPts val="1400"/>
              <a:buChar char="●"/>
            </a:pPr>
            <a:r>
              <a:rPr lang="en"/>
              <a:t>Consists of 100 images</a:t>
            </a:r>
            <a:endParaRPr/>
          </a:p>
          <a:p>
            <a:pPr indent="-317500" lvl="0" marL="457200" rtl="0" algn="l">
              <a:lnSpc>
                <a:spcPct val="150000"/>
              </a:lnSpc>
              <a:spcBef>
                <a:spcPts val="0"/>
              </a:spcBef>
              <a:spcAft>
                <a:spcPts val="0"/>
              </a:spcAft>
              <a:buSzPts val="1400"/>
              <a:buChar char="●"/>
            </a:pPr>
            <a:r>
              <a:rPr lang="en"/>
              <a:t>Images are opened, captured, and saved to a struct array with their corresponding color data and mapping.</a:t>
            </a:r>
            <a:endParaRPr/>
          </a:p>
          <a:p>
            <a:pPr indent="-317500" lvl="0" marL="457200" rtl="0" algn="l">
              <a:lnSpc>
                <a:spcPct val="150000"/>
              </a:lnSpc>
              <a:spcBef>
                <a:spcPts val="0"/>
              </a:spcBef>
              <a:spcAft>
                <a:spcPts val="0"/>
              </a:spcAft>
              <a:buSzPts val="1400"/>
              <a:buChar char="●"/>
            </a:pPr>
            <a:r>
              <a:rPr lang="en"/>
              <a:t>Lastly images are compiled and saved as both gif and avi files</a:t>
            </a:r>
            <a:endParaRPr/>
          </a:p>
        </p:txBody>
      </p:sp>
      <p:pic>
        <p:nvPicPr>
          <p:cNvPr id="166" name="Google Shape;166;p28"/>
          <p:cNvPicPr preferRelativeResize="0"/>
          <p:nvPr/>
        </p:nvPicPr>
        <p:blipFill>
          <a:blip r:embed="rId3">
            <a:alphaModFix/>
          </a:blip>
          <a:stretch>
            <a:fillRect/>
          </a:stretch>
        </p:blipFill>
        <p:spPr>
          <a:xfrm>
            <a:off x="4408650" y="445025"/>
            <a:ext cx="4423650" cy="31011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Lennard-jones Potential Plot Technical (Script)</a:t>
            </a:r>
            <a:endParaRPr/>
          </a:p>
        </p:txBody>
      </p:sp>
      <p:sp>
        <p:nvSpPr>
          <p:cNvPr id="172" name="Google Shape;172;p29"/>
          <p:cNvSpPr txBox="1"/>
          <p:nvPr>
            <p:ph idx="1" type="body"/>
          </p:nvPr>
        </p:nvSpPr>
        <p:spPr>
          <a:xfrm>
            <a:off x="311700" y="1152475"/>
            <a:ext cx="3999900" cy="39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script begins by using the given values of r, epsilon, and sigma in order to calculate the the Lennard-jones potential energy for each value of r with the following formula (as shown in a previous slide):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The Rcutoff value is then used to determine the Lennard-jones potential when r/𝜎 = Rcutoff.  That Lennard-jones potential is subtracted from our original Lennard-jones potential energies to obtain the shifted form of the Lennard-jones potential energies.</a:t>
            </a:r>
            <a:endParaRPr/>
          </a:p>
          <a:p>
            <a:pPr indent="0" lvl="0" marL="0" rtl="0" algn="l">
              <a:spcBef>
                <a:spcPts val="1600"/>
              </a:spcBef>
              <a:spcAft>
                <a:spcPts val="1600"/>
              </a:spcAft>
              <a:buNone/>
            </a:pPr>
            <a:r>
              <a:t/>
            </a:r>
            <a:endParaRPr/>
          </a:p>
        </p:txBody>
      </p:sp>
      <p:pic>
        <p:nvPicPr>
          <p:cNvPr descr="File:12-6-Lennard-Jones-Potential-equation.svg - Wikimedia ..." id="173" name="Google Shape;173;p29"/>
          <p:cNvPicPr preferRelativeResize="0"/>
          <p:nvPr/>
        </p:nvPicPr>
        <p:blipFill>
          <a:blip r:embed="rId3">
            <a:alphaModFix/>
          </a:blip>
          <a:stretch>
            <a:fillRect/>
          </a:stretch>
        </p:blipFill>
        <p:spPr>
          <a:xfrm>
            <a:off x="729262" y="2642075"/>
            <a:ext cx="3164775" cy="648750"/>
          </a:xfrm>
          <a:prstGeom prst="rect">
            <a:avLst/>
          </a:prstGeom>
          <a:noFill/>
          <a:ln>
            <a:noFill/>
          </a:ln>
        </p:spPr>
      </p:pic>
      <p:pic>
        <p:nvPicPr>
          <p:cNvPr id="174" name="Google Shape;174;p29"/>
          <p:cNvPicPr preferRelativeResize="0"/>
          <p:nvPr/>
        </p:nvPicPr>
        <p:blipFill>
          <a:blip r:embed="rId4">
            <a:alphaModFix/>
          </a:blip>
          <a:stretch>
            <a:fillRect/>
          </a:stretch>
        </p:blipFill>
        <p:spPr>
          <a:xfrm>
            <a:off x="4673775" y="1554275"/>
            <a:ext cx="4266424" cy="903250"/>
          </a:xfrm>
          <a:prstGeom prst="rect">
            <a:avLst/>
          </a:prstGeom>
          <a:noFill/>
          <a:ln>
            <a:noFill/>
          </a:ln>
        </p:spPr>
      </p:pic>
      <p:pic>
        <p:nvPicPr>
          <p:cNvPr id="175" name="Google Shape;175;p29"/>
          <p:cNvPicPr preferRelativeResize="0"/>
          <p:nvPr/>
        </p:nvPicPr>
        <p:blipFill>
          <a:blip r:embed="rId5">
            <a:alphaModFix/>
          </a:blip>
          <a:stretch>
            <a:fillRect/>
          </a:stretch>
        </p:blipFill>
        <p:spPr>
          <a:xfrm>
            <a:off x="4673775" y="3897875"/>
            <a:ext cx="4053552" cy="572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Lennard-jones Potential Plot Technical (Script)</a:t>
            </a:r>
            <a:endParaRPr/>
          </a:p>
        </p:txBody>
      </p:sp>
      <p:sp>
        <p:nvSpPr>
          <p:cNvPr id="181" name="Google Shape;181;p30"/>
          <p:cNvSpPr txBox="1"/>
          <p:nvPr>
            <p:ph idx="1" type="body"/>
          </p:nvPr>
        </p:nvSpPr>
        <p:spPr>
          <a:xfrm>
            <a:off x="311700" y="1152475"/>
            <a:ext cx="3999900" cy="1249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Finally, the calculated Lennard-jones potential energy values (as well as their shifted forms) are plotted with respect to </a:t>
            </a:r>
            <a:r>
              <a:rPr lang="en"/>
              <a:t>r/𝜎 by using the plot function.</a:t>
            </a:r>
            <a:endParaRPr/>
          </a:p>
        </p:txBody>
      </p:sp>
      <p:pic>
        <p:nvPicPr>
          <p:cNvPr id="182" name="Google Shape;182;p30"/>
          <p:cNvPicPr preferRelativeResize="0"/>
          <p:nvPr/>
        </p:nvPicPr>
        <p:blipFill>
          <a:blip r:embed="rId3">
            <a:alphaModFix/>
          </a:blip>
          <a:stretch>
            <a:fillRect/>
          </a:stretch>
        </p:blipFill>
        <p:spPr>
          <a:xfrm>
            <a:off x="311700" y="2808950"/>
            <a:ext cx="4260300" cy="1636013"/>
          </a:xfrm>
          <a:prstGeom prst="rect">
            <a:avLst/>
          </a:prstGeom>
          <a:noFill/>
          <a:ln>
            <a:noFill/>
          </a:ln>
        </p:spPr>
      </p:pic>
      <p:pic>
        <p:nvPicPr>
          <p:cNvPr id="183" name="Google Shape;183;p30"/>
          <p:cNvPicPr preferRelativeResize="0"/>
          <p:nvPr/>
        </p:nvPicPr>
        <p:blipFill>
          <a:blip r:embed="rId4">
            <a:alphaModFix/>
          </a:blip>
          <a:stretch>
            <a:fillRect/>
          </a:stretch>
        </p:blipFill>
        <p:spPr>
          <a:xfrm>
            <a:off x="4772900" y="1449500"/>
            <a:ext cx="3999900" cy="29954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Background Information</a:t>
            </a:r>
            <a:endParaRPr/>
          </a:p>
        </p:txBody>
      </p:sp>
      <p:sp>
        <p:nvSpPr>
          <p:cNvPr id="61" name="Google Shape;61;p1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Simulation </a:t>
            </a:r>
            <a:endParaRPr/>
          </a:p>
          <a:p>
            <a:pPr indent="-342900" lvl="0" marL="457200" rtl="0" algn="l">
              <a:spcBef>
                <a:spcPts val="0"/>
              </a:spcBef>
              <a:spcAft>
                <a:spcPts val="0"/>
              </a:spcAft>
              <a:buSzPts val="1800"/>
              <a:buChar char="➔"/>
            </a:pPr>
            <a:r>
              <a:rPr lang="en"/>
              <a:t>Describes atoms’ </a:t>
            </a:r>
            <a:r>
              <a:rPr lang="en"/>
              <a:t>trajectory</a:t>
            </a:r>
            <a:r>
              <a:rPr lang="en"/>
              <a:t>  for a given time interval</a:t>
            </a:r>
            <a:endParaRPr/>
          </a:p>
          <a:p>
            <a:pPr indent="-342900" lvl="0" marL="457200" rtl="0" algn="l">
              <a:spcBef>
                <a:spcPts val="0"/>
              </a:spcBef>
              <a:spcAft>
                <a:spcPts val="0"/>
              </a:spcAft>
              <a:buSzPts val="1800"/>
              <a:buChar char="➔"/>
            </a:pPr>
            <a:r>
              <a:rPr lang="en"/>
              <a:t>Predict particles’ location and allow us to study force interactions between atoms</a:t>
            </a:r>
            <a:endParaRPr/>
          </a:p>
          <a:p>
            <a:pPr indent="-342900" lvl="0" marL="457200" rtl="0" algn="l">
              <a:spcBef>
                <a:spcPts val="0"/>
              </a:spcBef>
              <a:spcAft>
                <a:spcPts val="0"/>
              </a:spcAft>
              <a:buSzPts val="1800"/>
              <a:buChar char="➔"/>
            </a:pPr>
            <a:r>
              <a:rPr lang="en"/>
              <a:t>Applications: drugs and protein interactions, atomic structure prediction, polymer crystallization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t>
            </a:r>
            <a:r>
              <a:rPr lang="en"/>
              <a:t>Description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Goal</a:t>
            </a:r>
            <a:endParaRPr/>
          </a:p>
          <a:p>
            <a:pPr indent="-317500" lvl="1" marL="914400" rtl="0" algn="l">
              <a:spcBef>
                <a:spcPts val="0"/>
              </a:spcBef>
              <a:spcAft>
                <a:spcPts val="0"/>
              </a:spcAft>
              <a:buSzPts val="1400"/>
              <a:buChar char="○"/>
            </a:pPr>
            <a:r>
              <a:rPr lang="en"/>
              <a:t>Design and code a molecular dynamics simulation via MatLab</a:t>
            </a:r>
            <a:endParaRPr/>
          </a:p>
          <a:p>
            <a:pPr indent="-317500" lvl="1" marL="914400" rtl="0" algn="l">
              <a:spcBef>
                <a:spcPts val="0"/>
              </a:spcBef>
              <a:spcAft>
                <a:spcPts val="0"/>
              </a:spcAft>
              <a:buSzPts val="1400"/>
              <a:buChar char="○"/>
            </a:pPr>
            <a:r>
              <a:rPr lang="en"/>
              <a:t>Demonstrate how programming can integrate concepts and mathematical expressions to create useful tools for scientists and engineers</a:t>
            </a:r>
            <a:endParaRPr/>
          </a:p>
          <a:p>
            <a:pPr indent="-342900" lvl="0" marL="457200" rtl="0" algn="l">
              <a:spcBef>
                <a:spcPts val="0"/>
              </a:spcBef>
              <a:spcAft>
                <a:spcPts val="0"/>
              </a:spcAft>
              <a:buSzPts val="1800"/>
              <a:buChar char="●"/>
            </a:pPr>
            <a:r>
              <a:rPr lang="en"/>
              <a:t>Molecular Dynamics Simulation</a:t>
            </a:r>
            <a:endParaRPr/>
          </a:p>
          <a:p>
            <a:pPr indent="-317500" lvl="1" marL="914400" rtl="0" algn="l">
              <a:spcBef>
                <a:spcPts val="0"/>
              </a:spcBef>
              <a:spcAft>
                <a:spcPts val="0"/>
              </a:spcAft>
              <a:buSzPts val="1400"/>
              <a:buChar char="○"/>
            </a:pPr>
            <a:r>
              <a:rPr lang="en"/>
              <a:t>Composed of 32 uncharged particles in a 1x1 box</a:t>
            </a:r>
            <a:endParaRPr/>
          </a:p>
          <a:p>
            <a:pPr indent="-317500" lvl="1" marL="914400" rtl="0" algn="l">
              <a:spcBef>
                <a:spcPts val="0"/>
              </a:spcBef>
              <a:spcAft>
                <a:spcPts val="0"/>
              </a:spcAft>
              <a:buSzPts val="1400"/>
              <a:buChar char="○"/>
            </a:pPr>
            <a:r>
              <a:rPr lang="en"/>
              <a:t>Animation of the trajectory of each particle</a:t>
            </a:r>
            <a:endParaRPr/>
          </a:p>
          <a:p>
            <a:pPr indent="-317500" lvl="1" marL="914400" rtl="0" algn="l">
              <a:spcBef>
                <a:spcPts val="0"/>
              </a:spcBef>
              <a:spcAft>
                <a:spcPts val="0"/>
              </a:spcAft>
              <a:buSzPts val="1400"/>
              <a:buChar char="○"/>
            </a:pPr>
            <a:r>
              <a:rPr lang="en"/>
              <a:t>Graphs of average kinetic energy, potential energy, temperature, and pressure variation</a:t>
            </a:r>
            <a:endParaRPr/>
          </a:p>
          <a:p>
            <a:pPr indent="-317500" lvl="1" marL="914400" rtl="0" algn="l">
              <a:spcBef>
                <a:spcPts val="0"/>
              </a:spcBef>
              <a:spcAft>
                <a:spcPts val="0"/>
              </a:spcAft>
              <a:buSzPts val="1400"/>
              <a:buChar char="○"/>
            </a:pPr>
            <a:r>
              <a:rPr lang="en"/>
              <a:t>Lennard-Jones potential plot</a:t>
            </a:r>
            <a:endParaRPr/>
          </a:p>
          <a:p>
            <a:pPr indent="-342900" lvl="0" marL="457200" rtl="0" algn="l">
              <a:spcBef>
                <a:spcPts val="0"/>
              </a:spcBef>
              <a:spcAft>
                <a:spcPts val="0"/>
              </a:spcAft>
              <a:buSzPts val="1800"/>
              <a:buChar char="●"/>
            </a:pPr>
            <a:r>
              <a:rPr lang="en"/>
              <a:t>Functions</a:t>
            </a:r>
            <a:endParaRPr/>
          </a:p>
          <a:p>
            <a:pPr indent="-317500" lvl="1" marL="914400" rtl="0" algn="l">
              <a:spcBef>
                <a:spcPts val="0"/>
              </a:spcBef>
              <a:spcAft>
                <a:spcPts val="0"/>
              </a:spcAft>
              <a:buSzPts val="1400"/>
              <a:buChar char="○"/>
            </a:pPr>
            <a:r>
              <a:rPr lang="en"/>
              <a:t>Composed of 6 MatLab files:</a:t>
            </a:r>
            <a:r>
              <a:rPr lang="en">
                <a:solidFill>
                  <a:srgbClr val="434343"/>
                </a:solidFill>
              </a:rPr>
              <a:t> </a:t>
            </a:r>
            <a:r>
              <a:rPr lang="en">
                <a:solidFill>
                  <a:srgbClr val="434343"/>
                </a:solidFill>
              </a:rPr>
              <a:t>“main.m”, “MD.m”, “LJ_plot.m”, “compute_force.m”, “Calculate_Temperature.m”, and “animation.m”</a:t>
            </a:r>
            <a:endParaRPr>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Function (Theory)</a:t>
            </a:r>
            <a:endParaRPr/>
          </a:p>
        </p:txBody>
      </p:sp>
      <p:sp>
        <p:nvSpPr>
          <p:cNvPr id="74" name="Google Shape;74;p16"/>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Initializes the parameter necessary to the simulation</a:t>
            </a:r>
            <a:endParaRPr/>
          </a:p>
          <a:p>
            <a:pPr indent="-317500" lvl="1" marL="914400" rtl="0" algn="l">
              <a:spcBef>
                <a:spcPts val="0"/>
              </a:spcBef>
              <a:spcAft>
                <a:spcPts val="0"/>
              </a:spcAft>
              <a:buSzPts val="1400"/>
              <a:buChar char="○"/>
            </a:pPr>
            <a:r>
              <a:rPr lang="en"/>
              <a:t>Numbers of particles: 32</a:t>
            </a:r>
            <a:endParaRPr/>
          </a:p>
          <a:p>
            <a:pPr indent="-317500" lvl="1" marL="914400" rtl="0" algn="l">
              <a:spcBef>
                <a:spcPts val="0"/>
              </a:spcBef>
              <a:spcAft>
                <a:spcPts val="0"/>
              </a:spcAft>
              <a:buSzPts val="1400"/>
              <a:buChar char="○"/>
            </a:pPr>
            <a:r>
              <a:rPr lang="en"/>
              <a:t>Dimension: 2</a:t>
            </a:r>
            <a:endParaRPr/>
          </a:p>
          <a:p>
            <a:pPr indent="-317500" lvl="1" marL="914400" rtl="0" algn="l">
              <a:spcBef>
                <a:spcPts val="0"/>
              </a:spcBef>
              <a:spcAft>
                <a:spcPts val="0"/>
              </a:spcAft>
              <a:buSzPts val="1400"/>
              <a:buChar char="○"/>
            </a:pPr>
            <a:r>
              <a:rPr lang="en"/>
              <a:t>Size of the box: 1.0m x 1.0m </a:t>
            </a:r>
            <a:endParaRPr/>
          </a:p>
          <a:p>
            <a:pPr indent="-317500" lvl="1" marL="914400" rtl="0" algn="l">
              <a:spcBef>
                <a:spcPts val="0"/>
              </a:spcBef>
              <a:spcAft>
                <a:spcPts val="0"/>
              </a:spcAft>
              <a:buSzPts val="1400"/>
              <a:buChar char="○"/>
            </a:pPr>
            <a:r>
              <a:rPr lang="en"/>
              <a:t>Density = 32 / Box Size</a:t>
            </a:r>
            <a:endParaRPr/>
          </a:p>
          <a:p>
            <a:pPr indent="-317500" lvl="1" marL="914400" rtl="0" algn="l">
              <a:spcBef>
                <a:spcPts val="0"/>
              </a:spcBef>
              <a:spcAft>
                <a:spcPts val="0"/>
              </a:spcAft>
              <a:buSzPts val="1400"/>
              <a:buChar char="○"/>
            </a:pPr>
            <a:r>
              <a:rPr lang="en"/>
              <a:t>Volume = (Box Size)^(Dimension)</a:t>
            </a:r>
            <a:endParaRPr/>
          </a:p>
          <a:p>
            <a:pPr indent="-317500" lvl="1" marL="914400" rtl="0" algn="l">
              <a:spcBef>
                <a:spcPts val="0"/>
              </a:spcBef>
              <a:spcAft>
                <a:spcPts val="0"/>
              </a:spcAft>
              <a:buSzPts val="1400"/>
              <a:buChar char="○"/>
            </a:pPr>
            <a:r>
              <a:rPr lang="en"/>
              <a:t>Parameter such as position, force, temperature, etc follows other m scripts.</a:t>
            </a:r>
            <a:endParaRPr/>
          </a:p>
        </p:txBody>
      </p:sp>
      <p:pic>
        <p:nvPicPr>
          <p:cNvPr id="75" name="Google Shape;75;p16"/>
          <p:cNvPicPr preferRelativeResize="0"/>
          <p:nvPr/>
        </p:nvPicPr>
        <p:blipFill>
          <a:blip r:embed="rId3">
            <a:alphaModFix/>
          </a:blip>
          <a:stretch>
            <a:fillRect/>
          </a:stretch>
        </p:blipFill>
        <p:spPr>
          <a:xfrm>
            <a:off x="4724400" y="1170125"/>
            <a:ext cx="4267199" cy="30689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Function (Technical)</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Create a 2D environment for molecular dynamics simulation</a:t>
            </a:r>
            <a:endParaRPr/>
          </a:p>
          <a:p>
            <a:pPr indent="-317500" lvl="1" marL="914400" rtl="0" algn="l">
              <a:spcBef>
                <a:spcPts val="0"/>
              </a:spcBef>
              <a:spcAft>
                <a:spcPts val="0"/>
              </a:spcAft>
              <a:buSzPts val="1400"/>
              <a:buChar char="○"/>
            </a:pPr>
            <a:r>
              <a:rPr lang="en"/>
              <a:t>Define dimension of space (DIM), length of the sides of space (BoxSize), number of particles (N), density, and other pre-defined constraints.</a:t>
            </a:r>
            <a:endParaRPr/>
          </a:p>
          <a:p>
            <a:pPr indent="-342900" lvl="0" marL="457200" rtl="0" algn="l">
              <a:spcBef>
                <a:spcPts val="0"/>
              </a:spcBef>
              <a:spcAft>
                <a:spcPts val="0"/>
              </a:spcAft>
              <a:buSzPts val="1800"/>
              <a:buChar char="●"/>
            </a:pPr>
            <a:r>
              <a:rPr lang="en"/>
              <a:t>Position of each particle is loaded from ‘position.dat’ file and scaled to the defined dimension</a:t>
            </a:r>
            <a:endParaRPr/>
          </a:p>
          <a:p>
            <a:pPr indent="-342900" lvl="0" marL="457200" rtl="0" algn="l">
              <a:spcBef>
                <a:spcPts val="0"/>
              </a:spcBef>
              <a:spcAft>
                <a:spcPts val="0"/>
              </a:spcAft>
              <a:buSzPts val="1800"/>
              <a:buChar char="●"/>
            </a:pPr>
            <a:r>
              <a:rPr lang="en"/>
              <a:t>Center of mass of the particles is calculated to adjust the positions of the particles accordingly using for loop</a:t>
            </a:r>
            <a:endParaRPr/>
          </a:p>
          <a:p>
            <a:pPr indent="-342900" lvl="0" marL="457200" rtl="0" algn="l">
              <a:spcBef>
                <a:spcPts val="0"/>
              </a:spcBef>
              <a:spcAft>
                <a:spcPts val="0"/>
              </a:spcAft>
              <a:buSzPts val="1800"/>
              <a:buChar char="●"/>
            </a:pPr>
            <a:r>
              <a:rPr lang="en"/>
              <a:t>Positions of the particles are plotted in the 2D space using for loop</a:t>
            </a:r>
            <a:endParaRPr/>
          </a:p>
        </p:txBody>
      </p:sp>
      <p:pic>
        <p:nvPicPr>
          <p:cNvPr id="82" name="Google Shape;82;p17"/>
          <p:cNvPicPr preferRelativeResize="0"/>
          <p:nvPr/>
        </p:nvPicPr>
        <p:blipFill>
          <a:blip r:embed="rId3">
            <a:alphaModFix/>
          </a:blip>
          <a:stretch>
            <a:fillRect/>
          </a:stretch>
        </p:blipFill>
        <p:spPr>
          <a:xfrm>
            <a:off x="217825" y="3900275"/>
            <a:ext cx="3465676" cy="812932"/>
          </a:xfrm>
          <a:prstGeom prst="rect">
            <a:avLst/>
          </a:prstGeom>
          <a:noFill/>
          <a:ln>
            <a:noFill/>
          </a:ln>
        </p:spPr>
      </p:pic>
      <p:pic>
        <p:nvPicPr>
          <p:cNvPr id="83" name="Google Shape;83;p17"/>
          <p:cNvPicPr preferRelativeResize="0"/>
          <p:nvPr/>
        </p:nvPicPr>
        <p:blipFill>
          <a:blip r:embed="rId4">
            <a:alphaModFix/>
          </a:blip>
          <a:stretch>
            <a:fillRect/>
          </a:stretch>
        </p:blipFill>
        <p:spPr>
          <a:xfrm>
            <a:off x="3994000" y="3796350"/>
            <a:ext cx="4838300" cy="1020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Function (Technical) </a:t>
            </a:r>
            <a:endParaRPr/>
          </a:p>
        </p:txBody>
      </p:sp>
      <p:sp>
        <p:nvSpPr>
          <p:cNvPr id="89" name="Google Shape;89;p18"/>
          <p:cNvSpPr txBox="1"/>
          <p:nvPr>
            <p:ph idx="1" type="body"/>
          </p:nvPr>
        </p:nvSpPr>
        <p:spPr>
          <a:xfrm>
            <a:off x="311700" y="10576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Initiating the simulation</a:t>
            </a:r>
            <a:endParaRPr/>
          </a:p>
          <a:p>
            <a:pPr indent="-317500" lvl="1" marL="914400" rtl="0" algn="l">
              <a:spcBef>
                <a:spcPts val="0"/>
              </a:spcBef>
              <a:spcAft>
                <a:spcPts val="0"/>
              </a:spcAft>
              <a:buSzPts val="1400"/>
              <a:buChar char="○"/>
            </a:pPr>
            <a:r>
              <a:rPr lang="en"/>
              <a:t>Defines variables for number of steps before recorded measurements (NSteps), time between each recording steps (deltat), the reduced temperature (TRequested), the frequency at which frames are dumped for animation (DumpFreq), and the dispersion energy (epsilon).</a:t>
            </a:r>
            <a:endParaRPr/>
          </a:p>
          <a:p>
            <a:pPr indent="-317500" lvl="1" marL="914400" rtl="0" algn="l">
              <a:spcBef>
                <a:spcPts val="0"/>
              </a:spcBef>
              <a:spcAft>
                <a:spcPts val="0"/>
              </a:spcAft>
              <a:buSzPts val="1400"/>
              <a:buChar char="○"/>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The variables are plugged into MD function to generate animation frames and other outputs, including pressure, temperature, kinetic energy, and potential energy of the system</a:t>
            </a:r>
            <a:endParaRPr/>
          </a:p>
        </p:txBody>
      </p:sp>
      <p:pic>
        <p:nvPicPr>
          <p:cNvPr id="90" name="Google Shape;90;p18"/>
          <p:cNvPicPr preferRelativeResize="0"/>
          <p:nvPr/>
        </p:nvPicPr>
        <p:blipFill>
          <a:blip r:embed="rId3">
            <a:alphaModFix/>
          </a:blip>
          <a:stretch>
            <a:fillRect/>
          </a:stretch>
        </p:blipFill>
        <p:spPr>
          <a:xfrm>
            <a:off x="1311223" y="2524075"/>
            <a:ext cx="6323151" cy="1269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Function (Technical)</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generated animation frames are used to create the simulation via ‘animation’ function</a:t>
            </a:r>
            <a:endParaRPr/>
          </a:p>
          <a:p>
            <a:pPr indent="-342900" lvl="0" marL="457200" rtl="0" algn="l">
              <a:spcBef>
                <a:spcPts val="0"/>
              </a:spcBef>
              <a:spcAft>
                <a:spcPts val="0"/>
              </a:spcAft>
              <a:buSzPts val="1800"/>
              <a:buChar char="●"/>
            </a:pPr>
            <a:r>
              <a:rPr lang="en"/>
              <a:t>Other generated outputs are plotted out</a:t>
            </a:r>
            <a:endParaRPr/>
          </a:p>
          <a:p>
            <a:pPr indent="-317500" lvl="1" marL="914400" rtl="0" algn="l">
              <a:spcBef>
                <a:spcPts val="0"/>
              </a:spcBef>
              <a:spcAft>
                <a:spcPts val="0"/>
              </a:spcAft>
              <a:buSzPts val="1400"/>
              <a:buChar char="○"/>
            </a:pPr>
            <a:r>
              <a:t/>
            </a:r>
            <a:endParaRPr/>
          </a:p>
        </p:txBody>
      </p:sp>
      <p:pic>
        <p:nvPicPr>
          <p:cNvPr id="97" name="Google Shape;97;p19"/>
          <p:cNvPicPr preferRelativeResize="0"/>
          <p:nvPr/>
        </p:nvPicPr>
        <p:blipFill>
          <a:blip r:embed="rId3">
            <a:alphaModFix/>
          </a:blip>
          <a:stretch>
            <a:fillRect/>
          </a:stretch>
        </p:blipFill>
        <p:spPr>
          <a:xfrm>
            <a:off x="1275825" y="2254925"/>
            <a:ext cx="2921975" cy="2558625"/>
          </a:xfrm>
          <a:prstGeom prst="rect">
            <a:avLst/>
          </a:prstGeom>
          <a:noFill/>
          <a:ln>
            <a:noFill/>
          </a:ln>
        </p:spPr>
      </p:pic>
      <p:pic>
        <p:nvPicPr>
          <p:cNvPr id="98" name="Google Shape;98;p19"/>
          <p:cNvPicPr preferRelativeResize="0"/>
          <p:nvPr/>
        </p:nvPicPr>
        <p:blipFill>
          <a:blip r:embed="rId4">
            <a:alphaModFix/>
          </a:blip>
          <a:stretch>
            <a:fillRect/>
          </a:stretch>
        </p:blipFill>
        <p:spPr>
          <a:xfrm>
            <a:off x="4850750" y="2564162"/>
            <a:ext cx="2957175" cy="1940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MD Theory</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Newton’s second law (F= ma) is used to describe and predict the motion of the particles in molecular dynamics.</a:t>
            </a:r>
            <a:endParaRPr/>
          </a:p>
          <a:p>
            <a:pPr indent="-342900" lvl="0" marL="457200" rtl="0" algn="l">
              <a:spcBef>
                <a:spcPts val="1600"/>
              </a:spcBef>
              <a:spcAft>
                <a:spcPts val="0"/>
              </a:spcAft>
              <a:buSzPts val="1800"/>
              <a:buChar char="●"/>
            </a:pPr>
            <a:r>
              <a:rPr lang="en"/>
              <a:t>Assuming the acceleration is constant (a=dv/dt), expressions of velocity and position of the particles can be derived by performing single and double integrations respectively on the acceleration.</a:t>
            </a:r>
            <a:endParaRPr/>
          </a:p>
          <a:p>
            <a:pPr indent="-317500" lvl="1" marL="914400" rtl="0" algn="l">
              <a:spcBef>
                <a:spcPts val="0"/>
              </a:spcBef>
              <a:spcAft>
                <a:spcPts val="0"/>
              </a:spcAft>
              <a:buSzPts val="1400"/>
              <a:buChar char="○"/>
            </a:pPr>
            <a:r>
              <a:t/>
            </a:r>
            <a:endParaRPr/>
          </a:p>
          <a:p>
            <a:pPr indent="0" lvl="0" marL="0" rtl="0" algn="l">
              <a:spcBef>
                <a:spcPts val="1600"/>
              </a:spcBef>
              <a:spcAft>
                <a:spcPts val="1600"/>
              </a:spcAft>
              <a:buNone/>
            </a:pPr>
            <a:r>
              <a:t/>
            </a:r>
            <a:endParaRPr/>
          </a:p>
        </p:txBody>
      </p:sp>
      <p:pic>
        <p:nvPicPr>
          <p:cNvPr id="105" name="Google Shape;105;p20"/>
          <p:cNvPicPr preferRelativeResize="0"/>
          <p:nvPr/>
        </p:nvPicPr>
        <p:blipFill>
          <a:blip r:embed="rId3">
            <a:alphaModFix/>
          </a:blip>
          <a:stretch>
            <a:fillRect/>
          </a:stretch>
        </p:blipFill>
        <p:spPr>
          <a:xfrm>
            <a:off x="1216375" y="3139200"/>
            <a:ext cx="2315721" cy="572700"/>
          </a:xfrm>
          <a:prstGeom prst="rect">
            <a:avLst/>
          </a:prstGeom>
          <a:noFill/>
          <a:ln>
            <a:noFill/>
          </a:ln>
        </p:spPr>
      </p:pic>
      <p:pic>
        <p:nvPicPr>
          <p:cNvPr id="106" name="Google Shape;106;p20"/>
          <p:cNvPicPr preferRelativeResize="0"/>
          <p:nvPr/>
        </p:nvPicPr>
        <p:blipFill>
          <a:blip r:embed="rId4">
            <a:alphaModFix/>
          </a:blip>
          <a:stretch>
            <a:fillRect/>
          </a:stretch>
        </p:blipFill>
        <p:spPr>
          <a:xfrm>
            <a:off x="1127400" y="3827199"/>
            <a:ext cx="4192907" cy="638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MD Theory</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Velocity is directly proportional to the temperature according to the thermal velocity equation</a:t>
            </a:r>
            <a:endParaRPr/>
          </a:p>
          <a:p>
            <a:pPr indent="-317500" lvl="1" marL="914400" rtl="0" algn="l">
              <a:spcBef>
                <a:spcPts val="0"/>
              </a:spcBef>
              <a:spcAft>
                <a:spcPts val="0"/>
              </a:spcAft>
              <a:buSzPts val="1400"/>
              <a:buChar char="○"/>
            </a:pPr>
            <a:r>
              <a:t/>
            </a:r>
            <a:endParaRPr/>
          </a:p>
          <a:p>
            <a:pPr indent="-317500" lvl="1" marL="914400" rtl="0" algn="l">
              <a:spcBef>
                <a:spcPts val="1000"/>
              </a:spcBef>
              <a:spcAft>
                <a:spcPts val="0"/>
              </a:spcAft>
              <a:buSzPts val="1400"/>
              <a:buChar char="○"/>
            </a:pPr>
            <a:r>
              <a:rPr lang="en"/>
              <a:t>This relationship is also accounted for in calculating the position and the velocity of the particles.</a:t>
            </a:r>
            <a:endParaRPr/>
          </a:p>
          <a:p>
            <a:pPr indent="-342900" lvl="0" marL="457200" rtl="0" algn="l">
              <a:spcBef>
                <a:spcPts val="0"/>
              </a:spcBef>
              <a:spcAft>
                <a:spcPts val="0"/>
              </a:spcAft>
              <a:buSzPts val="1800"/>
              <a:buChar char="●"/>
            </a:pPr>
            <a:r>
              <a:rPr lang="en"/>
              <a:t>Temperature is also related to pressure according to ideal gas law</a:t>
            </a:r>
            <a:endParaRPr/>
          </a:p>
          <a:p>
            <a:pPr indent="-317500" lvl="1" marL="914400" rtl="0" algn="l">
              <a:spcBef>
                <a:spcPts val="0"/>
              </a:spcBef>
              <a:spcAft>
                <a:spcPts val="0"/>
              </a:spcAft>
              <a:buSzPts val="1400"/>
              <a:buChar char="○"/>
            </a:pPr>
            <a:r>
              <a:t/>
            </a:r>
            <a:endParaRPr/>
          </a:p>
          <a:p>
            <a:pPr indent="-317500" lvl="1" marL="914400" rtl="0" algn="l">
              <a:spcBef>
                <a:spcPts val="0"/>
              </a:spcBef>
              <a:spcAft>
                <a:spcPts val="0"/>
              </a:spcAft>
              <a:buSzPts val="1400"/>
              <a:buChar char="○"/>
            </a:pPr>
            <a:r>
              <a:rPr lang="en"/>
              <a:t>Therefore, pressure is also calculated by modifying and applying the ideal gas law.</a:t>
            </a:r>
            <a:endParaRPr/>
          </a:p>
        </p:txBody>
      </p:sp>
      <p:pic>
        <p:nvPicPr>
          <p:cNvPr id="113" name="Google Shape;113;p21"/>
          <p:cNvPicPr preferRelativeResize="0"/>
          <p:nvPr/>
        </p:nvPicPr>
        <p:blipFill>
          <a:blip r:embed="rId3">
            <a:alphaModFix/>
          </a:blip>
          <a:stretch>
            <a:fillRect/>
          </a:stretch>
        </p:blipFill>
        <p:spPr>
          <a:xfrm>
            <a:off x="1219075" y="1842450"/>
            <a:ext cx="720875" cy="445250"/>
          </a:xfrm>
          <a:prstGeom prst="rect">
            <a:avLst/>
          </a:prstGeom>
          <a:noFill/>
          <a:ln>
            <a:noFill/>
          </a:ln>
        </p:spPr>
      </p:pic>
      <p:pic>
        <p:nvPicPr>
          <p:cNvPr id="114" name="Google Shape;114;p21"/>
          <p:cNvPicPr preferRelativeResize="0"/>
          <p:nvPr/>
        </p:nvPicPr>
        <p:blipFill>
          <a:blip r:embed="rId4">
            <a:alphaModFix/>
          </a:blip>
          <a:stretch>
            <a:fillRect/>
          </a:stretch>
        </p:blipFill>
        <p:spPr>
          <a:xfrm>
            <a:off x="1219075" y="3059025"/>
            <a:ext cx="1053602" cy="269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