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1" r:id="rId4"/>
    <p:sldId id="270" r:id="rId5"/>
    <p:sldId id="262" r:id="rId6"/>
    <p:sldId id="263" r:id="rId7"/>
    <p:sldId id="271" r:id="rId8"/>
    <p:sldId id="267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2" y="1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25fc20f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325fc20f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25fc20f3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325fc20f3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5fc20f3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325fc20f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A5348A3-4261-A2D7-306E-C8A4F39C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5fc20f3f_0_28:notes">
            <a:extLst>
              <a:ext uri="{FF2B5EF4-FFF2-40B4-BE49-F238E27FC236}">
                <a16:creationId xmlns:a16="http://schemas.microsoft.com/office/drawing/2014/main" id="{2521617F-CEAA-4DAE-18B7-7285F0037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325fc20f3f_0_28:notes">
            <a:extLst>
              <a:ext uri="{FF2B5EF4-FFF2-40B4-BE49-F238E27FC236}">
                <a16:creationId xmlns:a16="http://schemas.microsoft.com/office/drawing/2014/main" id="{3A43FB2E-4EE4-D3C5-1607-E16CD589C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12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25fc20f3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325fc20f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5fc20f3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325fc20f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9140C32B-B7F0-4F5A-051B-BE4D964E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5fc20f3f_0_40:notes">
            <a:extLst>
              <a:ext uri="{FF2B5EF4-FFF2-40B4-BE49-F238E27FC236}">
                <a16:creationId xmlns:a16="http://schemas.microsoft.com/office/drawing/2014/main" id="{339D6ECF-D9C2-E2F9-2BE6-01939A1F1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325fc20f3f_0_40:notes">
            <a:extLst>
              <a:ext uri="{FF2B5EF4-FFF2-40B4-BE49-F238E27FC236}">
                <a16:creationId xmlns:a16="http://schemas.microsoft.com/office/drawing/2014/main" id="{CD26548D-785D-387F-1225-D27E8E131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97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25fc20f3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325fc20f3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25fc20f3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325fc20f3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5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swoosh-8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83988"/>
            <a:ext cx="9144007" cy="97814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457202" y="965572"/>
            <a:ext cx="5438010" cy="122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57201" y="2268409"/>
            <a:ext cx="683800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Font typeface="Arial"/>
              <a:buNone/>
              <a:defRPr sz="2700">
                <a:solidFill>
                  <a:schemeClr val="accent3"/>
                </a:solidFill>
              </a:defRPr>
            </a:lvl1pPr>
            <a:lvl2pPr lvl="1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  <a:defRPr sz="800">
                <a:solidFill>
                  <a:srgbClr val="919090"/>
                </a:solidFill>
              </a:defRPr>
            </a:lvl2pPr>
            <a:lvl3pPr lvl="2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919090"/>
                </a:solidFill>
              </a:defRPr>
            </a:lvl3pPr>
            <a:lvl4pPr lvl="3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919090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66680" y="4132432"/>
            <a:ext cx="4019015" cy="55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667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800"/>
            </a:lvl3pPr>
            <a:lvl4pPr marL="1828800" lvl="3" indent="-2857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800"/>
            </a:lvl4pPr>
            <a:lvl5pPr marL="2286000" lvl="4" indent="-29210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 sz="800"/>
            </a:lvl5pPr>
            <a:lvl6pPr marL="2743200" lvl="5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800"/>
            </a:lvl6pPr>
            <a:lvl7pPr marL="3200400" lvl="6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"/>
            </a:lvl7pPr>
            <a:lvl8pPr marL="3657600" lvl="7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800"/>
            </a:lvl8pPr>
            <a:lvl9pPr marL="4114800" lvl="8" indent="-2921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■"/>
              <a:defRPr sz="800"/>
            </a:lvl9pPr>
          </a:lstStyle>
          <a:p>
            <a:endParaRPr/>
          </a:p>
        </p:txBody>
      </p:sp>
      <p:pic>
        <p:nvPicPr>
          <p:cNvPr id="55" name="Google Shape;55;p13" descr="ac-logo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15" y="464291"/>
            <a:ext cx="1907196" cy="40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 Key Point w/ Title">
  <p:cSld name="1-Col Key Point w/ Titl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1" y="432205"/>
            <a:ext cx="5329685" cy="75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73E"/>
              </a:buClr>
              <a:buSzPts val="2700"/>
              <a:buFont typeface="Arial"/>
              <a:buNone/>
              <a:defRPr sz="2700" b="1">
                <a:solidFill>
                  <a:srgbClr val="0067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2" y="1352550"/>
            <a:ext cx="6533243" cy="28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●"/>
              <a:defRPr sz="800"/>
            </a:lvl1pPr>
            <a:lvl2pPr marL="914400" lvl="1" indent="-279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9845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•"/>
              <a:defRPr sz="800"/>
            </a:lvl3pPr>
            <a:lvl4pPr marL="1828800" lvl="3" indent="-2984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 sz="800">
                <a:solidFill>
                  <a:srgbClr val="599A83"/>
                </a:solidFill>
              </a:defRPr>
            </a:lvl4pPr>
            <a:lvl5pPr marL="2286000" lvl="4" indent="-29210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 sz="800"/>
            </a:lvl5pPr>
            <a:lvl6pPr marL="2743200" lvl="5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800"/>
            </a:lvl6pPr>
            <a:lvl7pPr marL="3200400" lvl="6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"/>
            </a:lvl7pPr>
            <a:lvl8pPr marL="3657600" lvl="7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800"/>
            </a:lvl8pPr>
            <a:lvl9pPr marL="4114800" lvl="8" indent="-2921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■"/>
              <a:defRPr sz="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7370759" y="413444"/>
            <a:ext cx="1316048" cy="382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solidFill>
                  <a:srgbClr val="589278"/>
                </a:solidFill>
              </a:defRPr>
            </a:lvl1pPr>
            <a:lvl2pPr marL="914400" lvl="1" indent="-279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667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800"/>
            </a:lvl3pPr>
            <a:lvl4pPr marL="1828800" lvl="3" indent="-2857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800"/>
            </a:lvl4pPr>
            <a:lvl5pPr marL="2286000" lvl="4" indent="-29210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 sz="800"/>
            </a:lvl5pPr>
            <a:lvl6pPr marL="2743200" lvl="5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800"/>
            </a:lvl6pPr>
            <a:lvl7pPr marL="3200400" lvl="6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"/>
            </a:lvl7pPr>
            <a:lvl8pPr marL="3657600" lvl="7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800"/>
            </a:lvl8pPr>
            <a:lvl9pPr marL="4114800" lvl="8" indent="-2921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■"/>
              <a:defRPr sz="800"/>
            </a:lvl9pPr>
          </a:lstStyle>
          <a:p>
            <a:endParaRPr/>
          </a:p>
        </p:txBody>
      </p:sp>
      <p:pic>
        <p:nvPicPr>
          <p:cNvPr id="60" name="Google Shape;60;p14" descr="green-bar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86301"/>
            <a:ext cx="9143114" cy="46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descr="ac-ico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2485" y="4834951"/>
            <a:ext cx="221980" cy="1635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m.net/en-US/person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ias.gov.mo/en" TargetMode="External"/><Relationship Id="rId4" Type="http://schemas.openxmlformats.org/officeDocument/2006/relationships/hyperlink" Target="https://unsplash.com/photos/a-laptop-computer-sitting-on-top-of-a-wooden-desk-ehyV_XOZ4i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97400" y="1037175"/>
            <a:ext cx="6837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bg1"/>
                </a:solidFill>
                <a:effectLst/>
                <a:latin typeface="+mj-lt"/>
              </a:rPr>
              <a:t>POT (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+mj-lt"/>
              </a:rPr>
              <a:t>平安通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+mj-lt"/>
              </a:rPr>
              <a:t>) Health Monitoring Application</a:t>
            </a:r>
            <a:endParaRPr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5649" y="3846955"/>
            <a:ext cx="1883700" cy="75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chemeClr val="lt1"/>
                </a:solidFill>
                <a:latin typeface="+mj-lt"/>
              </a:rPr>
              <a:t>CST8916 – </a:t>
            </a:r>
            <a:r>
              <a:rPr lang="en-US" altLang="zh-CN" sz="1100" dirty="0">
                <a:solidFill>
                  <a:schemeClr val="lt1"/>
                </a:solidFill>
                <a:latin typeface="+mj-lt"/>
              </a:rPr>
              <a:t>Group </a:t>
            </a:r>
            <a:r>
              <a:rPr lang="en-CA" sz="1100" dirty="0">
                <a:solidFill>
                  <a:schemeClr val="lt1"/>
                </a:solidFill>
                <a:latin typeface="+mj-lt"/>
              </a:rPr>
              <a:t>10</a:t>
            </a:r>
          </a:p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CA" sz="1100" dirty="0">
              <a:solidFill>
                <a:schemeClr val="lt1"/>
              </a:solidFill>
              <a:latin typeface="+mj-lt"/>
            </a:endParaRPr>
          </a:p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CA" sz="1100" dirty="0" err="1">
                <a:solidFill>
                  <a:schemeClr val="lt1"/>
                </a:solidFill>
                <a:latin typeface="+mj-lt"/>
              </a:rPr>
              <a:t>XuHui</a:t>
            </a:r>
            <a:r>
              <a:rPr lang="en-CA" sz="1100" dirty="0">
                <a:solidFill>
                  <a:schemeClr val="lt1"/>
                </a:solidFill>
                <a:latin typeface="+mj-lt"/>
              </a:rPr>
              <a:t> Liang</a:t>
            </a:r>
          </a:p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chemeClr val="lt1"/>
                </a:solidFill>
                <a:latin typeface="+mj-lt"/>
              </a:rPr>
              <a:t>Cong Zhao</a:t>
            </a: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CA" sz="18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37425" y="3545425"/>
            <a:ext cx="60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2ECDE-A8E8-2709-E30B-9B78D1E06EED}"/>
              </a:ext>
            </a:extLst>
          </p:cNvPr>
          <p:cNvSpPr txBox="1"/>
          <p:nvPr/>
        </p:nvSpPr>
        <p:spPr>
          <a:xfrm>
            <a:off x="898742" y="2326690"/>
            <a:ext cx="6263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Leveraging REST APIs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WebSockets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 for Real-Time Elderly Care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>
                <a:latin typeface="+mn-lt"/>
              </a:rPr>
              <a:t>2</a:t>
            </a:fld>
            <a:endParaRPr sz="800">
              <a:latin typeface="+mn-l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43425" y="232825"/>
            <a:ext cx="86571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673E"/>
                </a:solidFill>
                <a:latin typeface="+mn-lt"/>
              </a:rPr>
              <a:t>Introduction</a:t>
            </a:r>
            <a:endParaRPr sz="1800" b="1" dirty="0">
              <a:solidFill>
                <a:srgbClr val="00673E"/>
              </a:solidFill>
              <a:latin typeface="+mn-l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43425" y="929100"/>
            <a:ext cx="52530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"POT" (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n-lt"/>
              </a:rPr>
              <a:t>平安通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) is a health monitoring system that's a joint project between the Macau government and CTM (Companhia de Telecomunicações de Macau), my previous employer.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We use wearable tech to keep an eye on their health in real-time.</a:t>
            </a:r>
            <a:endParaRPr sz="11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172025B-D15C-A0F0-F507-FFE9F14A7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762" y="929100"/>
            <a:ext cx="3028950" cy="914400"/>
          </a:xfrm>
          <a:prstGeom prst="rect">
            <a:avLst/>
          </a:prstGeom>
        </p:spPr>
      </p:pic>
      <p:pic>
        <p:nvPicPr>
          <p:cNvPr id="1028" name="Picture 4" descr="CTM logo and symbol, meaning, history, PNG">
            <a:extLst>
              <a:ext uri="{FF2B5EF4-FFF2-40B4-BE49-F238E27FC236}">
                <a16:creationId xmlns:a16="http://schemas.microsoft.com/office/drawing/2014/main" id="{BDF8493C-7EEF-2CB5-E2D6-C3772FB5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32" y="2356827"/>
            <a:ext cx="2540080" cy="127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6A960922-7E09-C0F8-A542-069E92B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80" y="1755819"/>
            <a:ext cx="18229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(Social Welfare Bureau, n.d.)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37221E-5709-DB57-FEF0-D9D2FE24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709" y="3451504"/>
            <a:ext cx="8322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n.d.)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3</a:t>
            </a:fld>
            <a:endParaRPr sz="800"/>
          </a:p>
        </p:txBody>
      </p:sp>
      <p:sp>
        <p:nvSpPr>
          <p:cNvPr id="111" name="Google Shape;111;p20"/>
          <p:cNvSpPr txBox="1"/>
          <p:nvPr/>
        </p:nvSpPr>
        <p:spPr>
          <a:xfrm>
            <a:off x="243425" y="232825"/>
            <a:ext cx="8657100" cy="4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673E"/>
                </a:solidFill>
              </a:rPr>
              <a:t>System Structure</a:t>
            </a:r>
          </a:p>
        </p:txBody>
      </p:sp>
      <p:sp>
        <p:nvSpPr>
          <p:cNvPr id="112" name="Google Shape;112;p20"/>
          <p:cNvSpPr txBox="1"/>
          <p:nvPr/>
        </p:nvSpPr>
        <p:spPr>
          <a:xfrm>
            <a:off x="243449" y="958535"/>
            <a:ext cx="4067293" cy="310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0808"/>
                </a:solidFill>
                <a:latin typeface="+mn-lt"/>
              </a:rPr>
              <a:t>For the 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POT (</a:t>
            </a:r>
            <a:r>
              <a:rPr lang="en-US" sz="1600" b="1" i="0" dirty="0" err="1">
                <a:solidFill>
                  <a:srgbClr val="080808"/>
                </a:solidFill>
                <a:effectLst/>
                <a:latin typeface="+mn-lt"/>
              </a:rPr>
              <a:t>平安通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)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 health monitoring system, we've built a 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hybrid architecture: 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using 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REST APIs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 for data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and </a:t>
            </a:r>
            <a:r>
              <a:rPr lang="en-US" sz="1600" b="1" i="0" dirty="0" err="1">
                <a:solidFill>
                  <a:srgbClr val="080808"/>
                </a:solidFill>
                <a:effectLst/>
                <a:latin typeface="+mn-lt"/>
              </a:rPr>
              <a:t>WebSockets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 for real-time communication.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80808"/>
              </a:solidFill>
              <a:latin typeface="+mn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REST APIs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80808"/>
                </a:solidFill>
                <a:effectLst/>
                <a:latin typeface="+mn-lt"/>
              </a:rPr>
              <a:t>WebSockets</a:t>
            </a:r>
            <a:endParaRPr lang="en-US" b="0" i="0" dirty="0">
              <a:solidFill>
                <a:srgbClr val="080808"/>
              </a:solidFill>
              <a:effectLst/>
              <a:latin typeface="+mn-l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Microservices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Wearable Devices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Monitoring Center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+mn-lt"/>
            </a:endParaRPr>
          </a:p>
        </p:txBody>
      </p:sp>
      <p:pic>
        <p:nvPicPr>
          <p:cNvPr id="5" name="图片 4" descr="桌子上放了电脑&#10;&#10;AI 生成的内容可能不正确。">
            <a:extLst>
              <a:ext uri="{FF2B5EF4-FFF2-40B4-BE49-F238E27FC236}">
                <a16:creationId xmlns:a16="http://schemas.microsoft.com/office/drawing/2014/main" id="{2B3453A3-8584-C473-209E-F690C9CFC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40" y="892336"/>
            <a:ext cx="4165498" cy="301817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02788D9-0E2C-22D1-6EBD-054E06DB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137" y="3910508"/>
            <a:ext cx="97250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(Lopes, 2021)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AB4EE594-3349-4881-A78F-64FEAA4E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593BB8F8-21C5-7060-7BFD-15FB26E636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4</a:t>
            </a:fld>
            <a:endParaRPr sz="800"/>
          </a:p>
        </p:txBody>
      </p:sp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CEABAFF0-97FE-1956-7B9F-B7933333F39B}"/>
              </a:ext>
            </a:extLst>
          </p:cNvPr>
          <p:cNvSpPr txBox="1"/>
          <p:nvPr/>
        </p:nvSpPr>
        <p:spPr>
          <a:xfrm>
            <a:off x="243425" y="232825"/>
            <a:ext cx="8657100" cy="4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673E"/>
                </a:solidFill>
              </a:rPr>
              <a:t>REST APIs for Management Platform</a:t>
            </a:r>
            <a:endParaRPr lang="en-CA" sz="1800" b="1" dirty="0">
              <a:solidFill>
                <a:srgbClr val="00673E"/>
              </a:solidFill>
            </a:endParaRPr>
          </a:p>
        </p:txBody>
      </p:sp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01124CB6-2FE6-BFE0-C4E2-A44CD0C3CE71}"/>
              </a:ext>
            </a:extLst>
          </p:cNvPr>
          <p:cNvSpPr txBox="1"/>
          <p:nvPr/>
        </p:nvSpPr>
        <p:spPr>
          <a:xfrm>
            <a:off x="243450" y="958536"/>
            <a:ext cx="3544779" cy="161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In the POT, we use a REST API to handle data requests and updates between the management front-end and our microservices.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E158A-F281-3037-3731-54645195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05" y="958536"/>
            <a:ext cx="4463711" cy="22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5</a:t>
            </a:fld>
            <a:endParaRPr sz="800"/>
          </a:p>
        </p:txBody>
      </p:sp>
      <p:sp>
        <p:nvSpPr>
          <p:cNvPr id="118" name="Google Shape;118;p21"/>
          <p:cNvSpPr txBox="1"/>
          <p:nvPr/>
        </p:nvSpPr>
        <p:spPr>
          <a:xfrm>
            <a:off x="243425" y="232825"/>
            <a:ext cx="86571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 err="1">
                <a:solidFill>
                  <a:srgbClr val="00673E"/>
                </a:solidFill>
              </a:rPr>
              <a:t>WebSockets</a:t>
            </a:r>
            <a:r>
              <a:rPr lang="en-CA" sz="1800" b="1" dirty="0">
                <a:solidFill>
                  <a:srgbClr val="00673E"/>
                </a:solidFill>
              </a:rPr>
              <a:t> for Wearable Devices</a:t>
            </a:r>
            <a:endParaRPr sz="1800" b="1" dirty="0">
              <a:solidFill>
                <a:srgbClr val="00673E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60773" y="959188"/>
            <a:ext cx="86571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POT (</a:t>
            </a:r>
            <a:r>
              <a:rPr lang="en-US" dirty="0" err="1"/>
              <a:t>平安通</a:t>
            </a:r>
            <a:r>
              <a:rPr lang="en-US" dirty="0"/>
              <a:t>) app, we use </a:t>
            </a:r>
            <a:r>
              <a:rPr lang="en-US" dirty="0" err="1"/>
              <a:t>WebSockets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handle real-time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wearable devices and our system.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C33BF2-D233-8605-5791-D3F96640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" y="1871574"/>
            <a:ext cx="6762206" cy="2312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6</a:t>
            </a:fld>
            <a:endParaRPr sz="800"/>
          </a:p>
        </p:txBody>
      </p:sp>
      <p:sp>
        <p:nvSpPr>
          <p:cNvPr id="125" name="Google Shape;125;p22"/>
          <p:cNvSpPr txBox="1"/>
          <p:nvPr/>
        </p:nvSpPr>
        <p:spPr>
          <a:xfrm>
            <a:off x="243425" y="232825"/>
            <a:ext cx="8657100" cy="45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673E"/>
                </a:solidFill>
              </a:rPr>
              <a:t>Benefits of Our Hybrid Approach</a:t>
            </a:r>
            <a:endParaRPr sz="1800" b="1" dirty="0">
              <a:solidFill>
                <a:srgbClr val="00673E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43450" y="946125"/>
            <a:ext cx="8657100" cy="251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Our hybrid approach leverages the strengths of both </a:t>
            </a: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REST APIs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and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+mn-l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to optimize our system.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REST APIs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are used for the management front-end to communicate with microservices, handling everyday data tasks easily with lots of community support.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Meanwhile,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+mn-l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manage communication with wearable devices, allowing us to monitor health data in real time and send instant alerts.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This mix boosts performance, scales smoothly as we grow, and makes it easier for our team to develop and maintain the system.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9BF00E7B-03ED-8148-6092-B990E8ED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9540E309-EACE-0BC8-18FE-3CDBF8F720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>
                <a:latin typeface="+mn-lt"/>
              </a:rPr>
              <a:t>7</a:t>
            </a:fld>
            <a:endParaRPr sz="800">
              <a:latin typeface="+mn-lt"/>
            </a:endParaRPr>
          </a:p>
        </p:txBody>
      </p:sp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1415ACC9-399C-0E3A-8CBD-8AAF880C43FD}"/>
              </a:ext>
            </a:extLst>
          </p:cNvPr>
          <p:cNvSpPr txBox="1"/>
          <p:nvPr/>
        </p:nvSpPr>
        <p:spPr>
          <a:xfrm>
            <a:off x="243425" y="232825"/>
            <a:ext cx="8657100" cy="45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673E"/>
                </a:solidFill>
                <a:latin typeface="+mn-lt"/>
              </a:rPr>
              <a:t>Conclusion</a:t>
            </a:r>
            <a:endParaRPr sz="1800" b="1" dirty="0">
              <a:solidFill>
                <a:srgbClr val="00673E"/>
              </a:solidFill>
              <a:latin typeface="+mn-lt"/>
            </a:endParaRPr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36D3A3D2-F775-33B8-C124-ECB23FF5A080}"/>
              </a:ext>
            </a:extLst>
          </p:cNvPr>
          <p:cNvSpPr txBox="1"/>
          <p:nvPr/>
        </p:nvSpPr>
        <p:spPr>
          <a:xfrm>
            <a:off x="243450" y="946125"/>
            <a:ext cx="8657100" cy="141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By combining REST APIs with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, the POT system effectively manages both reliable data handling and real-time communication.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This hybrid approach ensures high performance, scalability, and the ability to respond instantly to critical health events, perfectly aligning with our goal of providing a safe and responsive health monitoring solution.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89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>
                <a:latin typeface="+mn-lt"/>
              </a:rPr>
              <a:t>8</a:t>
            </a:fld>
            <a:endParaRPr sz="800">
              <a:latin typeface="+mn-lt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43425" y="232825"/>
            <a:ext cx="86571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673E"/>
                </a:solidFill>
                <a:latin typeface="+mn-lt"/>
              </a:rPr>
              <a:t>Reference</a:t>
            </a:r>
            <a:endParaRPr sz="1800" b="1" dirty="0">
              <a:solidFill>
                <a:srgbClr val="00673E"/>
              </a:solidFill>
              <a:latin typeface="+mn-lt"/>
            </a:endParaRPr>
          </a:p>
        </p:txBody>
      </p:sp>
      <p:sp>
        <p:nvSpPr>
          <p:cNvPr id="4" name="Google Shape;126;p22">
            <a:extLst>
              <a:ext uri="{FF2B5EF4-FFF2-40B4-BE49-F238E27FC236}">
                <a16:creationId xmlns:a16="http://schemas.microsoft.com/office/drawing/2014/main" id="{240B3428-EC9D-B1C0-1E29-8B8E766C7B03}"/>
              </a:ext>
            </a:extLst>
          </p:cNvPr>
          <p:cNvSpPr txBox="1"/>
          <p:nvPr/>
        </p:nvSpPr>
        <p:spPr>
          <a:xfrm>
            <a:off x="352308" y="663098"/>
            <a:ext cx="86571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      CTM. (n.d.).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+mn-lt"/>
              </a:rPr>
              <a:t>Companhia de Telecomunicações de Macau</a:t>
            </a:r>
            <a:r>
              <a:rPr lang="en-US" i="1" dirty="0">
                <a:latin typeface="+mn-lt"/>
              </a:rPr>
              <a:t>  </a:t>
            </a:r>
            <a:r>
              <a:rPr lang="en-US" dirty="0">
                <a:latin typeface="+mn-lt"/>
                <a:hlinkClick r:id="rId3"/>
              </a:rPr>
              <a:t>https://www.ctm.net/en-US/person/index.html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      Lopes, D. (2021, June 9). </a:t>
            </a:r>
            <a:r>
              <a:rPr lang="en-US" i="1" dirty="0">
                <a:latin typeface="+mn-lt"/>
              </a:rPr>
              <a:t>a laptop computer sitting on top of a wooden desk. </a:t>
            </a:r>
            <a:r>
              <a:rPr lang="en-US" dirty="0">
                <a:latin typeface="+mn-lt"/>
              </a:rPr>
              <a:t>[Photograph]</a:t>
            </a:r>
            <a:r>
              <a:rPr lang="en-US" dirty="0" err="1">
                <a:latin typeface="+mn-lt"/>
              </a:rPr>
              <a:t>Unsplash</a:t>
            </a:r>
            <a:r>
              <a:rPr lang="en-US" dirty="0">
                <a:latin typeface="+mn-lt"/>
              </a:rPr>
              <a:t>. </a:t>
            </a:r>
            <a:r>
              <a:rPr lang="en-US" dirty="0">
                <a:latin typeface="+mn-lt"/>
                <a:hlinkClick r:id="rId4"/>
              </a:rPr>
              <a:t>https://unsplash.com/photos/a-laptop-computer-sitting-on-top-of-a-wooden-desk-ehyV_XOZ4iA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      Social Welfare Bureau. (n.d.). </a:t>
            </a:r>
            <a:r>
              <a:rPr lang="en-US" i="1" dirty="0">
                <a:latin typeface="+mn-lt"/>
              </a:rPr>
              <a:t>Social Welfare Bureau</a:t>
            </a:r>
            <a:r>
              <a:rPr lang="en-US" dirty="0">
                <a:latin typeface="+mn-lt"/>
              </a:rPr>
              <a:t>. </a:t>
            </a:r>
            <a:r>
              <a:rPr lang="en-US" dirty="0">
                <a:latin typeface="+mn-lt"/>
                <a:hlinkClick r:id="rId5"/>
              </a:rPr>
              <a:t>https://www.ias.gov.mo/en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0" y="0"/>
            <a:ext cx="9144000" cy="4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200" b="1">
                <a:solidFill>
                  <a:srgbClr val="00673E"/>
                </a:solidFill>
              </a:rPr>
              <a:t>Thank You All</a:t>
            </a:r>
            <a:endParaRPr sz="7200" b="1">
              <a:solidFill>
                <a:srgbClr val="00673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436</Words>
  <Application>Microsoft Office PowerPoint</Application>
  <PresentationFormat>全屏显示(16:9)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 Leung</cp:lastModifiedBy>
  <cp:revision>3</cp:revision>
  <dcterms:modified xsi:type="dcterms:W3CDTF">2025-03-04T16:33:14Z</dcterms:modified>
</cp:coreProperties>
</file>