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Ex1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FoodConsump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FoodConsump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FoodConsumpti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FoodConsumpti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C:\Users\HP\Desktop\FoodConsumpti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/>
              <a:t>Comparison</a:t>
            </a:r>
            <a:r>
              <a:rPr lang="en-US" sz="1800" b="1" baseline="0" dirty="0"/>
              <a:t> between Consumption and CO2 Emissions</a:t>
            </a:r>
            <a:endParaRPr lang="en-US" sz="1800" b="1" dirty="0"/>
          </a:p>
        </c:rich>
      </c:tx>
      <c:layout>
        <c:manualLayout>
          <c:xMode val="edge"/>
          <c:yMode val="edge"/>
          <c:x val="0.2482175937749245"/>
          <c:y val="2.32342538763013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Sheet7!$B$15</c:f>
              <c:strCache>
                <c:ptCount val="1"/>
                <c:pt idx="0">
                  <c:v>Sum of co2_emmission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Sheet7!$A$16:$A$26</c:f>
              <c:strCache>
                <c:ptCount val="11"/>
                <c:pt idx="0">
                  <c:v>Soybeans</c:v>
                </c:pt>
                <c:pt idx="1">
                  <c:v>Lamb &amp; Goat</c:v>
                </c:pt>
                <c:pt idx="2">
                  <c:v>Nuts inc. Peanut Butter</c:v>
                </c:pt>
                <c:pt idx="3">
                  <c:v>Eggs</c:v>
                </c:pt>
                <c:pt idx="4">
                  <c:v>Beef</c:v>
                </c:pt>
                <c:pt idx="5">
                  <c:v>Pork</c:v>
                </c:pt>
                <c:pt idx="6">
                  <c:v>Fish</c:v>
                </c:pt>
                <c:pt idx="7">
                  <c:v>Poultry</c:v>
                </c:pt>
                <c:pt idx="8">
                  <c:v>Rice</c:v>
                </c:pt>
                <c:pt idx="9">
                  <c:v>Wheat and Wheat Products</c:v>
                </c:pt>
                <c:pt idx="10">
                  <c:v>Milk - inc. cheese</c:v>
                </c:pt>
              </c:strCache>
            </c:strRef>
          </c:cat>
          <c:val>
            <c:numRef>
              <c:f>Sheet7!$B$16:$B$26</c:f>
              <c:numCache>
                <c:formatCode>0.00%</c:formatCode>
                <c:ptCount val="11"/>
                <c:pt idx="0">
                  <c:v>4.7335170896889173E-4</c:v>
                </c:pt>
                <c:pt idx="1">
                  <c:v>0.11128587989501841</c:v>
                </c:pt>
                <c:pt idx="2">
                  <c:v>8.9498727591121111E-3</c:v>
                </c:pt>
                <c:pt idx="3">
                  <c:v>9.1657248988921622E-3</c:v>
                </c:pt>
                <c:pt idx="4">
                  <c:v>0.45721224893204415</c:v>
                </c:pt>
                <c:pt idx="5">
                  <c:v>6.9748726862526172E-2</c:v>
                </c:pt>
                <c:pt idx="6">
                  <c:v>3.3733665723065659E-2</c:v>
                </c:pt>
                <c:pt idx="7">
                  <c:v>2.7857335649419272E-2</c:v>
                </c:pt>
                <c:pt idx="8">
                  <c:v>4.5942943397758972E-2</c:v>
                </c:pt>
                <c:pt idx="9">
                  <c:v>1.6675705945081231E-2</c:v>
                </c:pt>
                <c:pt idx="10">
                  <c:v>0.21895454422811278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8C-4B32-95FC-15FD26BA06C6}"/>
            </c:ext>
          </c:extLst>
        </c:ser>
        <c:ser>
          <c:idx val="1"/>
          <c:order val="1"/>
          <c:tx>
            <c:strRef>
              <c:f>Sheet7!$C$15</c:f>
              <c:strCache>
                <c:ptCount val="1"/>
                <c:pt idx="0">
                  <c:v>Sum of consumption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Sheet7!$A$16:$A$26</c:f>
              <c:strCache>
                <c:ptCount val="11"/>
                <c:pt idx="0">
                  <c:v>Soybeans</c:v>
                </c:pt>
                <c:pt idx="1">
                  <c:v>Lamb &amp; Goat</c:v>
                </c:pt>
                <c:pt idx="2">
                  <c:v>Nuts inc. Peanut Butter</c:v>
                </c:pt>
                <c:pt idx="3">
                  <c:v>Eggs</c:v>
                </c:pt>
                <c:pt idx="4">
                  <c:v>Beef</c:v>
                </c:pt>
                <c:pt idx="5">
                  <c:v>Pork</c:v>
                </c:pt>
                <c:pt idx="6">
                  <c:v>Fish</c:v>
                </c:pt>
                <c:pt idx="7">
                  <c:v>Poultry</c:v>
                </c:pt>
                <c:pt idx="8">
                  <c:v>Rice</c:v>
                </c:pt>
                <c:pt idx="9">
                  <c:v>Wheat and Wheat Products</c:v>
                </c:pt>
                <c:pt idx="10">
                  <c:v>Milk - inc. cheese</c:v>
                </c:pt>
              </c:strCache>
            </c:strRef>
          </c:cat>
          <c:val>
            <c:numRef>
              <c:f>Sheet7!$C$16:$C$26</c:f>
              <c:numCache>
                <c:formatCode>0.00%</c:formatCode>
                <c:ptCount val="11"/>
                <c:pt idx="0">
                  <c:v>2.7829825851512584E-3</c:v>
                </c:pt>
                <c:pt idx="1">
                  <c:v>8.4089011659321325E-3</c:v>
                </c:pt>
                <c:pt idx="2">
                  <c:v>1.3379810079536531E-2</c:v>
                </c:pt>
                <c:pt idx="3">
                  <c:v>2.640164108156947E-2</c:v>
                </c:pt>
                <c:pt idx="4">
                  <c:v>3.9207042759468867E-2</c:v>
                </c:pt>
                <c:pt idx="5">
                  <c:v>5.2144043417215069E-2</c:v>
                </c:pt>
                <c:pt idx="6">
                  <c:v>5.5906430886404936E-2</c:v>
                </c:pt>
                <c:pt idx="7">
                  <c:v>6.862302191060822E-2</c:v>
                </c:pt>
                <c:pt idx="8">
                  <c:v>9.4999288519693109E-2</c:v>
                </c:pt>
                <c:pt idx="9">
                  <c:v>0.23139130720326537</c:v>
                </c:pt>
                <c:pt idx="10">
                  <c:v>0.40675553039115492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8C-4B32-95FC-15FD26BA06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27888559"/>
        <c:axId val="727887311"/>
      </c:barChart>
      <c:catAx>
        <c:axId val="7278885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7887311"/>
        <c:crosses val="autoZero"/>
        <c:auto val="1"/>
        <c:lblAlgn val="ctr"/>
        <c:lblOffset val="100"/>
        <c:noMultiLvlLbl val="0"/>
      </c:catAx>
      <c:valAx>
        <c:axId val="727887311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78885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ln>
                  <a:solidFill>
                    <a:schemeClr val="accent1"/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Scatter Plot - Trendline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ln>
                <a:solidFill>
                  <a:schemeClr val="accent1"/>
                </a:solidFill>
              </a:ln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527589602052024"/>
          <c:y val="0.10755259741722809"/>
          <c:w val="0.85097811102732057"/>
          <c:h val="0.775778540565741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Sheet7!$C$1</c:f>
              <c:strCache>
                <c:ptCount val="1"/>
                <c:pt idx="0">
                  <c:v>Sum of co2_emmission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8701F325-A488-D646-BAD1-C26926DFC9F6}" type="CELLRANGE">
                      <a:rPr lang="en-AM"/>
                      <a:pPr/>
                      <a:t>[CELLRANGE]</a:t>
                    </a:fld>
                    <a:endParaRPr lang="en-AM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FD1F-4A08-9C8A-276B0BD82D9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53199D64-B264-DB44-AFBD-B71F72386D53}" type="CELLRANGE">
                      <a:rPr lang="en-AM"/>
                      <a:pPr/>
                      <a:t>[CELLRANGE]</a:t>
                    </a:fld>
                    <a:endParaRPr lang="en-AM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FD1F-4A08-9C8A-276B0BD82D94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D1F-4A08-9C8A-276B0BD82D94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D1F-4A08-9C8A-276B0BD82D94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D1F-4A08-9C8A-276B0BD82D94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D1F-4A08-9C8A-276B0BD82D94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D1F-4A08-9C8A-276B0BD82D94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B8A5FAB1-20D5-C242-B2F7-D06B371D6745}" type="CELLRANGE">
                      <a:rPr lang="en-AM"/>
                      <a:pPr/>
                      <a:t>[CELLRANGE]</a:t>
                    </a:fld>
                    <a:endParaRPr lang="en-AM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FD1F-4A08-9C8A-276B0BD82D94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D1F-4A08-9C8A-276B0BD82D94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D1F-4A08-9C8A-276B0BD82D94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D1F-4A08-9C8A-276B0BD82D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ln>
                      <a:solidFill>
                        <a:schemeClr val="accent1"/>
                      </a:solidFill>
                    </a:ln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wer"/>
            <c:dispRSqr val="1"/>
            <c:dispEq val="1"/>
            <c:trendlineLbl>
              <c:layout>
                <c:manualLayout>
                  <c:x val="-0.19097014023874631"/>
                  <c:y val="-2.1359323853988657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ln>
                        <a:solidFill>
                          <a:schemeClr val="accent1"/>
                        </a:solidFill>
                      </a:ln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Sheet7!$B$2:$B$12</c:f>
              <c:numCache>
                <c:formatCode>General</c:formatCode>
                <c:ptCount val="11"/>
                <c:pt idx="0">
                  <c:v>1576.0399999999977</c:v>
                </c:pt>
                <c:pt idx="1">
                  <c:v>16350.709999999992</c:v>
                </c:pt>
                <c:pt idx="2">
                  <c:v>338.01999999999981</c:v>
                </c:pt>
                <c:pt idx="3">
                  <c:v>2096.0800000000004</c:v>
                </c:pt>
                <c:pt idx="4">
                  <c:v>3818.7699999999995</c:v>
                </c:pt>
                <c:pt idx="5">
                  <c:v>2247.3199999999983</c:v>
                </c:pt>
                <c:pt idx="6">
                  <c:v>2758.4999999999986</c:v>
                </c:pt>
                <c:pt idx="7">
                  <c:v>9301.4399999999932</c:v>
                </c:pt>
                <c:pt idx="8">
                  <c:v>1061.2899999999993</c:v>
                </c:pt>
                <c:pt idx="9">
                  <c:v>537.83999999999969</c:v>
                </c:pt>
                <c:pt idx="10">
                  <c:v>111.87000000000002</c:v>
                </c:pt>
              </c:numCache>
            </c:numRef>
          </c:xVal>
          <c:yVal>
            <c:numRef>
              <c:f>Sheet7!$C$2:$C$12</c:f>
              <c:numCache>
                <c:formatCode>General</c:formatCode>
                <c:ptCount val="11"/>
                <c:pt idx="0">
                  <c:v>48633.259999999958</c:v>
                </c:pt>
                <c:pt idx="1">
                  <c:v>23289.999999999982</c:v>
                </c:pt>
                <c:pt idx="2">
                  <c:v>11837.379999999996</c:v>
                </c:pt>
                <c:pt idx="3">
                  <c:v>7419.1099999999979</c:v>
                </c:pt>
                <c:pt idx="4">
                  <c:v>4886.9099999999953</c:v>
                </c:pt>
                <c:pt idx="5">
                  <c:v>3588.2199999999989</c:v>
                </c:pt>
                <c:pt idx="6">
                  <c:v>2963.1599999999985</c:v>
                </c:pt>
                <c:pt idx="7">
                  <c:v>1773.7799999999986</c:v>
                </c:pt>
                <c:pt idx="8">
                  <c:v>974.94999999999868</c:v>
                </c:pt>
                <c:pt idx="9">
                  <c:v>951.98999999999921</c:v>
                </c:pt>
                <c:pt idx="10">
                  <c:v>50.35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Sheet7!$A$2:$A$12</c15:f>
                <c15:dlblRangeCache>
                  <c:ptCount val="11"/>
                  <c:pt idx="0">
                    <c:v>Beef</c:v>
                  </c:pt>
                  <c:pt idx="1">
                    <c:v>Milk - inc. cheese</c:v>
                  </c:pt>
                  <c:pt idx="2">
                    <c:v>Lamb &amp; Goat</c:v>
                  </c:pt>
                  <c:pt idx="3">
                    <c:v>Pork</c:v>
                  </c:pt>
                  <c:pt idx="4">
                    <c:v>Rice</c:v>
                  </c:pt>
                  <c:pt idx="5">
                    <c:v>Fish</c:v>
                  </c:pt>
                  <c:pt idx="6">
                    <c:v>Poultry</c:v>
                  </c:pt>
                  <c:pt idx="7">
                    <c:v>Wheat and Wheat Products</c:v>
                  </c:pt>
                  <c:pt idx="8">
                    <c:v>Eggs</c:v>
                  </c:pt>
                  <c:pt idx="9">
                    <c:v>Nuts inc. Peanut Butter</c:v>
                  </c:pt>
                  <c:pt idx="10">
                    <c:v>Soybeans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B-FD1F-4A08-9C8A-276B0BD82D94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69715583"/>
        <c:axId val="769712671"/>
      </c:scatterChart>
      <c:valAx>
        <c:axId val="7697155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ln>
                      <a:solidFill>
                        <a:schemeClr val="accent1"/>
                      </a:solidFill>
                    </a:ln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/>
                  <a:t>Consumption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ln>
                    <a:solidFill>
                      <a:schemeClr val="accent1"/>
                    </a:solidFill>
                  </a:ln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ln>
                  <a:solidFill>
                    <a:schemeClr val="accent1"/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9712671"/>
        <c:crosses val="autoZero"/>
        <c:crossBetween val="midCat"/>
      </c:valAx>
      <c:valAx>
        <c:axId val="7697126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ln>
                      <a:solidFill>
                        <a:schemeClr val="accent1"/>
                      </a:solidFill>
                    </a:ln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/>
                  <a:t>CO2 Emmission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ln>
                    <a:solidFill>
                      <a:schemeClr val="accent1"/>
                    </a:solidFill>
                  </a:ln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ln>
                  <a:solidFill>
                    <a:schemeClr val="accent1"/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971558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n>
            <a:solidFill>
              <a:schemeClr val="accent1"/>
            </a:solidFill>
          </a:ln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dirty="0">
                <a:effectLst/>
              </a:rPr>
              <a:t>Comparison between Consumption and CO2 Emissions in Armenia</a:t>
            </a:r>
          </a:p>
          <a:p>
            <a:pPr>
              <a:defRPr b="1"/>
            </a:pPr>
            <a:endParaRPr lang="en-US" b="1" dirty="0">
              <a:effectLst/>
            </a:endParaRPr>
          </a:p>
        </c:rich>
      </c:tx>
      <c:layout>
        <c:manualLayout>
          <c:xMode val="edge"/>
          <c:yMode val="edge"/>
          <c:x val="0.29526801757486792"/>
          <c:y val="1.721403689496726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3649868766404201"/>
          <c:y val="0.17171296296296298"/>
          <c:w val="0.63101531058617677"/>
          <c:h val="0.6149843248760571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Sheet8!$B$19</c:f>
              <c:strCache>
                <c:ptCount val="1"/>
                <c:pt idx="0">
                  <c:v>co2_emmission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Sheet8!$A$20:$A$30</c:f>
              <c:strCache>
                <c:ptCount val="11"/>
                <c:pt idx="0">
                  <c:v>Soybeans</c:v>
                </c:pt>
                <c:pt idx="1">
                  <c:v>Nuts inc. Peanut Butter</c:v>
                </c:pt>
                <c:pt idx="2">
                  <c:v>Lamb &amp; Goat</c:v>
                </c:pt>
                <c:pt idx="3">
                  <c:v>Rice</c:v>
                </c:pt>
                <c:pt idx="4">
                  <c:v>Fish</c:v>
                </c:pt>
                <c:pt idx="5">
                  <c:v>Pork</c:v>
                </c:pt>
                <c:pt idx="6">
                  <c:v>Eggs</c:v>
                </c:pt>
                <c:pt idx="7">
                  <c:v>Poultry</c:v>
                </c:pt>
                <c:pt idx="8">
                  <c:v>Beef</c:v>
                </c:pt>
                <c:pt idx="9">
                  <c:v>Wheat and Wheat Products</c:v>
                </c:pt>
                <c:pt idx="10">
                  <c:v>Milk - inc. cheese</c:v>
                </c:pt>
              </c:strCache>
            </c:strRef>
          </c:cat>
          <c:val>
            <c:numRef>
              <c:f>Sheet8!$B$20:$B$30</c:f>
              <c:numCache>
                <c:formatCode>General</c:formatCode>
                <c:ptCount val="11"/>
                <c:pt idx="0">
                  <c:v>0</c:v>
                </c:pt>
                <c:pt idx="1">
                  <c:v>4.0633193084248552E-3</c:v>
                </c:pt>
                <c:pt idx="2">
                  <c:v>9.5285288261421894E-2</c:v>
                </c:pt>
                <c:pt idx="3">
                  <c:v>3.6668979124809672E-3</c:v>
                </c:pt>
                <c:pt idx="4">
                  <c:v>6.2706657176578697E-3</c:v>
                </c:pt>
                <c:pt idx="5">
                  <c:v>3.08397826889984E-2</c:v>
                </c:pt>
                <c:pt idx="6">
                  <c:v>9.6762858919030026E-3</c:v>
                </c:pt>
                <c:pt idx="7">
                  <c:v>1.2919733676898542E-2</c:v>
                </c:pt>
                <c:pt idx="8">
                  <c:v>0.54658401881199703</c:v>
                </c:pt>
                <c:pt idx="9">
                  <c:v>2.2442856756732407E-2</c:v>
                </c:pt>
                <c:pt idx="10">
                  <c:v>0.26825115097348479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32-492E-9F16-D001C5223061}"/>
            </c:ext>
          </c:extLst>
        </c:ser>
        <c:ser>
          <c:idx val="1"/>
          <c:order val="1"/>
          <c:tx>
            <c:strRef>
              <c:f>Sheet8!$C$19</c:f>
              <c:strCache>
                <c:ptCount val="1"/>
                <c:pt idx="0">
                  <c:v>consumption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Sheet8!$A$20:$A$30</c:f>
              <c:strCache>
                <c:ptCount val="11"/>
                <c:pt idx="0">
                  <c:v>Soybeans</c:v>
                </c:pt>
                <c:pt idx="1">
                  <c:v>Nuts inc. Peanut Butter</c:v>
                </c:pt>
                <c:pt idx="2">
                  <c:v>Lamb &amp; Goat</c:v>
                </c:pt>
                <c:pt idx="3">
                  <c:v>Rice</c:v>
                </c:pt>
                <c:pt idx="4">
                  <c:v>Fish</c:v>
                </c:pt>
                <c:pt idx="5">
                  <c:v>Pork</c:v>
                </c:pt>
                <c:pt idx="6">
                  <c:v>Eggs</c:v>
                </c:pt>
                <c:pt idx="7">
                  <c:v>Poultry</c:v>
                </c:pt>
                <c:pt idx="8">
                  <c:v>Beef</c:v>
                </c:pt>
                <c:pt idx="9">
                  <c:v>Wheat and Wheat Products</c:v>
                </c:pt>
                <c:pt idx="10">
                  <c:v>Milk - inc. cheese</c:v>
                </c:pt>
              </c:strCache>
            </c:strRef>
          </c:cat>
          <c:val>
            <c:numRef>
              <c:f>Sheet8!$C$20:$C$30</c:f>
              <c:numCache>
                <c:formatCode>General</c:formatCode>
                <c:ptCount val="11"/>
                <c:pt idx="0">
                  <c:v>0</c:v>
                </c:pt>
                <c:pt idx="1">
                  <c:v>6.2636633833607616E-3</c:v>
                </c:pt>
                <c:pt idx="2">
                  <c:v>7.4181425167645105E-3</c:v>
                </c:pt>
                <c:pt idx="3">
                  <c:v>7.8111566898381272E-3</c:v>
                </c:pt>
                <c:pt idx="4">
                  <c:v>1.0709636216256023E-2</c:v>
                </c:pt>
                <c:pt idx="5">
                  <c:v>2.3752794085136694E-2</c:v>
                </c:pt>
                <c:pt idx="6">
                  <c:v>2.87145980201911E-2</c:v>
                </c:pt>
                <c:pt idx="7">
                  <c:v>3.279212006582987E-2</c:v>
                </c:pt>
                <c:pt idx="8">
                  <c:v>4.8291616516420624E-2</c:v>
                </c:pt>
                <c:pt idx="9">
                  <c:v>0.32079781877133939</c:v>
                </c:pt>
                <c:pt idx="10">
                  <c:v>0.51344845373486281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32-492E-9F16-D001C52230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81646607"/>
        <c:axId val="781637455"/>
      </c:barChart>
      <c:catAx>
        <c:axId val="78164660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1637455"/>
        <c:crosses val="autoZero"/>
        <c:auto val="1"/>
        <c:lblAlgn val="ctr"/>
        <c:lblOffset val="100"/>
        <c:noMultiLvlLbl val="0"/>
      </c:catAx>
      <c:valAx>
        <c:axId val="7816374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16466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Sheet9!$I$15</c:f>
              <c:strCache>
                <c:ptCount val="1"/>
                <c:pt idx="0">
                  <c:v>CO2 Emmission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Sheet9!$H$16:$H$18</c:f>
              <c:strCache>
                <c:ptCount val="3"/>
                <c:pt idx="0">
                  <c:v>Meat-Based</c:v>
                </c:pt>
                <c:pt idx="1">
                  <c:v>Animal Byproducts</c:v>
                </c:pt>
                <c:pt idx="2">
                  <c:v>Plant-Based</c:v>
                </c:pt>
              </c:strCache>
            </c:strRef>
          </c:cat>
          <c:val>
            <c:numRef>
              <c:f>Sheet9!$I$16:$I$18</c:f>
              <c:numCache>
                <c:formatCode>General</c:formatCode>
                <c:ptCount val="3"/>
                <c:pt idx="0">
                  <c:v>74441.129999999961</c:v>
                </c:pt>
                <c:pt idx="1">
                  <c:v>24264.949999999979</c:v>
                </c:pt>
                <c:pt idx="2">
                  <c:v>7663.0299999999934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EF-4E8D-A529-A20B79CF4113}"/>
            </c:ext>
          </c:extLst>
        </c:ser>
        <c:ser>
          <c:idx val="1"/>
          <c:order val="1"/>
          <c:tx>
            <c:strRef>
              <c:f>Sheet9!$J$15</c:f>
              <c:strCache>
                <c:ptCount val="1"/>
                <c:pt idx="0">
                  <c:v>Consumption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Sheet9!$H$16:$H$18</c:f>
              <c:strCache>
                <c:ptCount val="3"/>
                <c:pt idx="0">
                  <c:v>Meat-Based</c:v>
                </c:pt>
                <c:pt idx="1">
                  <c:v>Animal Byproducts</c:v>
                </c:pt>
                <c:pt idx="2">
                  <c:v>Plant-Based</c:v>
                </c:pt>
              </c:strCache>
            </c:strRef>
          </c:cat>
          <c:val>
            <c:numRef>
              <c:f>Sheet9!$J$16:$J$18</c:f>
              <c:numCache>
                <c:formatCode>General</c:formatCode>
                <c:ptCount val="3"/>
                <c:pt idx="0">
                  <c:v>9015.9599999999937</c:v>
                </c:pt>
                <c:pt idx="1">
                  <c:v>17411.999999999993</c:v>
                </c:pt>
                <c:pt idx="2">
                  <c:v>13769.919999999993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3EF-4E8D-A529-A20B79CF41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32308895"/>
        <c:axId val="732309311"/>
      </c:barChart>
      <c:catAx>
        <c:axId val="7323088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ln>
                  <a:solidFill>
                    <a:schemeClr val="accent1"/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2309311"/>
        <c:crosses val="autoZero"/>
        <c:auto val="1"/>
        <c:lblAlgn val="ctr"/>
        <c:lblOffset val="100"/>
        <c:noMultiLvlLbl val="0"/>
      </c:catAx>
      <c:valAx>
        <c:axId val="73230931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323088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ln>
                <a:solidFill>
                  <a:schemeClr val="accent1"/>
                </a:solidFill>
              </a:ln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>
          <a:ln>
            <a:solidFill>
              <a:schemeClr val="accent1"/>
            </a:solidFill>
          </a:ln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Sheet9!$A$41:$A$45</cx:f>
        <cx:lvl ptCount="5">
          <cx:pt idx="0">Beef</cx:pt>
          <cx:pt idx="1">Milk - inc. cheese</cx:pt>
          <cx:pt idx="2">Lamb &amp; Goat</cx:pt>
          <cx:pt idx="3">Pork</cx:pt>
          <cx:pt idx="4">Rice</cx:pt>
        </cx:lvl>
      </cx:strDim>
      <cx:numDim type="val">
        <cx:f>Sheet9!$B$41:$B$45</cx:f>
        <cx:lvl ptCount="5" formatCode="General">
          <cx:pt idx="0">48633.259999999958</cx:pt>
          <cx:pt idx="1">23289.999999999982</cx:pt>
          <cx:pt idx="2">11837.379999999996</cx:pt>
          <cx:pt idx="3">7419.1099999999979</cx:pt>
          <cx:pt idx="4">4886.9099999999953</cx:pt>
        </cx:lvl>
      </cx:numDim>
    </cx:data>
  </cx:chartData>
  <cx:chart>
    <cx:title pos="t" align="ctr" overlay="0">
      <cx:tx>
        <cx:txData>
          <cx:v>Top 5 Most Harmfull Foods</cx:v>
        </cx:txData>
      </cx:tx>
      <cx:txPr>
        <a:bodyPr spcFirstLastPara="1" vertOverflow="ellipsis" wrap="square" lIns="0" tIns="0" rIns="0" bIns="0" anchor="ctr" anchorCtr="1"/>
        <a:lstStyle/>
        <a:p>
          <a:pPr algn="ctr">
            <a:defRPr sz="2000" b="1"/>
          </a:pPr>
          <a:r>
            <a:rPr lang="en-US" sz="2000" b="1"/>
            <a:t>Top 5 Most Harmfull Foods</a:t>
          </a:r>
        </a:p>
      </cx:txPr>
    </cx:title>
    <cx:plotArea>
      <cx:plotAreaRegion>
        <cx:series layoutId="clusteredColumn" uniqueId="{3380297D-A3BB-4B88-ACED-17358097FDA3}">
          <cx:tx>
            <cx:txData>
              <cx:f>Sheet9!$B$40</cx:f>
              <cx:v>CO2 Emmission</cx:v>
            </cx:txData>
          </cx:tx>
          <cx:dataId val="0"/>
          <cx:layoutPr>
            <cx:aggregation/>
          </cx:layoutPr>
          <cx:axisId val="1"/>
        </cx:series>
        <cx:series layoutId="paretoLine" ownerIdx="0" uniqueId="{21A46424-FF94-4443-AADE-2BF25F009BD4}">
          <cx:axisId val="2"/>
        </cx:series>
      </cx:plotAreaRegion>
      <cx:axis id="0">
        <cx:catScaling gapWidth="1.00999999"/>
        <cx:title>
          <cx:tx>
            <cx:txData>
              <cx:v>Food Category</cx:v>
            </cx:txData>
          </cx:tx>
          <cx:txPr>
            <a:bodyPr spcFirstLastPara="1" vertOverflow="ellipsis" wrap="square" lIns="0" tIns="0" rIns="0" bIns="0" anchor="ctr" anchorCtr="1"/>
            <a:lstStyle/>
            <a:p>
              <a:pPr algn="ctr">
                <a:defRPr sz="1400" b="1"/>
              </a:pPr>
              <a:r>
                <a:rPr lang="en-US" sz="1400" b="1" dirty="0"/>
                <a:t>Food Category</a:t>
              </a:r>
            </a:p>
          </cx:txPr>
        </cx:title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200" b="1"/>
            </a:pPr>
            <a:endParaRPr lang="en-US" sz="1200" b="1" i="0" u="none" strike="noStrike" kern="1200" baseline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endParaRPr>
          </a:p>
        </cx:txPr>
      </cx:axis>
      <cx:axis id="1">
        <cx:valScaling/>
        <cx:title>
          <cx:tx>
            <cx:rich>
              <a:bodyPr spcFirstLastPara="1" vertOverflow="ellipsis" wrap="square" lIns="0" tIns="0" rIns="0" bIns="0" anchor="ctr" anchorCtr="1"/>
              <a:lstStyle/>
              <a:p>
                <a:pPr algn="ctr">
                  <a:defRPr sz="1200" b="1"/>
                </a:pPr>
                <a:r>
                  <a:rPr lang="en-US" sz="1200" b="1" dirty="0"/>
                  <a:t>CO2 </a:t>
                </a:r>
                <a:r>
                  <a:rPr lang="en-US" sz="1200" b="1" dirty="0" err="1"/>
                  <a:t>Emmission</a:t>
                </a:r>
                <a:endParaRPr lang="en-US" sz="1200" b="1" dirty="0"/>
              </a:p>
            </cx:rich>
          </cx:tx>
        </cx:title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100" b="1"/>
            </a:pPr>
            <a:endParaRPr lang="en-US" sz="1100" b="1" i="0" u="none" strike="noStrike" kern="1200" baseline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endParaRPr>
          </a:p>
        </cx:txPr>
      </cx:axis>
      <cx:axis id="2">
        <cx:valScaling max="1" min="0"/>
        <cx:title>
          <cx:tx>
            <cx:txData>
              <cx:v>Cumulative Percentage</cx:v>
            </cx:txData>
          </cx:tx>
          <cx:txPr>
            <a:bodyPr spcFirstLastPara="1" vertOverflow="ellipsis" wrap="square" lIns="0" tIns="0" rIns="0" bIns="0" anchor="ctr" anchorCtr="1"/>
            <a:lstStyle/>
            <a:p>
              <a:pPr algn="ctr">
                <a:defRPr sz="1400" b="1"/>
              </a:pPr>
              <a:r>
                <a:rPr lang="en-US" sz="1400" b="1" dirty="0"/>
                <a:t>Cumulative Percentage</a:t>
              </a:r>
            </a:p>
          </cx:txPr>
        </cx:title>
        <cx:units unit="percentage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100" b="1"/>
            </a:pPr>
            <a:endParaRPr lang="en-US" sz="1100" b="1" i="0" u="none" strike="noStrike" kern="1200" baseline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endParaRPr>
          </a:p>
        </cx:txPr>
      </cx:axis>
    </cx:plotArea>
  </cx:chart>
  <cx:spPr>
    <a:effectLst>
      <a:softEdge rad="0"/>
    </a:effectLst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7FB5-DFAA-448F-AE31-6E95F4A13410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4229-9C33-45AF-A7C5-12C0AE0FD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71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7FB5-DFAA-448F-AE31-6E95F4A13410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4229-9C33-45AF-A7C5-12C0AE0FD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38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7FB5-DFAA-448F-AE31-6E95F4A13410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4229-9C33-45AF-A7C5-12C0AE0FD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48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7FB5-DFAA-448F-AE31-6E95F4A13410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4229-9C33-45AF-A7C5-12C0AE0FD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84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7FB5-DFAA-448F-AE31-6E95F4A13410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4229-9C33-45AF-A7C5-12C0AE0FD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06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7FB5-DFAA-448F-AE31-6E95F4A13410}" type="datetimeFigureOut">
              <a:rPr lang="en-US" smtClean="0"/>
              <a:t>2/20/25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4229-9C33-45AF-A7C5-12C0AE0FD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9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7FB5-DFAA-448F-AE31-6E95F4A13410}" type="datetimeFigureOut">
              <a:rPr lang="en-US" smtClean="0"/>
              <a:t>2/20/25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4229-9C33-45AF-A7C5-12C0AE0FD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35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7FB5-DFAA-448F-AE31-6E95F4A13410}" type="datetimeFigureOut">
              <a:rPr lang="en-US" smtClean="0"/>
              <a:t>2/20/25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4229-9C33-45AF-A7C5-12C0AE0FD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3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7FB5-DFAA-448F-AE31-6E95F4A13410}" type="datetimeFigureOut">
              <a:rPr lang="en-US" smtClean="0"/>
              <a:t>2/20/25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4229-9C33-45AF-A7C5-12C0AE0FD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91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7FB5-DFAA-448F-AE31-6E95F4A13410}" type="datetimeFigureOut">
              <a:rPr lang="en-US" smtClean="0"/>
              <a:t>2/20/25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4229-9C33-45AF-A7C5-12C0AE0FD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16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7FB5-DFAA-448F-AE31-6E95F4A13410}" type="datetimeFigureOut">
              <a:rPr lang="en-US" smtClean="0"/>
              <a:t>2/20/25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4229-9C33-45AF-A7C5-12C0AE0FD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07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77FB5-DFAA-448F-AE31-6E95F4A13410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54229-9C33-45AF-A7C5-12C0AE0FD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66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1117516"/>
              </p:ext>
            </p:extLst>
          </p:nvPr>
        </p:nvGraphicFramePr>
        <p:xfrm>
          <a:off x="2174630" y="285750"/>
          <a:ext cx="8144608" cy="4372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399" y="4706732"/>
            <a:ext cx="1066506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There are noticeable disproportions between </a:t>
            </a:r>
            <a:r>
              <a:rPr lang="en-US" sz="1600" b="1" dirty="0"/>
              <a:t>consumption levels</a:t>
            </a:r>
            <a:r>
              <a:rPr lang="en-US" sz="1600" dirty="0"/>
              <a:t> and </a:t>
            </a:r>
            <a:r>
              <a:rPr lang="en-US" sz="1600" b="1" dirty="0"/>
              <a:t>CO2 emissions</a:t>
            </a:r>
            <a:r>
              <a:rPr lang="en-US" sz="1600" dirty="0"/>
              <a:t> across different food categories. </a:t>
            </a:r>
          </a:p>
          <a:p>
            <a:r>
              <a:rPr lang="en-US" sz="1600" dirty="0"/>
              <a:t>Ideally, one might expect these values to align, but in reality, some foods contribute significantly more to emissions than their consumption share suggests.</a:t>
            </a:r>
          </a:p>
          <a:p>
            <a:r>
              <a:rPr lang="en-US" sz="1600" dirty="0"/>
              <a:t>For instance: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1" dirty="0"/>
              <a:t>Beef</a:t>
            </a:r>
            <a:r>
              <a:rPr lang="en-US" sz="1600" dirty="0"/>
              <a:t> accounts for </a:t>
            </a:r>
            <a:r>
              <a:rPr lang="en-US" sz="1600" b="1" dirty="0"/>
              <a:t>3.92% of total consumption</a:t>
            </a:r>
            <a:r>
              <a:rPr lang="en-US" sz="1600" dirty="0"/>
              <a:t>, yet it generates </a:t>
            </a:r>
            <a:r>
              <a:rPr lang="en-US" sz="1600" b="1" dirty="0"/>
              <a:t>45.72% of total CO2 emissions</a:t>
            </a:r>
            <a:r>
              <a:rPr lang="en-US" sz="16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1" dirty="0"/>
              <a:t>Lamb &amp; Goat</a:t>
            </a:r>
            <a:r>
              <a:rPr lang="en-US" sz="1600" dirty="0"/>
              <a:t> makes up just </a:t>
            </a:r>
            <a:r>
              <a:rPr lang="en-US" sz="1600" b="1" dirty="0"/>
              <a:t>0.84% of consumption</a:t>
            </a:r>
            <a:r>
              <a:rPr lang="en-US" sz="1600" dirty="0"/>
              <a:t>, but is responsible for </a:t>
            </a:r>
            <a:r>
              <a:rPr lang="en-US" sz="1600" b="1" dirty="0"/>
              <a:t>11.13% of CO2 emissions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1600" dirty="0"/>
              <a:t>This highlights the substantial environmental impact of certain food categories relative to their consumption levels.</a:t>
            </a:r>
          </a:p>
        </p:txBody>
      </p:sp>
    </p:spTree>
    <p:extLst>
      <p:ext uri="{BB962C8B-B14F-4D97-AF65-F5344CB8AC3E}">
        <p14:creationId xmlns:p14="http://schemas.microsoft.com/office/powerpoint/2010/main" val="640891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0178372"/>
              </p:ext>
            </p:extLst>
          </p:nvPr>
        </p:nvGraphicFramePr>
        <p:xfrm>
          <a:off x="2809876" y="127634"/>
          <a:ext cx="6924674" cy="4615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00150" y="5210175"/>
            <a:ext cx="282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200150" y="5071300"/>
            <a:ext cx="97155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/>
              <a:t>The R² value (0.3151) indicates a weak correlation—only 31.5% of the variance in CO₂ emissions is explained by food consumption. 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/>
              <a:t>Beef, Milk, Wheat seem to be outliers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/>
              <a:t>While there is a general trend where more food consumption leads to higher CO₂ emissions, certain food categories (like beef) deviate significantly from this trend. 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/>
              <a:t>This suggests that emissions are highly dependent on food type, not just quantity.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2962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1011007"/>
              </p:ext>
            </p:extLst>
          </p:nvPr>
        </p:nvGraphicFramePr>
        <p:xfrm>
          <a:off x="323851" y="316830"/>
          <a:ext cx="10086974" cy="4693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43025" y="5433174"/>
            <a:ext cx="99345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 observe similar trends in </a:t>
            </a:r>
            <a:r>
              <a:rPr lang="en-US" sz="1600" b="1" dirty="0"/>
              <a:t>Armenia</a:t>
            </a:r>
            <a:r>
              <a:rPr lang="en-US" sz="1600" dirty="0"/>
              <a:t>, with some distinct characteristics: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Soybeans</a:t>
            </a:r>
            <a:r>
              <a:rPr lang="en-US" sz="1600" dirty="0"/>
              <a:t> have </a:t>
            </a:r>
            <a:r>
              <a:rPr lang="en-US" sz="1600" b="1" dirty="0"/>
              <a:t>zero consumption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Beef</a:t>
            </a:r>
            <a:r>
              <a:rPr lang="en-US" sz="1600" dirty="0"/>
              <a:t> is responsible for </a:t>
            </a:r>
            <a:r>
              <a:rPr lang="en-US" sz="1600" b="1" dirty="0"/>
              <a:t>~55% of total CO2 emissions</a:t>
            </a:r>
            <a:r>
              <a:rPr lang="en-US" sz="1600" dirty="0"/>
              <a:t>, making it the dominant contributor to environmental impact.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Nuts and peanut butter consumption</a:t>
            </a:r>
            <a:r>
              <a:rPr lang="en-US" sz="1600" dirty="0"/>
              <a:t> is </a:t>
            </a:r>
            <a:r>
              <a:rPr lang="en-US" sz="1600" b="1" dirty="0"/>
              <a:t>low</a:t>
            </a:r>
            <a:r>
              <a:rPr lang="en-US" sz="1600" dirty="0"/>
              <a:t>, indicating a preference for other food sources.</a:t>
            </a:r>
          </a:p>
        </p:txBody>
      </p:sp>
    </p:spTree>
    <p:extLst>
      <p:ext uri="{BB962C8B-B14F-4D97-AF65-F5344CB8AC3E}">
        <p14:creationId xmlns:p14="http://schemas.microsoft.com/office/powerpoint/2010/main" val="2325373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6178978"/>
              </p:ext>
            </p:extLst>
          </p:nvPr>
        </p:nvGraphicFramePr>
        <p:xfrm>
          <a:off x="314325" y="419099"/>
          <a:ext cx="6534150" cy="3781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029450" y="1894312"/>
            <a:ext cx="838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Meat-Based -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Beef, Poultry, Fish, Lamb &amp; Goat, Pork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Animal Byproducts</a:t>
            </a:r>
            <a:r>
              <a:rPr lang="en-US" altLang="en-US" sz="1600" dirty="0">
                <a:latin typeface="Arial" panose="020B0604020202020204" pitchFamily="34" charset="0"/>
              </a:rPr>
              <a:t> -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Eggs, Milk &amp; Dairy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Plant-Based -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Rice, Wheat, Nuts, Soybeans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847850" y="5300127"/>
            <a:ext cx="84963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Meat-based foods have the highest environmental impact per unit consumed.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Animal byproducts (eggs &amp; dairy) are more sustainable than meat but still have a notable CO₂ footprint.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Plant-based foods offer the best balance of high consumption and low CO₂ emissions. </a:t>
            </a:r>
          </a:p>
        </p:txBody>
      </p:sp>
    </p:spTree>
    <p:extLst>
      <p:ext uri="{BB962C8B-B14F-4D97-AF65-F5344CB8AC3E}">
        <p14:creationId xmlns:p14="http://schemas.microsoft.com/office/powerpoint/2010/main" val="3131637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/>
              <p:cNvGraphicFramePr/>
              <p:nvPr>
                <p:extLst>
                  <p:ext uri="{D42A27DB-BD31-4B8C-83A1-F6EECF244321}">
                    <p14:modId xmlns:p14="http://schemas.microsoft.com/office/powerpoint/2010/main" val="2587662636"/>
                  </p:ext>
                </p:extLst>
              </p:nvPr>
            </p:nvGraphicFramePr>
            <p:xfrm>
              <a:off x="2887980" y="495301"/>
              <a:ext cx="7132320" cy="40386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hart 3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7980" y="495301"/>
                <a:ext cx="7132320" cy="40386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371724" y="5141875"/>
            <a:ext cx="911542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Beef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the most significant contributor to CO₂ emissions.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Milk - including cheese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also has a substantial environmental impact.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cumulative percentage line (blue)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shows that the top 3 categories contribute to the majority of emissions (80%+).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Rice and Pork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have relatively lower emissions but still contribute to the total. </a:t>
            </a:r>
          </a:p>
        </p:txBody>
      </p:sp>
    </p:spTree>
    <p:extLst>
      <p:ext uri="{BB962C8B-B14F-4D97-AF65-F5344CB8AC3E}">
        <p14:creationId xmlns:p14="http://schemas.microsoft.com/office/powerpoint/2010/main" val="3756145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403</Words>
  <Application>Microsoft Macintosh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Microsoft Office User</cp:lastModifiedBy>
  <cp:revision>7</cp:revision>
  <dcterms:created xsi:type="dcterms:W3CDTF">2025-02-16T19:38:04Z</dcterms:created>
  <dcterms:modified xsi:type="dcterms:W3CDTF">2025-02-20T18:34:07Z</dcterms:modified>
</cp:coreProperties>
</file>