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59" r:id="rId4"/>
    <p:sldId id="258" r:id="rId5"/>
    <p:sldId id="265" r:id="rId6"/>
    <p:sldId id="264" r:id="rId7"/>
    <p:sldId id="257"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651883-FC73-4416-A802-4DCAFDD2A121}" v="15" dt="2019-11-24T23:15:24.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69080" autoAdjust="0"/>
  </p:normalViewPr>
  <p:slideViewPr>
    <p:cSldViewPr snapToGrid="0">
      <p:cViewPr varScale="1">
        <p:scale>
          <a:sx n="75" d="100"/>
          <a:sy n="75"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na Olson" userId="c9fe88fc879b19e7" providerId="LiveId" clId="{64651883-FC73-4416-A802-4DCAFDD2A121}"/>
    <pc:docChg chg="custSel modSld">
      <pc:chgData name="Liana Olson" userId="c9fe88fc879b19e7" providerId="LiveId" clId="{64651883-FC73-4416-A802-4DCAFDD2A121}" dt="2019-11-24T23:19:31.565" v="2697" actId="20577"/>
      <pc:docMkLst>
        <pc:docMk/>
      </pc:docMkLst>
      <pc:sldChg chg="addSp modSp modNotesTx">
        <pc:chgData name="Liana Olson" userId="c9fe88fc879b19e7" providerId="LiveId" clId="{64651883-FC73-4416-A802-4DCAFDD2A121}" dt="2019-11-24T23:05:19.174" v="1195" actId="1035"/>
        <pc:sldMkLst>
          <pc:docMk/>
          <pc:sldMk cId="9347935" sldId="257"/>
        </pc:sldMkLst>
        <pc:spChg chg="add mod">
          <ac:chgData name="Liana Olson" userId="c9fe88fc879b19e7" providerId="LiveId" clId="{64651883-FC73-4416-A802-4DCAFDD2A121}" dt="2019-11-24T23:04:59.569" v="1100" actId="692"/>
          <ac:spMkLst>
            <pc:docMk/>
            <pc:sldMk cId="9347935" sldId="257"/>
            <ac:spMk id="6" creationId="{4808941F-BE78-49F1-87A3-CE301A43B649}"/>
          </ac:spMkLst>
        </pc:spChg>
        <pc:spChg chg="add mod">
          <ac:chgData name="Liana Olson" userId="c9fe88fc879b19e7" providerId="LiveId" clId="{64651883-FC73-4416-A802-4DCAFDD2A121}" dt="2019-11-24T23:05:19.174" v="1195" actId="1035"/>
          <ac:spMkLst>
            <pc:docMk/>
            <pc:sldMk cId="9347935" sldId="257"/>
            <ac:spMk id="7" creationId="{C6F3E120-33CC-4CE2-8C18-8D958FFF4166}"/>
          </ac:spMkLst>
        </pc:spChg>
      </pc:sldChg>
      <pc:sldChg chg="modNotesTx">
        <pc:chgData name="Liana Olson" userId="c9fe88fc879b19e7" providerId="LiveId" clId="{64651883-FC73-4416-A802-4DCAFDD2A121}" dt="2019-11-24T22:59:36.037" v="149" actId="20577"/>
        <pc:sldMkLst>
          <pc:docMk/>
          <pc:sldMk cId="211409254" sldId="258"/>
        </pc:sldMkLst>
      </pc:sldChg>
      <pc:sldChg chg="addSp modSp modNotesTx">
        <pc:chgData name="Liana Olson" userId="c9fe88fc879b19e7" providerId="LiveId" clId="{64651883-FC73-4416-A802-4DCAFDD2A121}" dt="2019-11-24T23:19:31.565" v="2697" actId="20577"/>
        <pc:sldMkLst>
          <pc:docMk/>
          <pc:sldMk cId="2778917288" sldId="262"/>
        </pc:sldMkLst>
        <pc:spChg chg="mod">
          <ac:chgData name="Liana Olson" userId="c9fe88fc879b19e7" providerId="LiveId" clId="{64651883-FC73-4416-A802-4DCAFDD2A121}" dt="2019-11-24T23:18:24.180" v="2417" actId="20577"/>
          <ac:spMkLst>
            <pc:docMk/>
            <pc:sldMk cId="2778917288" sldId="262"/>
            <ac:spMk id="3" creationId="{FCEFC5BD-DA72-4319-ADD4-20CBF5A42EFD}"/>
          </ac:spMkLst>
        </pc:spChg>
        <pc:cxnChg chg="add mod">
          <ac:chgData name="Liana Olson" userId="c9fe88fc879b19e7" providerId="LiveId" clId="{64651883-FC73-4416-A802-4DCAFDD2A121}" dt="2019-11-24T23:15:38.551" v="2003" actId="692"/>
          <ac:cxnSpMkLst>
            <pc:docMk/>
            <pc:sldMk cId="2778917288" sldId="262"/>
            <ac:cxnSpMk id="5" creationId="{6CAE95EC-9ADF-46A0-8DCA-D176400542BF}"/>
          </ac:cxnSpMkLst>
        </pc:cxnChg>
      </pc:sldChg>
      <pc:sldChg chg="modNotesTx">
        <pc:chgData name="Liana Olson" userId="c9fe88fc879b19e7" providerId="LiveId" clId="{64651883-FC73-4416-A802-4DCAFDD2A121}" dt="2019-11-24T23:02:53.932" v="740" actId="20577"/>
        <pc:sldMkLst>
          <pc:docMk/>
          <pc:sldMk cId="494900606" sldId="264"/>
        </pc:sldMkLst>
      </pc:sldChg>
      <pc:sldChg chg="modNotesTx">
        <pc:chgData name="Liana Olson" userId="c9fe88fc879b19e7" providerId="LiveId" clId="{64651883-FC73-4416-A802-4DCAFDD2A121}" dt="2019-11-24T23:00:34.874" v="349" actId="20577"/>
        <pc:sldMkLst>
          <pc:docMk/>
          <pc:sldMk cId="157477039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C556-F271-463B-8368-988512718680}" type="datetimeFigureOut">
              <a:rPr lang="en-US" smtClean="0"/>
              <a:t>11/24/2019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E428B-8597-43C0-92F9-BC4225EFB888}" type="slidenum">
              <a:rPr lang="en-US" smtClean="0"/>
              <a:t>‹#›</a:t>
            </a:fld>
            <a:endParaRPr lang="en-US"/>
          </a:p>
        </p:txBody>
      </p:sp>
    </p:spTree>
    <p:extLst>
      <p:ext uri="{BB962C8B-B14F-4D97-AF65-F5344CB8AC3E}">
        <p14:creationId xmlns:p14="http://schemas.microsoft.com/office/powerpoint/2010/main" val="14199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sales promotion with the highest average relative to the lowest returns ratio was North America Holiday. Average sales during the North America Holiday promotion exceeded average sales with no discount while it’s returns ratio was second to lowest at roughly 0.75%.</a:t>
            </a:r>
          </a:p>
        </p:txBody>
      </p:sp>
      <p:sp>
        <p:nvSpPr>
          <p:cNvPr id="4" name="Slide Number Placeholder 3"/>
          <p:cNvSpPr>
            <a:spLocks noGrp="1"/>
          </p:cNvSpPr>
          <p:nvPr>
            <p:ph type="sldNum" sz="quarter" idx="5"/>
          </p:nvPr>
        </p:nvSpPr>
        <p:spPr/>
        <p:txBody>
          <a:bodyPr/>
          <a:lstStyle/>
          <a:p>
            <a:fld id="{EA9E428B-8597-43C0-92F9-BC4225EFB888}" type="slidenum">
              <a:rPr lang="en-US" smtClean="0"/>
              <a:t>2</a:t>
            </a:fld>
            <a:endParaRPr lang="en-US"/>
          </a:p>
        </p:txBody>
      </p:sp>
    </p:spTree>
    <p:extLst>
      <p:ext uri="{BB962C8B-B14F-4D97-AF65-F5344CB8AC3E}">
        <p14:creationId xmlns:p14="http://schemas.microsoft.com/office/powerpoint/2010/main" val="1872081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breakdown of the promotion. Profits during the promotion totaled $776.5 million, where home appliances have the largest total sales at around $434.4 million.</a:t>
            </a:r>
          </a:p>
        </p:txBody>
      </p:sp>
      <p:sp>
        <p:nvSpPr>
          <p:cNvPr id="4" name="Slide Number Placeholder 3"/>
          <p:cNvSpPr>
            <a:spLocks noGrp="1"/>
          </p:cNvSpPr>
          <p:nvPr>
            <p:ph type="sldNum" sz="quarter" idx="5"/>
          </p:nvPr>
        </p:nvSpPr>
        <p:spPr/>
        <p:txBody>
          <a:bodyPr/>
          <a:lstStyle/>
          <a:p>
            <a:fld id="{EA9E428B-8597-43C0-92F9-BC4225EFB888}" type="slidenum">
              <a:rPr lang="en-US" smtClean="0"/>
              <a:t>3</a:t>
            </a:fld>
            <a:endParaRPr lang="en-US"/>
          </a:p>
        </p:txBody>
      </p:sp>
    </p:spTree>
    <p:extLst>
      <p:ext uri="{BB962C8B-B14F-4D97-AF65-F5344CB8AC3E}">
        <p14:creationId xmlns:p14="http://schemas.microsoft.com/office/powerpoint/2010/main" val="420323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sales promotion with the lowest return ratio overall was Asian Holiday, with a ratio right around 0.7%.</a:t>
            </a:r>
          </a:p>
        </p:txBody>
      </p:sp>
      <p:sp>
        <p:nvSpPr>
          <p:cNvPr id="4" name="Slide Number Placeholder 3"/>
          <p:cNvSpPr>
            <a:spLocks noGrp="1"/>
          </p:cNvSpPr>
          <p:nvPr>
            <p:ph type="sldNum" sz="quarter" idx="5"/>
          </p:nvPr>
        </p:nvSpPr>
        <p:spPr/>
        <p:txBody>
          <a:bodyPr/>
          <a:lstStyle/>
          <a:p>
            <a:fld id="{EA9E428B-8597-43C0-92F9-BC4225EFB888}" type="slidenum">
              <a:rPr lang="en-US" smtClean="0"/>
              <a:t>4</a:t>
            </a:fld>
            <a:endParaRPr lang="en-US"/>
          </a:p>
        </p:txBody>
      </p:sp>
    </p:spTree>
    <p:extLst>
      <p:ext uri="{BB962C8B-B14F-4D97-AF65-F5344CB8AC3E}">
        <p14:creationId xmlns:p14="http://schemas.microsoft.com/office/powerpoint/2010/main" val="197378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number of returns for the Asian Holiday promotion was 6,098 amounting to roughly $2.2 million.</a:t>
            </a:r>
          </a:p>
        </p:txBody>
      </p:sp>
      <p:sp>
        <p:nvSpPr>
          <p:cNvPr id="4" name="Slide Number Placeholder 3"/>
          <p:cNvSpPr>
            <a:spLocks noGrp="1"/>
          </p:cNvSpPr>
          <p:nvPr>
            <p:ph type="sldNum" sz="quarter" idx="5"/>
          </p:nvPr>
        </p:nvSpPr>
        <p:spPr/>
        <p:txBody>
          <a:bodyPr/>
          <a:lstStyle/>
          <a:p>
            <a:fld id="{EA9E428B-8597-43C0-92F9-BC4225EFB888}" type="slidenum">
              <a:rPr lang="en-US" smtClean="0"/>
              <a:t>5</a:t>
            </a:fld>
            <a:endParaRPr lang="en-US"/>
          </a:p>
        </p:txBody>
      </p:sp>
    </p:spTree>
    <p:extLst>
      <p:ext uri="{BB962C8B-B14F-4D97-AF65-F5344CB8AC3E}">
        <p14:creationId xmlns:p14="http://schemas.microsoft.com/office/powerpoint/2010/main" val="36230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Asian Holiday, Asian Spring, Asian Summer, European Back-to-School, European Holiday, European Spring, and North American Spring all had average sales quantities that fell below a normal day with no discount. We should consider eliminating a few of these, however we must first consider the effects these promotions have on advertising and bringing in more year-round customers.</a:t>
            </a:r>
          </a:p>
        </p:txBody>
      </p:sp>
      <p:sp>
        <p:nvSpPr>
          <p:cNvPr id="4" name="Slide Number Placeholder 3"/>
          <p:cNvSpPr>
            <a:spLocks noGrp="1"/>
          </p:cNvSpPr>
          <p:nvPr>
            <p:ph type="sldNum" sz="quarter" idx="5"/>
          </p:nvPr>
        </p:nvSpPr>
        <p:spPr/>
        <p:txBody>
          <a:bodyPr/>
          <a:lstStyle/>
          <a:p>
            <a:fld id="{EA9E428B-8597-43C0-92F9-BC4225EFB888}" type="slidenum">
              <a:rPr lang="en-US" smtClean="0"/>
              <a:t>6</a:t>
            </a:fld>
            <a:endParaRPr lang="en-US"/>
          </a:p>
        </p:txBody>
      </p:sp>
    </p:spTree>
    <p:extLst>
      <p:ext uri="{BB962C8B-B14F-4D97-AF65-F5344CB8AC3E}">
        <p14:creationId xmlns:p14="http://schemas.microsoft.com/office/powerpoint/2010/main" val="350618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bottom line we need to consider is the profits we make on each promotion. North America Back-to-School has produced the highest total net profits of around $1 billion, with North America Holiday as a </a:t>
            </a:r>
            <a:r>
              <a:rPr lang="en-US" dirty="0" err="1"/>
              <a:t>clse</a:t>
            </a:r>
            <a:r>
              <a:rPr lang="en-US" dirty="0"/>
              <a:t> second around $777 million.</a:t>
            </a:r>
          </a:p>
        </p:txBody>
      </p:sp>
      <p:sp>
        <p:nvSpPr>
          <p:cNvPr id="4" name="Slide Number Placeholder 3"/>
          <p:cNvSpPr>
            <a:spLocks noGrp="1"/>
          </p:cNvSpPr>
          <p:nvPr>
            <p:ph type="sldNum" sz="quarter" idx="5"/>
          </p:nvPr>
        </p:nvSpPr>
        <p:spPr/>
        <p:txBody>
          <a:bodyPr/>
          <a:lstStyle/>
          <a:p>
            <a:fld id="{EA9E428B-8597-43C0-92F9-BC4225EFB888}" type="slidenum">
              <a:rPr lang="en-US" smtClean="0"/>
              <a:t>7</a:t>
            </a:fld>
            <a:endParaRPr lang="en-US"/>
          </a:p>
        </p:txBody>
      </p:sp>
    </p:spTree>
    <p:extLst>
      <p:ext uri="{BB962C8B-B14F-4D97-AF65-F5344CB8AC3E}">
        <p14:creationId xmlns:p14="http://schemas.microsoft.com/office/powerpoint/2010/main" val="374830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eliminate lowest selling discounts for each region, since they are selling lower than if we have no discount. However, promotions are not only about short-term profits, but are also about long-term customer loyalty and company recognition. Therefore it is important to continue to have promotions in each region and focus our efforts in increasing sales during </a:t>
            </a:r>
            <a:r>
              <a:rPr lang="en-US"/>
              <a:t>those promotions.</a:t>
            </a:r>
            <a:endParaRPr lang="en-US" dirty="0"/>
          </a:p>
        </p:txBody>
      </p:sp>
      <p:sp>
        <p:nvSpPr>
          <p:cNvPr id="4" name="Slide Number Placeholder 3"/>
          <p:cNvSpPr>
            <a:spLocks noGrp="1"/>
          </p:cNvSpPr>
          <p:nvPr>
            <p:ph type="sldNum" sz="quarter" idx="5"/>
          </p:nvPr>
        </p:nvSpPr>
        <p:spPr/>
        <p:txBody>
          <a:bodyPr/>
          <a:lstStyle/>
          <a:p>
            <a:fld id="{EA9E428B-8597-43C0-92F9-BC4225EFB888}" type="slidenum">
              <a:rPr lang="en-US" smtClean="0"/>
              <a:t>8</a:t>
            </a:fld>
            <a:endParaRPr lang="en-US"/>
          </a:p>
        </p:txBody>
      </p:sp>
    </p:spTree>
    <p:extLst>
      <p:ext uri="{BB962C8B-B14F-4D97-AF65-F5344CB8AC3E}">
        <p14:creationId xmlns:p14="http://schemas.microsoft.com/office/powerpoint/2010/main" val="138466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D5A2-5540-4F69-91E8-C72EA37722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05FA2-7AAB-4593-AED5-B3D562FEC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4C813-34D4-44FA-9DB6-3D5BB1911F3E}"/>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5" name="Footer Placeholder 4">
            <a:extLst>
              <a:ext uri="{FF2B5EF4-FFF2-40B4-BE49-F238E27FC236}">
                <a16:creationId xmlns:a16="http://schemas.microsoft.com/office/drawing/2014/main" id="{55B602D1-860B-49AF-8563-0D3802D41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BA505-C26B-4F3E-A135-8CCECF11CC7E}"/>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78914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B1F5-65BA-4955-9044-CBF4A94A43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713CC-0CB2-462F-9638-40B56AB21E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425FB-9BAB-4507-8DCB-7ACF443F6273}"/>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5" name="Footer Placeholder 4">
            <a:extLst>
              <a:ext uri="{FF2B5EF4-FFF2-40B4-BE49-F238E27FC236}">
                <a16:creationId xmlns:a16="http://schemas.microsoft.com/office/drawing/2014/main" id="{607D3C5A-BF91-4D2F-BC02-0E86BDC96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76C3D-FB1E-411B-A4EC-935703B2584D}"/>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270808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BE5DC-0E4A-466B-BD27-2AC34DC43E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4FACCD-BB3D-43F5-8627-AC9963D09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CCD6D-9370-47EE-B23A-16ADD71A3532}"/>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5" name="Footer Placeholder 4">
            <a:extLst>
              <a:ext uri="{FF2B5EF4-FFF2-40B4-BE49-F238E27FC236}">
                <a16:creationId xmlns:a16="http://schemas.microsoft.com/office/drawing/2014/main" id="{A85779D1-1477-4D4F-930B-B1B4EC645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3AF4C-E5EE-4ECA-8612-A1611AA0F9FE}"/>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115859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8401-2773-4CE2-B120-6AFFA5C08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2E5BB-F44D-48B1-9934-AA1D90CE9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EA2FF-5BE9-4ACD-A331-BE0F1194FE00}"/>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5" name="Footer Placeholder 4">
            <a:extLst>
              <a:ext uri="{FF2B5EF4-FFF2-40B4-BE49-F238E27FC236}">
                <a16:creationId xmlns:a16="http://schemas.microsoft.com/office/drawing/2014/main" id="{575EDAB9-8BEF-4AF8-B951-5875A2BA4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0A7B0-42A2-4484-A517-F34F6C99C019}"/>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4603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E7D1-25AE-4496-8180-8A742A1520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F933DF-52BB-40DD-B6DA-6E3EA245F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F3FB34-1E55-433E-BC02-7E37B5DF2520}"/>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5" name="Footer Placeholder 4">
            <a:extLst>
              <a:ext uri="{FF2B5EF4-FFF2-40B4-BE49-F238E27FC236}">
                <a16:creationId xmlns:a16="http://schemas.microsoft.com/office/drawing/2014/main" id="{3CABB764-7845-4794-894A-A16843753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1C554-B855-4234-A7F1-28093641D349}"/>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324544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86E5-00ED-43F7-9CCF-D3EE77979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63551D-0793-4779-BCAF-6409615B7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6EDA67-6EC6-41E8-A64E-9EE4703DA4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E3C919-17F7-4797-BA36-4FAB8BCEE89F}"/>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6" name="Footer Placeholder 5">
            <a:extLst>
              <a:ext uri="{FF2B5EF4-FFF2-40B4-BE49-F238E27FC236}">
                <a16:creationId xmlns:a16="http://schemas.microsoft.com/office/drawing/2014/main" id="{29AECA11-E7CB-4168-88AA-1CE139979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9CFC9-58B7-4306-95AA-1C8E0B12A345}"/>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356448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E4D9-DF63-4D9B-BE32-4F520C0C12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4368C-9092-446D-99F3-7CBE39CD8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57CF0-524A-4EDE-A3A9-D4AEAB92F1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AF82CD-1F8E-4556-B65E-4E531F367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63E9A-4D59-4CCE-A6E1-249A49B89A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7155D1-37C8-49AA-8151-AFE029F1F317}"/>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8" name="Footer Placeholder 7">
            <a:extLst>
              <a:ext uri="{FF2B5EF4-FFF2-40B4-BE49-F238E27FC236}">
                <a16:creationId xmlns:a16="http://schemas.microsoft.com/office/drawing/2014/main" id="{05734981-715F-4B86-86F4-6474A05E2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CC909-56B8-4833-9127-B0F96E8765E4}"/>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369843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2561-F53E-47BE-9560-68D5B062D1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D1B223-02B6-4031-8B36-292EC038F5AD}"/>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4" name="Footer Placeholder 3">
            <a:extLst>
              <a:ext uri="{FF2B5EF4-FFF2-40B4-BE49-F238E27FC236}">
                <a16:creationId xmlns:a16="http://schemas.microsoft.com/office/drawing/2014/main" id="{81A190E8-854E-43F8-BEFB-C0BA92264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C8FB45-F0F6-4FF6-ACC6-E1F7D5796E02}"/>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241613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58DAA-F593-4DA8-B9BB-DDAAD4D0F4B0}"/>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3" name="Footer Placeholder 2">
            <a:extLst>
              <a:ext uri="{FF2B5EF4-FFF2-40B4-BE49-F238E27FC236}">
                <a16:creationId xmlns:a16="http://schemas.microsoft.com/office/drawing/2014/main" id="{AE2B4D02-BAAF-4F00-A5DA-84236F40F9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24C20E-904E-45AA-A7DD-4ECB912B451B}"/>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307945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C47E-0F6F-457C-A5DC-6FB8A2AC7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A53A08-10DA-4169-A8A4-5B3CF3A0C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1BBFD0-D281-4E77-B9A4-63C3C7198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1354F-19A8-4E99-A63F-CED4AD5EF99A}"/>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6" name="Footer Placeholder 5">
            <a:extLst>
              <a:ext uri="{FF2B5EF4-FFF2-40B4-BE49-F238E27FC236}">
                <a16:creationId xmlns:a16="http://schemas.microsoft.com/office/drawing/2014/main" id="{E868E315-0707-4120-A25D-F361AB7B5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89E2A-D2BC-4617-B1C1-A686ED006C5D}"/>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124434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9721-7851-4B74-98FE-516E8F353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1FF3C2-6B8F-4614-81FB-26CA433B7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6D389C-7C25-4E0A-A89B-437C65BB6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085E1-3332-40E0-96E8-5B6B69E4A89D}"/>
              </a:ext>
            </a:extLst>
          </p:cNvPr>
          <p:cNvSpPr>
            <a:spLocks noGrp="1"/>
          </p:cNvSpPr>
          <p:nvPr>
            <p:ph type="dt" sz="half" idx="10"/>
          </p:nvPr>
        </p:nvSpPr>
        <p:spPr/>
        <p:txBody>
          <a:bodyPr/>
          <a:lstStyle/>
          <a:p>
            <a:fld id="{A33A93E6-9FD9-42BF-8398-8538ABD3650C}" type="datetimeFigureOut">
              <a:rPr lang="en-US" smtClean="0"/>
              <a:t>11/24/2019</a:t>
            </a:fld>
            <a:endParaRPr lang="en-US"/>
          </a:p>
        </p:txBody>
      </p:sp>
      <p:sp>
        <p:nvSpPr>
          <p:cNvPr id="6" name="Footer Placeholder 5">
            <a:extLst>
              <a:ext uri="{FF2B5EF4-FFF2-40B4-BE49-F238E27FC236}">
                <a16:creationId xmlns:a16="http://schemas.microsoft.com/office/drawing/2014/main" id="{00972032-E17A-40E6-9B27-5B6CBE8DC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003D8-B031-4199-95E1-198FC0EF4B16}"/>
              </a:ext>
            </a:extLst>
          </p:cNvPr>
          <p:cNvSpPr>
            <a:spLocks noGrp="1"/>
          </p:cNvSpPr>
          <p:nvPr>
            <p:ph type="sldNum" sz="quarter" idx="12"/>
          </p:nvPr>
        </p:nvSpPr>
        <p:spPr/>
        <p:txBody>
          <a:bodyPr/>
          <a:lstStyle/>
          <a:p>
            <a:fld id="{B57976D5-D59A-4140-9E2E-87010BCE8707}" type="slidenum">
              <a:rPr lang="en-US" smtClean="0"/>
              <a:t>‹#›</a:t>
            </a:fld>
            <a:endParaRPr lang="en-US"/>
          </a:p>
        </p:txBody>
      </p:sp>
    </p:spTree>
    <p:extLst>
      <p:ext uri="{BB962C8B-B14F-4D97-AF65-F5344CB8AC3E}">
        <p14:creationId xmlns:p14="http://schemas.microsoft.com/office/powerpoint/2010/main" val="257653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04500D-FB09-4286-809C-FFF2B3225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68811-D0E4-4F2D-9ED8-31E94D442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56457-0F00-4B37-8A35-B726ECD1B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A93E6-9FD9-42BF-8398-8538ABD3650C}" type="datetimeFigureOut">
              <a:rPr lang="en-US" smtClean="0"/>
              <a:t>11/24/2019</a:t>
            </a:fld>
            <a:endParaRPr lang="en-US"/>
          </a:p>
        </p:txBody>
      </p:sp>
      <p:sp>
        <p:nvSpPr>
          <p:cNvPr id="5" name="Footer Placeholder 4">
            <a:extLst>
              <a:ext uri="{FF2B5EF4-FFF2-40B4-BE49-F238E27FC236}">
                <a16:creationId xmlns:a16="http://schemas.microsoft.com/office/drawing/2014/main" id="{AEEF8AF5-A9F8-4DAE-B76F-E518C8E83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7984D-454C-4046-BF96-96992E5A9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976D5-D59A-4140-9E2E-87010BCE8707}" type="slidenum">
              <a:rPr lang="en-US" smtClean="0"/>
              <a:t>‹#›</a:t>
            </a:fld>
            <a:endParaRPr lang="en-US"/>
          </a:p>
        </p:txBody>
      </p:sp>
    </p:spTree>
    <p:extLst>
      <p:ext uri="{BB962C8B-B14F-4D97-AF65-F5344CB8AC3E}">
        <p14:creationId xmlns:p14="http://schemas.microsoft.com/office/powerpoint/2010/main" val="1663493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2BD3-FEA6-4C6B-B4BE-60DD2BD51A90}"/>
              </a:ext>
            </a:extLst>
          </p:cNvPr>
          <p:cNvSpPr>
            <a:spLocks noGrp="1"/>
          </p:cNvSpPr>
          <p:nvPr>
            <p:ph type="ctrTitle"/>
          </p:nvPr>
        </p:nvSpPr>
        <p:spPr>
          <a:xfrm>
            <a:off x="2626442" y="2478534"/>
            <a:ext cx="9144000" cy="2387600"/>
          </a:xfrm>
        </p:spPr>
        <p:txBody>
          <a:bodyPr/>
          <a:lstStyle/>
          <a:p>
            <a:pPr algn="r"/>
            <a:r>
              <a:rPr lang="en-US" dirty="0"/>
              <a:t>Contoso </a:t>
            </a:r>
            <a:br>
              <a:rPr lang="en-US" dirty="0"/>
            </a:br>
            <a:r>
              <a:rPr lang="en-US" dirty="0"/>
              <a:t>Promotions Analysis</a:t>
            </a:r>
          </a:p>
        </p:txBody>
      </p:sp>
      <p:pic>
        <p:nvPicPr>
          <p:cNvPr id="5" name="Picture 4" descr="A picture containing drawing&#10;&#10;Description automatically generated">
            <a:extLst>
              <a:ext uri="{FF2B5EF4-FFF2-40B4-BE49-F238E27FC236}">
                <a16:creationId xmlns:a16="http://schemas.microsoft.com/office/drawing/2014/main" id="{5C34FC00-8A20-4F90-8DFE-34B07BC0B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84" y="601006"/>
            <a:ext cx="3739074" cy="3755053"/>
          </a:xfrm>
          <a:prstGeom prst="rect">
            <a:avLst/>
          </a:prstGeom>
        </p:spPr>
      </p:pic>
      <p:cxnSp>
        <p:nvCxnSpPr>
          <p:cNvPr id="7" name="Straight Connector 6">
            <a:extLst>
              <a:ext uri="{FF2B5EF4-FFF2-40B4-BE49-F238E27FC236}">
                <a16:creationId xmlns:a16="http://schemas.microsoft.com/office/drawing/2014/main" id="{A0D53E77-0A73-4C90-9314-0FAF86EE8E4A}"/>
              </a:ext>
            </a:extLst>
          </p:cNvPr>
          <p:cNvCxnSpPr>
            <a:cxnSpLocks/>
          </p:cNvCxnSpPr>
          <p:nvPr/>
        </p:nvCxnSpPr>
        <p:spPr>
          <a:xfrm>
            <a:off x="3455380" y="4866134"/>
            <a:ext cx="875714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58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E123EDC-7288-41C4-A442-DA0067EAD394}"/>
              </a:ext>
            </a:extLst>
          </p:cNvPr>
          <p:cNvGrpSpPr/>
          <p:nvPr/>
        </p:nvGrpSpPr>
        <p:grpSpPr>
          <a:xfrm>
            <a:off x="1112115" y="860095"/>
            <a:ext cx="9996874" cy="5754711"/>
            <a:chOff x="139265" y="0"/>
            <a:chExt cx="11913469" cy="6858000"/>
          </a:xfrm>
        </p:grpSpPr>
        <p:pic>
          <p:nvPicPr>
            <p:cNvPr id="4" name="Picture 3">
              <a:extLst>
                <a:ext uri="{FF2B5EF4-FFF2-40B4-BE49-F238E27FC236}">
                  <a16:creationId xmlns:a16="http://schemas.microsoft.com/office/drawing/2014/main" id="{4AD88B6F-971E-47DE-9B25-053ED852FB79}"/>
                </a:ext>
              </a:extLst>
            </p:cNvPr>
            <p:cNvPicPr>
              <a:picLocks noChangeAspect="1"/>
            </p:cNvPicPr>
            <p:nvPr/>
          </p:nvPicPr>
          <p:blipFill>
            <a:blip r:embed="rId3"/>
            <a:stretch>
              <a:fillRect/>
            </a:stretch>
          </p:blipFill>
          <p:spPr>
            <a:xfrm>
              <a:off x="139265" y="0"/>
              <a:ext cx="11913469" cy="6858000"/>
            </a:xfrm>
            <a:prstGeom prst="rect">
              <a:avLst/>
            </a:prstGeom>
          </p:spPr>
        </p:pic>
        <p:sp>
          <p:nvSpPr>
            <p:cNvPr id="5" name="Rectangle 4">
              <a:extLst>
                <a:ext uri="{FF2B5EF4-FFF2-40B4-BE49-F238E27FC236}">
                  <a16:creationId xmlns:a16="http://schemas.microsoft.com/office/drawing/2014/main" id="{B783136B-E797-44C8-B35C-23945F378D82}"/>
                </a:ext>
              </a:extLst>
            </p:cNvPr>
            <p:cNvSpPr/>
            <p:nvPr/>
          </p:nvSpPr>
          <p:spPr>
            <a:xfrm>
              <a:off x="11393683" y="2762785"/>
              <a:ext cx="408562" cy="45720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C3CFE83-9743-42BA-96C6-1F6E157DBD18}"/>
                </a:ext>
              </a:extLst>
            </p:cNvPr>
            <p:cNvCxnSpPr/>
            <p:nvPr/>
          </p:nvCxnSpPr>
          <p:spPr>
            <a:xfrm flipV="1">
              <a:off x="5120640" y="3133344"/>
              <a:ext cx="6083808" cy="192633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02A4CE4C-F9FE-4FB9-BF73-5700743C5C70}"/>
              </a:ext>
            </a:extLst>
          </p:cNvPr>
          <p:cNvSpPr txBox="1"/>
          <p:nvPr/>
        </p:nvSpPr>
        <p:spPr>
          <a:xfrm>
            <a:off x="2616740" y="175098"/>
            <a:ext cx="7393022" cy="830997"/>
          </a:xfrm>
          <a:prstGeom prst="rect">
            <a:avLst/>
          </a:prstGeom>
          <a:noFill/>
        </p:spPr>
        <p:txBody>
          <a:bodyPr wrap="square" rtlCol="0">
            <a:spAutoFit/>
          </a:bodyPr>
          <a:lstStyle/>
          <a:p>
            <a:pPr algn="ctr"/>
            <a:r>
              <a:rPr lang="en-US" sz="2400" b="1" dirty="0"/>
              <a:t>Highest Average Sales Comparatively to Lowest Returns:</a:t>
            </a:r>
          </a:p>
          <a:p>
            <a:pPr algn="ctr"/>
            <a:r>
              <a:rPr lang="en-US" sz="2400" b="1" dirty="0"/>
              <a:t>North America Holiday</a:t>
            </a:r>
          </a:p>
        </p:txBody>
      </p:sp>
    </p:spTree>
    <p:extLst>
      <p:ext uri="{BB962C8B-B14F-4D97-AF65-F5344CB8AC3E}">
        <p14:creationId xmlns:p14="http://schemas.microsoft.com/office/powerpoint/2010/main" val="108328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3335FB-6C97-49A8-B19D-613700D7578A}"/>
              </a:ext>
            </a:extLst>
          </p:cNvPr>
          <p:cNvPicPr>
            <a:picLocks noChangeAspect="1"/>
          </p:cNvPicPr>
          <p:nvPr/>
        </p:nvPicPr>
        <p:blipFill>
          <a:blip r:embed="rId3"/>
          <a:stretch>
            <a:fillRect/>
          </a:stretch>
        </p:blipFill>
        <p:spPr>
          <a:xfrm>
            <a:off x="297546" y="85344"/>
            <a:ext cx="11607497" cy="6681216"/>
          </a:xfrm>
          <a:prstGeom prst="rect">
            <a:avLst/>
          </a:prstGeom>
        </p:spPr>
      </p:pic>
      <p:sp>
        <p:nvSpPr>
          <p:cNvPr id="5" name="Rectangle 4">
            <a:extLst>
              <a:ext uri="{FF2B5EF4-FFF2-40B4-BE49-F238E27FC236}">
                <a16:creationId xmlns:a16="http://schemas.microsoft.com/office/drawing/2014/main" id="{38336FEA-D55C-48CD-A204-960CDC134EC0}"/>
              </a:ext>
            </a:extLst>
          </p:cNvPr>
          <p:cNvSpPr/>
          <p:nvPr/>
        </p:nvSpPr>
        <p:spPr>
          <a:xfrm>
            <a:off x="6743700" y="1892300"/>
            <a:ext cx="1054100" cy="34290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4F3223-D362-4B05-973D-07681E5EE13B}"/>
              </a:ext>
            </a:extLst>
          </p:cNvPr>
          <p:cNvSpPr/>
          <p:nvPr/>
        </p:nvSpPr>
        <p:spPr>
          <a:xfrm>
            <a:off x="9626600" y="6273800"/>
            <a:ext cx="965200" cy="19050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06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5AC9EC0-783D-4163-B26C-16B89C8527B1}"/>
              </a:ext>
            </a:extLst>
          </p:cNvPr>
          <p:cNvGrpSpPr/>
          <p:nvPr/>
        </p:nvGrpSpPr>
        <p:grpSpPr>
          <a:xfrm>
            <a:off x="1067845" y="925495"/>
            <a:ext cx="10056309" cy="5732095"/>
            <a:chOff x="196644" y="39330"/>
            <a:chExt cx="11798711" cy="6725264"/>
          </a:xfrm>
        </p:grpSpPr>
        <p:pic>
          <p:nvPicPr>
            <p:cNvPr id="4" name="Picture 3">
              <a:extLst>
                <a:ext uri="{FF2B5EF4-FFF2-40B4-BE49-F238E27FC236}">
                  <a16:creationId xmlns:a16="http://schemas.microsoft.com/office/drawing/2014/main" id="{6FDEBD43-A6E8-4AAD-875C-0F53F2E7E097}"/>
                </a:ext>
              </a:extLst>
            </p:cNvPr>
            <p:cNvPicPr>
              <a:picLocks noChangeAspect="1"/>
            </p:cNvPicPr>
            <p:nvPr/>
          </p:nvPicPr>
          <p:blipFill rotWithShape="1">
            <a:blip r:embed="rId3"/>
            <a:srcRect l="356" t="1290" r="356" b="645"/>
            <a:stretch/>
          </p:blipFill>
          <p:spPr>
            <a:xfrm>
              <a:off x="196644" y="39330"/>
              <a:ext cx="11798711" cy="6725264"/>
            </a:xfrm>
            <a:prstGeom prst="rect">
              <a:avLst/>
            </a:prstGeom>
          </p:spPr>
        </p:pic>
        <p:sp>
          <p:nvSpPr>
            <p:cNvPr id="5" name="Rectangle 4">
              <a:extLst>
                <a:ext uri="{FF2B5EF4-FFF2-40B4-BE49-F238E27FC236}">
                  <a16:creationId xmlns:a16="http://schemas.microsoft.com/office/drawing/2014/main" id="{CBFFDC2F-8110-42AE-A1F1-895C876873F8}"/>
                </a:ext>
              </a:extLst>
            </p:cNvPr>
            <p:cNvSpPr/>
            <p:nvPr/>
          </p:nvSpPr>
          <p:spPr>
            <a:xfrm>
              <a:off x="8608978" y="2905850"/>
              <a:ext cx="359923" cy="343187"/>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47C7D7A4-7485-49C0-8E43-C5B83355F561}"/>
              </a:ext>
            </a:extLst>
          </p:cNvPr>
          <p:cNvSpPr txBox="1"/>
          <p:nvPr/>
        </p:nvSpPr>
        <p:spPr>
          <a:xfrm>
            <a:off x="2772383" y="77822"/>
            <a:ext cx="6809362" cy="830997"/>
          </a:xfrm>
          <a:prstGeom prst="rect">
            <a:avLst/>
          </a:prstGeom>
          <a:noFill/>
        </p:spPr>
        <p:txBody>
          <a:bodyPr wrap="square" rtlCol="0">
            <a:spAutoFit/>
          </a:bodyPr>
          <a:lstStyle/>
          <a:p>
            <a:pPr algn="ctr"/>
            <a:r>
              <a:rPr lang="en-US" sz="2400" b="1" dirty="0"/>
              <a:t>Promotion with Lowest Return Ratio: </a:t>
            </a:r>
          </a:p>
          <a:p>
            <a:pPr algn="ctr"/>
            <a:r>
              <a:rPr lang="en-US" sz="2400" b="1" dirty="0"/>
              <a:t>Asian Holiday</a:t>
            </a:r>
          </a:p>
        </p:txBody>
      </p:sp>
    </p:spTree>
    <p:extLst>
      <p:ext uri="{BB962C8B-B14F-4D97-AF65-F5344CB8AC3E}">
        <p14:creationId xmlns:p14="http://schemas.microsoft.com/office/powerpoint/2010/main" val="21140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2079478-C8BC-43E8-AA3E-4D3713355A29}"/>
              </a:ext>
            </a:extLst>
          </p:cNvPr>
          <p:cNvGrpSpPr/>
          <p:nvPr/>
        </p:nvGrpSpPr>
        <p:grpSpPr>
          <a:xfrm>
            <a:off x="273718" y="0"/>
            <a:ext cx="11652394" cy="6705757"/>
            <a:chOff x="137529" y="0"/>
            <a:chExt cx="11916941" cy="6857999"/>
          </a:xfrm>
        </p:grpSpPr>
        <p:pic>
          <p:nvPicPr>
            <p:cNvPr id="2" name="Picture 1">
              <a:extLst>
                <a:ext uri="{FF2B5EF4-FFF2-40B4-BE49-F238E27FC236}">
                  <a16:creationId xmlns:a16="http://schemas.microsoft.com/office/drawing/2014/main" id="{B041E59D-5605-4A1F-A2AA-E7D318877372}"/>
                </a:ext>
              </a:extLst>
            </p:cNvPr>
            <p:cNvPicPr>
              <a:picLocks noChangeAspect="1"/>
            </p:cNvPicPr>
            <p:nvPr/>
          </p:nvPicPr>
          <p:blipFill>
            <a:blip r:embed="rId3"/>
            <a:stretch>
              <a:fillRect/>
            </a:stretch>
          </p:blipFill>
          <p:spPr>
            <a:xfrm>
              <a:off x="137529" y="0"/>
              <a:ext cx="11916941" cy="6857999"/>
            </a:xfrm>
            <a:prstGeom prst="rect">
              <a:avLst/>
            </a:prstGeom>
          </p:spPr>
        </p:pic>
        <p:sp>
          <p:nvSpPr>
            <p:cNvPr id="3" name="Rectangle 2">
              <a:extLst>
                <a:ext uri="{FF2B5EF4-FFF2-40B4-BE49-F238E27FC236}">
                  <a16:creationId xmlns:a16="http://schemas.microsoft.com/office/drawing/2014/main" id="{C3599B5B-0D39-4846-A1F8-8F06974F4DDC}"/>
                </a:ext>
              </a:extLst>
            </p:cNvPr>
            <p:cNvSpPr/>
            <p:nvPr/>
          </p:nvSpPr>
          <p:spPr>
            <a:xfrm>
              <a:off x="4267200" y="6449568"/>
              <a:ext cx="670560" cy="20726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0732097-F199-4812-BC31-EFDC43FB5171}"/>
                </a:ext>
              </a:extLst>
            </p:cNvPr>
            <p:cNvSpPr/>
            <p:nvPr/>
          </p:nvSpPr>
          <p:spPr>
            <a:xfrm>
              <a:off x="7989660" y="6446325"/>
              <a:ext cx="765234" cy="20726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477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6CB20A9-9083-4A12-B7DF-8D0904CE2816}"/>
              </a:ext>
            </a:extLst>
          </p:cNvPr>
          <p:cNvGrpSpPr/>
          <p:nvPr/>
        </p:nvGrpSpPr>
        <p:grpSpPr>
          <a:xfrm>
            <a:off x="1434974" y="1702341"/>
            <a:ext cx="9302596" cy="4844374"/>
            <a:chOff x="570731" y="646176"/>
            <a:chExt cx="11050538" cy="5754624"/>
          </a:xfrm>
        </p:grpSpPr>
        <p:pic>
          <p:nvPicPr>
            <p:cNvPr id="2" name="Picture 1">
              <a:extLst>
                <a:ext uri="{FF2B5EF4-FFF2-40B4-BE49-F238E27FC236}">
                  <a16:creationId xmlns:a16="http://schemas.microsoft.com/office/drawing/2014/main" id="{7B82B8F6-6148-4413-8B75-1A9EA6C90B13}"/>
                </a:ext>
              </a:extLst>
            </p:cNvPr>
            <p:cNvPicPr>
              <a:picLocks noChangeAspect="1"/>
            </p:cNvPicPr>
            <p:nvPr/>
          </p:nvPicPr>
          <p:blipFill rotWithShape="1">
            <a:blip r:embed="rId3"/>
            <a:srcRect l="654" t="2118"/>
            <a:stretch/>
          </p:blipFill>
          <p:spPr>
            <a:xfrm>
              <a:off x="570731" y="646176"/>
              <a:ext cx="11050538" cy="5754624"/>
            </a:xfrm>
            <a:prstGeom prst="rect">
              <a:avLst/>
            </a:prstGeom>
          </p:spPr>
        </p:pic>
        <p:sp>
          <p:nvSpPr>
            <p:cNvPr id="3" name="Rectangle 2">
              <a:extLst>
                <a:ext uri="{FF2B5EF4-FFF2-40B4-BE49-F238E27FC236}">
                  <a16:creationId xmlns:a16="http://schemas.microsoft.com/office/drawing/2014/main" id="{8330CBAB-4380-4D86-A9F9-FAC718DD6AEB}"/>
                </a:ext>
              </a:extLst>
            </p:cNvPr>
            <p:cNvSpPr/>
            <p:nvPr/>
          </p:nvSpPr>
          <p:spPr>
            <a:xfrm>
              <a:off x="1031132" y="3657600"/>
              <a:ext cx="1541380" cy="190195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2FEDD67-1312-46EE-8C06-65399E08C8FB}"/>
                </a:ext>
              </a:extLst>
            </p:cNvPr>
            <p:cNvCxnSpPr>
              <a:cxnSpLocks/>
            </p:cNvCxnSpPr>
            <p:nvPr/>
          </p:nvCxnSpPr>
          <p:spPr>
            <a:xfrm>
              <a:off x="1935804" y="1867711"/>
              <a:ext cx="505839" cy="9046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D3A77E-2AD9-4E0E-88D2-56C37366BA0A}"/>
                </a:ext>
              </a:extLst>
            </p:cNvPr>
            <p:cNvSpPr txBox="1"/>
            <p:nvPr/>
          </p:nvSpPr>
          <p:spPr>
            <a:xfrm>
              <a:off x="817122" y="1429966"/>
              <a:ext cx="2289863" cy="438729"/>
            </a:xfrm>
            <a:prstGeom prst="rect">
              <a:avLst/>
            </a:prstGeom>
            <a:noFill/>
          </p:spPr>
          <p:txBody>
            <a:bodyPr wrap="square" rtlCol="0">
              <a:spAutoFit/>
            </a:bodyPr>
            <a:lstStyle/>
            <a:p>
              <a:r>
                <a:rPr lang="en-US" dirty="0"/>
                <a:t>No Discount</a:t>
              </a:r>
            </a:p>
          </p:txBody>
        </p:sp>
      </p:grpSp>
      <p:sp>
        <p:nvSpPr>
          <p:cNvPr id="11" name="TextBox 10">
            <a:extLst>
              <a:ext uri="{FF2B5EF4-FFF2-40B4-BE49-F238E27FC236}">
                <a16:creationId xmlns:a16="http://schemas.microsoft.com/office/drawing/2014/main" id="{C8CD61C5-C4B4-4764-896A-658F1F76F60F}"/>
              </a:ext>
            </a:extLst>
          </p:cNvPr>
          <p:cNvSpPr txBox="1"/>
          <p:nvPr/>
        </p:nvSpPr>
        <p:spPr>
          <a:xfrm>
            <a:off x="671209" y="233466"/>
            <a:ext cx="10680969" cy="1200329"/>
          </a:xfrm>
          <a:prstGeom prst="rect">
            <a:avLst/>
          </a:prstGeom>
          <a:noFill/>
        </p:spPr>
        <p:txBody>
          <a:bodyPr wrap="square" rtlCol="0">
            <a:spAutoFit/>
          </a:bodyPr>
          <a:lstStyle/>
          <a:p>
            <a:pPr algn="ctr"/>
            <a:r>
              <a:rPr lang="en-US" sz="2400" b="1" dirty="0"/>
              <a:t>Promotions With Lower Average Sales Quantity Per Day than No Discount:</a:t>
            </a:r>
          </a:p>
          <a:p>
            <a:pPr algn="ctr"/>
            <a:r>
              <a:rPr lang="en-US" sz="2400" b="1" dirty="0"/>
              <a:t>Asian Holiday, Asian Spring, Asian Summer, European Back-to-School, European Holiday, European Spring, and North American Spring</a:t>
            </a:r>
          </a:p>
        </p:txBody>
      </p:sp>
      <p:sp>
        <p:nvSpPr>
          <p:cNvPr id="12" name="Rectangle 11">
            <a:extLst>
              <a:ext uri="{FF2B5EF4-FFF2-40B4-BE49-F238E27FC236}">
                <a16:creationId xmlns:a16="http://schemas.microsoft.com/office/drawing/2014/main" id="{BA8C4934-46ED-4678-8700-A0C4E61792A9}"/>
              </a:ext>
            </a:extLst>
          </p:cNvPr>
          <p:cNvSpPr/>
          <p:nvPr/>
        </p:nvSpPr>
        <p:spPr>
          <a:xfrm>
            <a:off x="3521411" y="3429000"/>
            <a:ext cx="425827" cy="240953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90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46209C-5DB5-47C1-BC68-4556CD1FBBCE}"/>
              </a:ext>
            </a:extLst>
          </p:cNvPr>
          <p:cNvPicPr>
            <a:picLocks noChangeAspect="1"/>
          </p:cNvPicPr>
          <p:nvPr/>
        </p:nvPicPr>
        <p:blipFill>
          <a:blip r:embed="rId3"/>
          <a:stretch>
            <a:fillRect/>
          </a:stretch>
        </p:blipFill>
        <p:spPr>
          <a:xfrm>
            <a:off x="0" y="0"/>
            <a:ext cx="12282565" cy="6858000"/>
          </a:xfrm>
          <a:prstGeom prst="rect">
            <a:avLst/>
          </a:prstGeom>
        </p:spPr>
      </p:pic>
      <p:sp>
        <p:nvSpPr>
          <p:cNvPr id="6" name="Rectangle 5">
            <a:extLst>
              <a:ext uri="{FF2B5EF4-FFF2-40B4-BE49-F238E27FC236}">
                <a16:creationId xmlns:a16="http://schemas.microsoft.com/office/drawing/2014/main" id="{4808941F-BE78-49F1-87A3-CE301A43B649}"/>
              </a:ext>
            </a:extLst>
          </p:cNvPr>
          <p:cNvSpPr/>
          <p:nvPr/>
        </p:nvSpPr>
        <p:spPr>
          <a:xfrm>
            <a:off x="9690100" y="1663700"/>
            <a:ext cx="2501900" cy="176530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6F3E120-33CC-4CE2-8C18-8D958FFF4166}"/>
              </a:ext>
            </a:extLst>
          </p:cNvPr>
          <p:cNvSpPr/>
          <p:nvPr/>
        </p:nvSpPr>
        <p:spPr>
          <a:xfrm>
            <a:off x="9690100" y="5016500"/>
            <a:ext cx="2501900" cy="176530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A1A31-FB43-4FF9-940D-A772507DD644}"/>
              </a:ext>
            </a:extLst>
          </p:cNvPr>
          <p:cNvSpPr>
            <a:spLocks noGrp="1"/>
          </p:cNvSpPr>
          <p:nvPr>
            <p:ph type="title"/>
          </p:nvPr>
        </p:nvSpPr>
        <p:spPr/>
        <p:txBody>
          <a:bodyPr/>
          <a:lstStyle/>
          <a:p>
            <a:r>
              <a:rPr lang="en-US" dirty="0"/>
              <a:t>Conclusions &amp; Recommendations</a:t>
            </a:r>
          </a:p>
        </p:txBody>
      </p:sp>
      <p:sp>
        <p:nvSpPr>
          <p:cNvPr id="3" name="Content Placeholder 2">
            <a:extLst>
              <a:ext uri="{FF2B5EF4-FFF2-40B4-BE49-F238E27FC236}">
                <a16:creationId xmlns:a16="http://schemas.microsoft.com/office/drawing/2014/main" id="{FCEFC5BD-DA72-4319-ADD4-20CBF5A42EFD}"/>
              </a:ext>
            </a:extLst>
          </p:cNvPr>
          <p:cNvSpPr>
            <a:spLocks noGrp="1"/>
          </p:cNvSpPr>
          <p:nvPr>
            <p:ph idx="1"/>
          </p:nvPr>
        </p:nvSpPr>
        <p:spPr>
          <a:xfrm>
            <a:off x="558800" y="1711325"/>
            <a:ext cx="10972800" cy="4351338"/>
          </a:xfrm>
        </p:spPr>
        <p:txBody>
          <a:bodyPr>
            <a:normAutofit fontScale="92500" lnSpcReduction="20000"/>
          </a:bodyPr>
          <a:lstStyle/>
          <a:p>
            <a:pPr marL="0" indent="0">
              <a:buNone/>
            </a:pPr>
            <a:r>
              <a:rPr lang="en-US" i="1" dirty="0"/>
              <a:t>Promotions are not only about making more profit in the short-term, but also about long-term customer loyalty and company recognition.</a:t>
            </a:r>
          </a:p>
          <a:p>
            <a:pPr marL="0" indent="0">
              <a:buNone/>
            </a:pPr>
            <a:endParaRPr lang="en-US" dirty="0"/>
          </a:p>
          <a:p>
            <a:r>
              <a:rPr lang="en-US" dirty="0"/>
              <a:t>Find what sales tactics are effective for high selling promotions: North America Holiday and Back-to-School.</a:t>
            </a:r>
          </a:p>
          <a:p>
            <a:endParaRPr lang="en-US" dirty="0"/>
          </a:p>
          <a:p>
            <a:r>
              <a:rPr lang="en-US" dirty="0"/>
              <a:t>Investigate weak spots in low-selling promotions: Asian Holiday, Asian Spring, Asian Summer, European Back-to-School, European Holiday, European Spring, and North American Spring</a:t>
            </a:r>
          </a:p>
          <a:p>
            <a:pPr marL="0" indent="0">
              <a:buNone/>
            </a:pPr>
            <a:endParaRPr lang="en-US" dirty="0"/>
          </a:p>
          <a:p>
            <a:r>
              <a:rPr lang="en-US" dirty="0"/>
              <a:t>Eliminate lowest selling discounts for each region: Asian and North America Spring, and European Holiday.</a:t>
            </a:r>
          </a:p>
          <a:p>
            <a:endParaRPr lang="en-US" dirty="0"/>
          </a:p>
        </p:txBody>
      </p:sp>
      <p:cxnSp>
        <p:nvCxnSpPr>
          <p:cNvPr id="5" name="Straight Connector 4">
            <a:extLst>
              <a:ext uri="{FF2B5EF4-FFF2-40B4-BE49-F238E27FC236}">
                <a16:creationId xmlns:a16="http://schemas.microsoft.com/office/drawing/2014/main" id="{6CAE95EC-9ADF-46A0-8DCA-D176400542BF}"/>
              </a:ext>
            </a:extLst>
          </p:cNvPr>
          <p:cNvCxnSpPr/>
          <p:nvPr/>
        </p:nvCxnSpPr>
        <p:spPr>
          <a:xfrm>
            <a:off x="-12700" y="1473200"/>
            <a:ext cx="10134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917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446</Words>
  <Application>Microsoft Office PowerPoint</Application>
  <PresentationFormat>Widescreen</PresentationFormat>
  <Paragraphs>30</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Contoso  Promotions Analysis</vt:lpstr>
      <vt:lpstr>PowerPoint Presentation</vt:lpstr>
      <vt:lpstr>PowerPoint Presentation</vt:lpstr>
      <vt:lpstr>PowerPoint Presentation</vt:lpstr>
      <vt:lpstr>PowerPoint Presentation</vt:lpstr>
      <vt:lpstr>PowerPoint Presentation</vt:lpstr>
      <vt:lpstr>PowerPoint Presentation</vt:lpstr>
      <vt:lpstr>Conclusions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Contoso  Promotions Analysis</dc:title>
  <dc:creator>Liana Olson</dc:creator>
  <cp:lastModifiedBy>Liana Olson</cp:lastModifiedBy>
  <cp:revision>7</cp:revision>
  <dcterms:created xsi:type="dcterms:W3CDTF">2019-11-24T21:45:11Z</dcterms:created>
  <dcterms:modified xsi:type="dcterms:W3CDTF">2019-11-24T23:19:35Z</dcterms:modified>
</cp:coreProperties>
</file>