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17" r:id="rId2"/>
    <p:sldId id="3300" r:id="rId3"/>
    <p:sldId id="3303" r:id="rId4"/>
    <p:sldId id="328" r:id="rId5"/>
    <p:sldId id="3349" r:id="rId6"/>
    <p:sldId id="3321" r:id="rId7"/>
    <p:sldId id="3322" r:id="rId8"/>
    <p:sldId id="3347" r:id="rId9"/>
    <p:sldId id="3324" r:id="rId10"/>
    <p:sldId id="3326" r:id="rId11"/>
    <p:sldId id="3329" r:id="rId12"/>
    <p:sldId id="3348" r:id="rId13"/>
    <p:sldId id="3318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FD"/>
    <a:srgbClr val="3D72C1"/>
    <a:srgbClr val="D62627"/>
    <a:srgbClr val="F9BC5A"/>
    <a:srgbClr val="21262A"/>
    <a:srgbClr val="73EBC8"/>
    <a:srgbClr val="34D6C2"/>
    <a:srgbClr val="F47D9B"/>
    <a:srgbClr val="43CEF8"/>
    <a:srgbClr val="39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115" autoAdjust="0"/>
  </p:normalViewPr>
  <p:slideViewPr>
    <p:cSldViewPr snapToGrid="0" showGuides="1">
      <p:cViewPr varScale="1">
        <p:scale>
          <a:sx n="59" d="100"/>
          <a:sy n="59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4326"/>
    </p:cViewPr>
  </p:sorterViewPr>
  <p:notesViewPr>
    <p:cSldViewPr snapToGrid="0" showGuides="1">
      <p:cViewPr varScale="1">
        <p:scale>
          <a:sx n="114" d="100"/>
          <a:sy n="114" d="100"/>
        </p:scale>
        <p:origin x="4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01AD86-87C1-F34F-A570-94653B213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83CAC2-274D-AA49-9273-0BB99AAEE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4BB7-ADC9-E64E-AAAA-DB1E10F7C241}" type="datetimeFigureOut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2023/10/27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FFCAF-3164-5B4A-A7AA-1F95C1C808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73253-261F-124A-8FD0-6B2BCD6E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9CB6-B921-3743-B681-02986F8A8226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72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B30C6B-F34A-4F02-BACE-D18C28E3B70A}" type="datetimeFigureOut">
              <a:rPr lang="zh-CN" altLang="en-US" smtClean="0"/>
              <a:pPr/>
              <a:t>2023/10/27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5DD2B1-1A58-4FDB-AD54-64407EF7A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71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1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BD33-0E80-4B03-BDEC-5ABB56D869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91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BD33-0E80-4B03-BDEC-5ABB56D869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66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BD33-0E80-4B03-BDEC-5ABB56D869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54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91F94A-C79E-4BCA-B45B-A08C7668DD0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1331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86397" b="-8026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B0E2E3-EB95-6F89-348B-B71694F8B06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D516BAB-EFEB-4E98-D2D2-060B9ECDB5F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572AC4-73BE-0032-13E8-AF5B45149A2F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1494EF-9933-7B17-9478-6DC70158D7F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14D804-778A-4880-9580-B3BBA5F126D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63AD7-D690-C343-574E-6E032DA65FE8}"/>
              </a:ext>
            </a:extLst>
          </p:cNvPr>
          <p:cNvCxnSpPr>
            <a:cxnSpLocks/>
          </p:cNvCxnSpPr>
          <p:nvPr userDrawn="1"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3B6701A-0821-45CB-11D3-2105A57F0838}"/>
              </a:ext>
            </a:extLst>
          </p:cNvPr>
          <p:cNvCxnSpPr>
            <a:cxnSpLocks/>
          </p:cNvCxnSpPr>
          <p:nvPr userDrawn="1"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1D5BDC8-7268-B729-25EF-22523A6EA700}"/>
              </a:ext>
            </a:extLst>
          </p:cNvPr>
          <p:cNvCxnSpPr>
            <a:cxnSpLocks/>
          </p:cNvCxnSpPr>
          <p:nvPr userDrawn="1"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B0A31-EF93-CE70-3C12-E009565F1330}"/>
              </a:ext>
            </a:extLst>
          </p:cNvPr>
          <p:cNvCxnSpPr>
            <a:cxnSpLocks/>
          </p:cNvCxnSpPr>
          <p:nvPr userDrawn="1"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ECA027-3D5B-F583-17B7-BF9B03F005FB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570BE-8F6F-D205-5103-B5221FEE681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712AB20-F9B0-C554-AB39-75ADA23E8ECE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392C2F9-3FCC-999E-C3D1-BC474AE486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BC6D4A2-270B-462E-AB1C-019B335B0B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"/>
            <a:ext cx="12198163" cy="2496233"/>
          </a:xfrm>
          <a:prstGeom prst="rect">
            <a:avLst/>
          </a:prstGeom>
          <a:blipFill dpi="0" rotWithShape="1">
            <a:blip r:embed="rId3"/>
            <a:srcRect/>
            <a:stretch>
              <a:fillRect t="-350521" b="-28206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84CE24-87E2-4D10-AEA6-64BABD7EDB46}"/>
              </a:ext>
            </a:extLst>
          </p:cNvPr>
          <p:cNvSpPr/>
          <p:nvPr userDrawn="1"/>
        </p:nvSpPr>
        <p:spPr>
          <a:xfrm>
            <a:off x="0" y="1"/>
            <a:ext cx="12211828" cy="2496234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C5EC8E-DC1D-4592-9FB2-0A25B4FA3AD6}"/>
              </a:ext>
            </a:extLst>
          </p:cNvPr>
          <p:cNvSpPr txBox="1"/>
          <p:nvPr userDrawn="1"/>
        </p:nvSpPr>
        <p:spPr>
          <a:xfrm>
            <a:off x="5084543" y="534327"/>
            <a:ext cx="2022919" cy="1116067"/>
          </a:xfrm>
          <a:prstGeom prst="rect">
            <a:avLst/>
          </a:prstGeom>
          <a:noFill/>
        </p:spPr>
        <p:txBody>
          <a:bodyPr wrap="square" lIns="65016" tIns="32508" rIns="65016" bIns="32508">
            <a:spAutoFit/>
          </a:bodyPr>
          <a:lstStyle/>
          <a:p>
            <a:pPr algn="dist">
              <a:buNone/>
            </a:pPr>
            <a:r>
              <a:rPr lang="zh-CN" altLang="en-US" sz="6826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511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39C160-130F-461C-B6C2-F23B6BBA1EF5}"/>
              </a:ext>
            </a:extLst>
          </p:cNvPr>
          <p:cNvSpPr txBox="1"/>
          <p:nvPr userDrawn="1"/>
        </p:nvSpPr>
        <p:spPr>
          <a:xfrm>
            <a:off x="5084544" y="1606590"/>
            <a:ext cx="2027445" cy="28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28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128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CB9D617-E2C1-417E-85E6-D67AA8A603B8}"/>
              </a:ext>
            </a:extLst>
          </p:cNvPr>
          <p:cNvCxnSpPr>
            <a:cxnSpLocks/>
          </p:cNvCxnSpPr>
          <p:nvPr userDrawn="1"/>
        </p:nvCxnSpPr>
        <p:spPr>
          <a:xfrm flipH="1">
            <a:off x="7144442" y="1039401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724BB03-E1BC-43DD-9586-E4238986ED3E}"/>
              </a:ext>
            </a:extLst>
          </p:cNvPr>
          <p:cNvCxnSpPr>
            <a:cxnSpLocks/>
          </p:cNvCxnSpPr>
          <p:nvPr userDrawn="1"/>
        </p:nvCxnSpPr>
        <p:spPr>
          <a:xfrm flipH="1">
            <a:off x="4435591" y="1039401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7508D3D-3065-4BA4-B25A-A0CD7EB40A8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82091" y="1748912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35D0E7B-AA8A-44EC-922C-2D7F31103D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435591" y="1748912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A843931-A626-4FBA-988C-43EF162CF582}"/>
              </a:ext>
            </a:extLst>
          </p:cNvPr>
          <p:cNvCxnSpPr>
            <a:cxnSpLocks/>
          </p:cNvCxnSpPr>
          <p:nvPr userDrawn="1"/>
        </p:nvCxnSpPr>
        <p:spPr>
          <a:xfrm>
            <a:off x="4436248" y="1039402"/>
            <a:ext cx="0" cy="4353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F9A9E6-80B7-4EAD-B9B5-17DEBE6C7AEC}"/>
              </a:ext>
            </a:extLst>
          </p:cNvPr>
          <p:cNvCxnSpPr>
            <a:cxnSpLocks/>
          </p:cNvCxnSpPr>
          <p:nvPr userDrawn="1"/>
        </p:nvCxnSpPr>
        <p:spPr>
          <a:xfrm>
            <a:off x="4436248" y="1474735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A1260FF-F724-4DD2-83CA-4DCE4244E4D0}"/>
              </a:ext>
            </a:extLst>
          </p:cNvPr>
          <p:cNvCxnSpPr>
            <a:cxnSpLocks/>
          </p:cNvCxnSpPr>
          <p:nvPr userDrawn="1"/>
        </p:nvCxnSpPr>
        <p:spPr>
          <a:xfrm>
            <a:off x="7845257" y="1039401"/>
            <a:ext cx="0" cy="4353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4FF67BC-B1C7-472C-B674-896EEFD3FE53}"/>
              </a:ext>
            </a:extLst>
          </p:cNvPr>
          <p:cNvCxnSpPr>
            <a:cxnSpLocks/>
          </p:cNvCxnSpPr>
          <p:nvPr userDrawn="1"/>
        </p:nvCxnSpPr>
        <p:spPr>
          <a:xfrm>
            <a:off x="7845257" y="1474735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5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B09463-2825-8153-8AA6-D7B6EFCCF8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9B7134-BE5E-45B9-BD91-41241AC12FF9}"/>
              </a:ext>
            </a:extLst>
          </p:cNvPr>
          <p:cNvSpPr>
            <a:spLocks noChangeAspect="1"/>
          </p:cNvSpPr>
          <p:nvPr userDrawn="1"/>
        </p:nvSpPr>
        <p:spPr>
          <a:xfrm>
            <a:off x="-6498" y="1926967"/>
            <a:ext cx="12191331" cy="3004067"/>
          </a:xfrm>
          <a:prstGeom prst="rect">
            <a:avLst/>
          </a:prstGeom>
          <a:blipFill dpi="0" rotWithShape="1">
            <a:blip r:embed="rId3"/>
            <a:srcRect/>
            <a:stretch>
              <a:fillRect t="-280153" b="-22858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BCFAD6-A924-48B7-BA7B-A1874FF57605}"/>
              </a:ext>
            </a:extLst>
          </p:cNvPr>
          <p:cNvSpPr/>
          <p:nvPr userDrawn="1"/>
        </p:nvSpPr>
        <p:spPr>
          <a:xfrm>
            <a:off x="-6498" y="1926967"/>
            <a:ext cx="12204995" cy="3004067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61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965169-8317-8506-EB06-3F57AF8CA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FB3CA18-72DA-4062-9B38-0732E0A63691}"/>
              </a:ext>
            </a:extLst>
          </p:cNvPr>
          <p:cNvCxnSpPr/>
          <p:nvPr userDrawn="1"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D56724-A261-4779-8A40-9ECA94FC8093}"/>
              </a:ext>
            </a:extLst>
          </p:cNvPr>
          <p:cNvSpPr/>
          <p:nvPr userDrawn="1"/>
        </p:nvSpPr>
        <p:spPr>
          <a:xfrm>
            <a:off x="9329804" y="798308"/>
            <a:ext cx="2861863" cy="108482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D1DF02-8AF8-4CB1-B61E-FFCC9B38F601}"/>
              </a:ext>
            </a:extLst>
          </p:cNvPr>
          <p:cNvSpPr/>
          <p:nvPr userDrawn="1"/>
        </p:nvSpPr>
        <p:spPr>
          <a:xfrm>
            <a:off x="-6498" y="6501083"/>
            <a:ext cx="12204995" cy="356728"/>
          </a:xfrm>
          <a:prstGeom prst="rect">
            <a:avLst/>
          </a:prstGeom>
          <a:solidFill>
            <a:schemeClr val="accent1">
              <a:lumMod val="10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7297EDB-A84C-48F0-A0B5-7AB97A7812A7}"/>
              </a:ext>
            </a:extLst>
          </p:cNvPr>
          <p:cNvSpPr/>
          <p:nvPr userDrawn="1"/>
        </p:nvSpPr>
        <p:spPr>
          <a:xfrm>
            <a:off x="-6498" y="6582351"/>
            <a:ext cx="12204995" cy="2754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65" name="标题 64">
            <a:extLst>
              <a:ext uri="{FF2B5EF4-FFF2-40B4-BE49-F238E27FC236}">
                <a16:creationId xmlns:a16="http://schemas.microsoft.com/office/drawing/2014/main" id="{D2557E18-85FC-42B1-8601-A898101F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4493538" cy="487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2800" b="1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marL="0" lvl="0" defTabSz="914400"/>
            <a:r>
              <a:rPr lang="zh-CN" altLang="en-US"/>
              <a:t>单击此处编辑母版标题样式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F113732-72E5-467C-90CA-B8443111B46A}"/>
              </a:ext>
            </a:extLst>
          </p:cNvPr>
          <p:cNvGrpSpPr/>
          <p:nvPr userDrawn="1"/>
        </p:nvGrpSpPr>
        <p:grpSpPr>
          <a:xfrm>
            <a:off x="320040" y="247972"/>
            <a:ext cx="475827" cy="492691"/>
            <a:chOff x="320040" y="137160"/>
            <a:chExt cx="475827" cy="603504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7A16D70F-50CF-493A-A805-8AD9547E6E52}"/>
                </a:ext>
              </a:extLst>
            </p:cNvPr>
            <p:cNvSpPr/>
            <p:nvPr/>
          </p:nvSpPr>
          <p:spPr>
            <a:xfrm>
              <a:off x="320040" y="137160"/>
              <a:ext cx="68731" cy="60350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0E0D4FF2-9FEB-45E8-AB99-ED9D2E391DB8}"/>
                </a:ext>
              </a:extLst>
            </p:cNvPr>
            <p:cNvSpPr/>
            <p:nvPr/>
          </p:nvSpPr>
          <p:spPr>
            <a:xfrm>
              <a:off x="532982" y="319414"/>
              <a:ext cx="68731" cy="42124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775880D2-4154-461B-A1D4-A9CCD67E637D}"/>
                </a:ext>
              </a:extLst>
            </p:cNvPr>
            <p:cNvSpPr/>
            <p:nvPr/>
          </p:nvSpPr>
          <p:spPr>
            <a:xfrm>
              <a:off x="727136" y="234648"/>
              <a:ext cx="68731" cy="50601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1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91F94A-C79E-4BCA-B45B-A08C7668DD0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1331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86397" b="-8026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13E092-31F5-99B6-12DE-83F17746E789}"/>
              </a:ext>
            </a:extLst>
          </p:cNvPr>
          <p:cNvSpPr/>
          <p:nvPr userDrawn="1"/>
        </p:nvSpPr>
        <p:spPr>
          <a:xfrm>
            <a:off x="205774" y="382520"/>
            <a:ext cx="11780452" cy="6092959"/>
          </a:xfrm>
          <a:prstGeom prst="rect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2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06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3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A6C5E7-DC44-4731-A484-7A800C1460C5}"/>
              </a:ext>
            </a:extLst>
          </p:cNvPr>
          <p:cNvSpPr txBox="1"/>
          <p:nvPr/>
        </p:nvSpPr>
        <p:spPr>
          <a:xfrm>
            <a:off x="1946910" y="2574443"/>
            <a:ext cx="8298177" cy="1296757"/>
          </a:xfrm>
          <a:prstGeom prst="rect">
            <a:avLst/>
          </a:prstGeom>
          <a:noFill/>
        </p:spPr>
        <p:txBody>
          <a:bodyPr wrap="square" lIns="65016" tIns="32508" rIns="65016" bIns="32508">
            <a:spAutoFit/>
          </a:bodyPr>
          <a:lstStyle/>
          <a:p>
            <a:pPr algn="ctr">
              <a:buNone/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素养为本的高中信息技术“数据与计算”模块情境教学案例库建设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2583C6-A1AB-4845-B7D6-F921C01449B7}"/>
              </a:ext>
            </a:extLst>
          </p:cNvPr>
          <p:cNvSpPr/>
          <p:nvPr/>
        </p:nvSpPr>
        <p:spPr>
          <a:xfrm>
            <a:off x="1981200" y="2382675"/>
            <a:ext cx="8229600" cy="311872"/>
          </a:xfrm>
          <a:prstGeom prst="rect">
            <a:avLst/>
          </a:prstGeom>
          <a:noFill/>
        </p:spPr>
        <p:txBody>
          <a:bodyPr wrap="square" lIns="65016" tIns="32508" rIns="65016" bIns="32508" anchor="ctr" anchorCtr="0">
            <a:spAutoFit/>
          </a:bodyPr>
          <a:lstStyle/>
          <a:p>
            <a:pPr algn="dist"/>
            <a:r>
              <a:rPr lang="en-US" altLang="zh-CN" sz="1600" dirty="0">
                <a:ln w="6350">
                  <a:solidFill>
                    <a:schemeClr val="bg1">
                      <a:alpha val="50000"/>
                    </a:schemeClr>
                  </a:solidFill>
                </a:ln>
                <a:noFill/>
                <a:latin typeface="+mj-lt"/>
                <a:cs typeface="+mn-ea"/>
                <a:sym typeface="+mn-lt"/>
              </a:rPr>
              <a:t>THE RESEARCH REPORT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108F76-28BF-4489-BCB2-AC9E955F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960" y="5409860"/>
            <a:ext cx="2362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b="1" cap="all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汇报人：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柳佳轩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70F5AA-B706-4590-B94A-E5A7BB40272B}"/>
              </a:ext>
            </a:extLst>
          </p:cNvPr>
          <p:cNvGrpSpPr/>
          <p:nvPr/>
        </p:nvGrpSpPr>
        <p:grpSpPr>
          <a:xfrm>
            <a:off x="5975697" y="5015908"/>
            <a:ext cx="240606" cy="301303"/>
            <a:chOff x="5645066" y="3521412"/>
            <a:chExt cx="780650" cy="977584"/>
          </a:xfrm>
          <a:solidFill>
            <a:schemeClr val="bg1"/>
          </a:solidFill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EA8DAA-3070-49FF-B64B-CAC199FC8F02}"/>
                </a:ext>
              </a:extLst>
            </p:cNvPr>
            <p:cNvSpPr/>
            <p:nvPr/>
          </p:nvSpPr>
          <p:spPr>
            <a:xfrm>
              <a:off x="5815538" y="3521412"/>
              <a:ext cx="439913" cy="684309"/>
            </a:xfrm>
            <a:custGeom>
              <a:avLst/>
              <a:gdLst>
                <a:gd name="connsiteX0" fmla="*/ 219957 w 439913"/>
                <a:gd name="connsiteY0" fmla="*/ 684310 h 684309"/>
                <a:gd name="connsiteX1" fmla="*/ 439913 w 439913"/>
                <a:gd name="connsiteY1" fmla="*/ 464353 h 684309"/>
                <a:gd name="connsiteX2" fmla="*/ 439913 w 439913"/>
                <a:gd name="connsiteY2" fmla="*/ 219957 h 684309"/>
                <a:gd name="connsiteX3" fmla="*/ 219957 w 439913"/>
                <a:gd name="connsiteY3" fmla="*/ 0 h 684309"/>
                <a:gd name="connsiteX4" fmla="*/ 0 w 439913"/>
                <a:gd name="connsiteY4" fmla="*/ 219957 h 684309"/>
                <a:gd name="connsiteX5" fmla="*/ 0 w 439913"/>
                <a:gd name="connsiteY5" fmla="*/ 464353 h 684309"/>
                <a:gd name="connsiteX6" fmla="*/ 219957 w 439913"/>
                <a:gd name="connsiteY6" fmla="*/ 684310 h 684309"/>
                <a:gd name="connsiteX7" fmla="*/ 48879 w 439913"/>
                <a:gd name="connsiteY7" fmla="*/ 439913 h 684309"/>
                <a:gd name="connsiteX8" fmla="*/ 146638 w 439913"/>
                <a:gd name="connsiteY8" fmla="*/ 439913 h 684309"/>
                <a:gd name="connsiteX9" fmla="*/ 171077 w 439913"/>
                <a:gd name="connsiteY9" fmla="*/ 415474 h 684309"/>
                <a:gd name="connsiteX10" fmla="*/ 146638 w 439913"/>
                <a:gd name="connsiteY10" fmla="*/ 391034 h 684309"/>
                <a:gd name="connsiteX11" fmla="*/ 48879 w 439913"/>
                <a:gd name="connsiteY11" fmla="*/ 391034 h 684309"/>
                <a:gd name="connsiteX12" fmla="*/ 48879 w 439913"/>
                <a:gd name="connsiteY12" fmla="*/ 342155 h 684309"/>
                <a:gd name="connsiteX13" fmla="*/ 146638 w 439913"/>
                <a:gd name="connsiteY13" fmla="*/ 342155 h 684309"/>
                <a:gd name="connsiteX14" fmla="*/ 171077 w 439913"/>
                <a:gd name="connsiteY14" fmla="*/ 317715 h 684309"/>
                <a:gd name="connsiteX15" fmla="*/ 146638 w 439913"/>
                <a:gd name="connsiteY15" fmla="*/ 293276 h 684309"/>
                <a:gd name="connsiteX16" fmla="*/ 48879 w 439913"/>
                <a:gd name="connsiteY16" fmla="*/ 293276 h 684309"/>
                <a:gd name="connsiteX17" fmla="*/ 48879 w 439913"/>
                <a:gd name="connsiteY17" fmla="*/ 244396 h 684309"/>
                <a:gd name="connsiteX18" fmla="*/ 146638 w 439913"/>
                <a:gd name="connsiteY18" fmla="*/ 244396 h 684309"/>
                <a:gd name="connsiteX19" fmla="*/ 171077 w 439913"/>
                <a:gd name="connsiteY19" fmla="*/ 219957 h 684309"/>
                <a:gd name="connsiteX20" fmla="*/ 146638 w 439913"/>
                <a:gd name="connsiteY20" fmla="*/ 195517 h 684309"/>
                <a:gd name="connsiteX21" fmla="*/ 50843 w 439913"/>
                <a:gd name="connsiteY21" fmla="*/ 195517 h 684309"/>
                <a:gd name="connsiteX22" fmla="*/ 219957 w 439913"/>
                <a:gd name="connsiteY22" fmla="*/ 48879 h 684309"/>
                <a:gd name="connsiteX23" fmla="*/ 391034 w 439913"/>
                <a:gd name="connsiteY23" fmla="*/ 219957 h 684309"/>
                <a:gd name="connsiteX24" fmla="*/ 391034 w 439913"/>
                <a:gd name="connsiteY24" fmla="*/ 464353 h 684309"/>
                <a:gd name="connsiteX25" fmla="*/ 219957 w 439913"/>
                <a:gd name="connsiteY25" fmla="*/ 635430 h 684309"/>
                <a:gd name="connsiteX26" fmla="*/ 48879 w 439913"/>
                <a:gd name="connsiteY26" fmla="*/ 464353 h 684309"/>
                <a:gd name="connsiteX27" fmla="*/ 48879 w 439913"/>
                <a:gd name="connsiteY27" fmla="*/ 439913 h 68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9913" h="684309">
                  <a:moveTo>
                    <a:pt x="219957" y="684310"/>
                  </a:moveTo>
                  <a:cubicBezTo>
                    <a:pt x="340955" y="684310"/>
                    <a:pt x="439913" y="585351"/>
                    <a:pt x="439913" y="464353"/>
                  </a:cubicBezTo>
                  <a:lnTo>
                    <a:pt x="439913" y="219957"/>
                  </a:lnTo>
                  <a:cubicBezTo>
                    <a:pt x="439913" y="98959"/>
                    <a:pt x="340955" y="0"/>
                    <a:pt x="219957" y="0"/>
                  </a:cubicBezTo>
                  <a:cubicBezTo>
                    <a:pt x="98959" y="0"/>
                    <a:pt x="0" y="98959"/>
                    <a:pt x="0" y="219957"/>
                  </a:cubicBezTo>
                  <a:lnTo>
                    <a:pt x="0" y="464353"/>
                  </a:lnTo>
                  <a:cubicBezTo>
                    <a:pt x="0" y="585351"/>
                    <a:pt x="98959" y="684310"/>
                    <a:pt x="219957" y="684310"/>
                  </a:cubicBezTo>
                  <a:close/>
                  <a:moveTo>
                    <a:pt x="48879" y="439913"/>
                  </a:moveTo>
                  <a:lnTo>
                    <a:pt x="146638" y="439913"/>
                  </a:lnTo>
                  <a:cubicBezTo>
                    <a:pt x="160058" y="439913"/>
                    <a:pt x="171077" y="428894"/>
                    <a:pt x="171077" y="415474"/>
                  </a:cubicBezTo>
                  <a:cubicBezTo>
                    <a:pt x="171077" y="402054"/>
                    <a:pt x="160058" y="391034"/>
                    <a:pt x="146638" y="391034"/>
                  </a:cubicBezTo>
                  <a:lnTo>
                    <a:pt x="48879" y="391034"/>
                  </a:lnTo>
                  <a:lnTo>
                    <a:pt x="48879" y="342155"/>
                  </a:lnTo>
                  <a:lnTo>
                    <a:pt x="146638" y="342155"/>
                  </a:lnTo>
                  <a:cubicBezTo>
                    <a:pt x="160058" y="342155"/>
                    <a:pt x="171077" y="331135"/>
                    <a:pt x="171077" y="317715"/>
                  </a:cubicBezTo>
                  <a:cubicBezTo>
                    <a:pt x="171077" y="304295"/>
                    <a:pt x="160058" y="293276"/>
                    <a:pt x="146638" y="293276"/>
                  </a:cubicBezTo>
                  <a:lnTo>
                    <a:pt x="48879" y="293276"/>
                  </a:lnTo>
                  <a:lnTo>
                    <a:pt x="48879" y="244396"/>
                  </a:lnTo>
                  <a:lnTo>
                    <a:pt x="146638" y="244396"/>
                  </a:lnTo>
                  <a:cubicBezTo>
                    <a:pt x="160058" y="244396"/>
                    <a:pt x="171077" y="233377"/>
                    <a:pt x="171077" y="219957"/>
                  </a:cubicBezTo>
                  <a:cubicBezTo>
                    <a:pt x="171077" y="206537"/>
                    <a:pt x="160058" y="195517"/>
                    <a:pt x="146638" y="195517"/>
                  </a:cubicBezTo>
                  <a:lnTo>
                    <a:pt x="50843" y="195517"/>
                  </a:lnTo>
                  <a:cubicBezTo>
                    <a:pt x="62736" y="112706"/>
                    <a:pt x="133982" y="48879"/>
                    <a:pt x="219957" y="48879"/>
                  </a:cubicBezTo>
                  <a:cubicBezTo>
                    <a:pt x="314333" y="48879"/>
                    <a:pt x="391034" y="125580"/>
                    <a:pt x="391034" y="219957"/>
                  </a:cubicBezTo>
                  <a:lnTo>
                    <a:pt x="391034" y="464353"/>
                  </a:lnTo>
                  <a:cubicBezTo>
                    <a:pt x="391034" y="558729"/>
                    <a:pt x="314333" y="635430"/>
                    <a:pt x="219957" y="635430"/>
                  </a:cubicBezTo>
                  <a:cubicBezTo>
                    <a:pt x="125580" y="635430"/>
                    <a:pt x="48879" y="558729"/>
                    <a:pt x="48879" y="464353"/>
                  </a:cubicBezTo>
                  <a:lnTo>
                    <a:pt x="48879" y="439913"/>
                  </a:lnTo>
                  <a:close/>
                </a:path>
              </a:pathLst>
            </a:custGeom>
            <a:grpFill/>
            <a:ln w="1088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 sz="1707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B4B1AFB-911F-4A74-B954-3CBD809EB299}"/>
                </a:ext>
              </a:extLst>
            </p:cNvPr>
            <p:cNvSpPr/>
            <p:nvPr/>
          </p:nvSpPr>
          <p:spPr>
            <a:xfrm>
              <a:off x="5645066" y="3961325"/>
              <a:ext cx="780650" cy="537671"/>
            </a:xfrm>
            <a:custGeom>
              <a:avLst/>
              <a:gdLst>
                <a:gd name="connsiteX0" fmla="*/ 780589 w 780650"/>
                <a:gd name="connsiteY0" fmla="*/ 26294 h 537671"/>
                <a:gd name="connsiteX1" fmla="*/ 756368 w 780650"/>
                <a:gd name="connsiteY1" fmla="*/ 0 h 537671"/>
                <a:gd name="connsiteX2" fmla="*/ 755932 w 780650"/>
                <a:gd name="connsiteY2" fmla="*/ 0 h 537671"/>
                <a:gd name="connsiteX3" fmla="*/ 731710 w 780650"/>
                <a:gd name="connsiteY3" fmla="*/ 23349 h 537671"/>
                <a:gd name="connsiteX4" fmla="*/ 390319 w 780650"/>
                <a:gd name="connsiteY4" fmla="*/ 342155 h 537671"/>
                <a:gd name="connsiteX5" fmla="*/ 48928 w 780650"/>
                <a:gd name="connsiteY5" fmla="*/ 23349 h 537671"/>
                <a:gd name="connsiteX6" fmla="*/ 24707 w 780650"/>
                <a:gd name="connsiteY6" fmla="*/ 0 h 537671"/>
                <a:gd name="connsiteX7" fmla="*/ 24270 w 780650"/>
                <a:gd name="connsiteY7" fmla="*/ 0 h 537671"/>
                <a:gd name="connsiteX8" fmla="*/ 49 w 780650"/>
                <a:gd name="connsiteY8" fmla="*/ 26294 h 537671"/>
                <a:gd name="connsiteX9" fmla="*/ 365770 w 780650"/>
                <a:gd name="connsiteY9" fmla="*/ 389834 h 537671"/>
                <a:gd name="connsiteX10" fmla="*/ 365770 w 780650"/>
                <a:gd name="connsiteY10" fmla="*/ 488793 h 537671"/>
                <a:gd name="connsiteX11" fmla="*/ 268230 w 780650"/>
                <a:gd name="connsiteY11" fmla="*/ 488793 h 537671"/>
                <a:gd name="connsiteX12" fmla="*/ 243791 w 780650"/>
                <a:gd name="connsiteY12" fmla="*/ 513232 h 537671"/>
                <a:gd name="connsiteX13" fmla="*/ 268230 w 780650"/>
                <a:gd name="connsiteY13" fmla="*/ 537672 h 537671"/>
                <a:gd name="connsiteX14" fmla="*/ 512626 w 780650"/>
                <a:gd name="connsiteY14" fmla="*/ 537672 h 537671"/>
                <a:gd name="connsiteX15" fmla="*/ 537066 w 780650"/>
                <a:gd name="connsiteY15" fmla="*/ 513232 h 537671"/>
                <a:gd name="connsiteX16" fmla="*/ 512626 w 780650"/>
                <a:gd name="connsiteY16" fmla="*/ 488793 h 537671"/>
                <a:gd name="connsiteX17" fmla="*/ 414868 w 780650"/>
                <a:gd name="connsiteY17" fmla="*/ 488793 h 537671"/>
                <a:gd name="connsiteX18" fmla="*/ 414868 w 780650"/>
                <a:gd name="connsiteY18" fmla="*/ 389834 h 537671"/>
                <a:gd name="connsiteX19" fmla="*/ 780589 w 780650"/>
                <a:gd name="connsiteY19" fmla="*/ 26294 h 5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0650" h="537671">
                  <a:moveTo>
                    <a:pt x="780589" y="26294"/>
                  </a:moveTo>
                  <a:cubicBezTo>
                    <a:pt x="781571" y="12111"/>
                    <a:pt x="770552" y="0"/>
                    <a:pt x="756368" y="0"/>
                  </a:cubicBezTo>
                  <a:lnTo>
                    <a:pt x="755932" y="0"/>
                  </a:lnTo>
                  <a:cubicBezTo>
                    <a:pt x="742839" y="0"/>
                    <a:pt x="732583" y="10365"/>
                    <a:pt x="731710" y="23349"/>
                  </a:cubicBezTo>
                  <a:cubicBezTo>
                    <a:pt x="719709" y="201190"/>
                    <a:pt x="571107" y="342155"/>
                    <a:pt x="390319" y="342155"/>
                  </a:cubicBezTo>
                  <a:cubicBezTo>
                    <a:pt x="209531" y="342155"/>
                    <a:pt x="61039" y="201190"/>
                    <a:pt x="48928" y="23349"/>
                  </a:cubicBezTo>
                  <a:cubicBezTo>
                    <a:pt x="48055" y="10365"/>
                    <a:pt x="37799" y="0"/>
                    <a:pt x="24707" y="0"/>
                  </a:cubicBezTo>
                  <a:lnTo>
                    <a:pt x="24270" y="0"/>
                  </a:lnTo>
                  <a:cubicBezTo>
                    <a:pt x="10087" y="0"/>
                    <a:pt x="-824" y="12220"/>
                    <a:pt x="49" y="26294"/>
                  </a:cubicBezTo>
                  <a:cubicBezTo>
                    <a:pt x="13142" y="221048"/>
                    <a:pt x="170690" y="377614"/>
                    <a:pt x="365770" y="389834"/>
                  </a:cubicBezTo>
                  <a:lnTo>
                    <a:pt x="365770" y="488793"/>
                  </a:lnTo>
                  <a:lnTo>
                    <a:pt x="268230" y="488793"/>
                  </a:lnTo>
                  <a:cubicBezTo>
                    <a:pt x="254810" y="488793"/>
                    <a:pt x="243791" y="499812"/>
                    <a:pt x="243791" y="513232"/>
                  </a:cubicBezTo>
                  <a:cubicBezTo>
                    <a:pt x="243791" y="526652"/>
                    <a:pt x="254810" y="537672"/>
                    <a:pt x="268230" y="537672"/>
                  </a:cubicBezTo>
                  <a:lnTo>
                    <a:pt x="512626" y="537672"/>
                  </a:lnTo>
                  <a:cubicBezTo>
                    <a:pt x="526046" y="537672"/>
                    <a:pt x="537066" y="526652"/>
                    <a:pt x="537066" y="513232"/>
                  </a:cubicBezTo>
                  <a:cubicBezTo>
                    <a:pt x="537066" y="499812"/>
                    <a:pt x="526046" y="488793"/>
                    <a:pt x="512626" y="488793"/>
                  </a:cubicBezTo>
                  <a:lnTo>
                    <a:pt x="414868" y="488793"/>
                  </a:lnTo>
                  <a:lnTo>
                    <a:pt x="414868" y="389834"/>
                  </a:lnTo>
                  <a:cubicBezTo>
                    <a:pt x="609949" y="377614"/>
                    <a:pt x="767497" y="221157"/>
                    <a:pt x="780589" y="26294"/>
                  </a:cubicBezTo>
                  <a:close/>
                </a:path>
              </a:pathLst>
            </a:custGeom>
            <a:grpFill/>
            <a:ln w="1088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 sz="1707">
                <a:cs typeface="+mn-ea"/>
                <a:sym typeface="+mn-lt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0F8B2A6E-E53B-44DD-83AA-8D25077828BC}"/>
              </a:ext>
            </a:extLst>
          </p:cNvPr>
          <p:cNvSpPr/>
          <p:nvPr/>
        </p:nvSpPr>
        <p:spPr>
          <a:xfrm>
            <a:off x="1912622" y="3762887"/>
            <a:ext cx="8366755" cy="250317"/>
          </a:xfrm>
          <a:prstGeom prst="rect">
            <a:avLst/>
          </a:prstGeom>
          <a:noFill/>
        </p:spPr>
        <p:txBody>
          <a:bodyPr wrap="square" lIns="65016" tIns="32508" rIns="65016" bIns="32508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副标题阐述与关键词标题相关的具体内容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EAEBF0-AF6A-4C6E-804B-06362130DB36}"/>
              </a:ext>
            </a:extLst>
          </p:cNvPr>
          <p:cNvCxnSpPr>
            <a:cxnSpLocks/>
          </p:cNvCxnSpPr>
          <p:nvPr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F55FA5F-07BD-4EEB-9170-E41423E1E86A}"/>
              </a:ext>
            </a:extLst>
          </p:cNvPr>
          <p:cNvCxnSpPr>
            <a:cxnSpLocks/>
          </p:cNvCxnSpPr>
          <p:nvPr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50539D-D1D7-480C-9ACD-3152CA13ACE8}"/>
              </a:ext>
            </a:extLst>
          </p:cNvPr>
          <p:cNvCxnSpPr>
            <a:cxnSpLocks/>
          </p:cNvCxnSpPr>
          <p:nvPr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5445019-0E6D-4458-AFB1-67A1AE22FB36}"/>
              </a:ext>
            </a:extLst>
          </p:cNvPr>
          <p:cNvCxnSpPr>
            <a:cxnSpLocks/>
          </p:cNvCxnSpPr>
          <p:nvPr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B15A210-D5DD-4D1D-AF7D-2CF24EA58A59}"/>
              </a:ext>
            </a:extLst>
          </p:cNvPr>
          <p:cNvCxnSpPr>
            <a:cxnSpLocks/>
          </p:cNvCxnSpPr>
          <p:nvPr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418A926-9793-4067-A44D-6926339AF622}"/>
              </a:ext>
            </a:extLst>
          </p:cNvPr>
          <p:cNvCxnSpPr>
            <a:cxnSpLocks/>
          </p:cNvCxnSpPr>
          <p:nvPr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D592989-607C-4580-A6E7-3933D04F7172}"/>
              </a:ext>
            </a:extLst>
          </p:cNvPr>
          <p:cNvCxnSpPr>
            <a:cxnSpLocks/>
          </p:cNvCxnSpPr>
          <p:nvPr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FCD752E-4E82-4D61-80BB-DF71BAED37EF}"/>
              </a:ext>
            </a:extLst>
          </p:cNvPr>
          <p:cNvCxnSpPr>
            <a:cxnSpLocks/>
          </p:cNvCxnSpPr>
          <p:nvPr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F10C39C-5D79-46E5-8C87-7C1A05DCEE0D}"/>
              </a:ext>
            </a:extLst>
          </p:cNvPr>
          <p:cNvCxnSpPr>
            <a:cxnSpLocks/>
          </p:cNvCxnSpPr>
          <p:nvPr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9B9E8297-8EB1-4923-BA10-A167C48C7C19}"/>
              </a:ext>
            </a:extLst>
          </p:cNvPr>
          <p:cNvCxnSpPr>
            <a:cxnSpLocks/>
          </p:cNvCxnSpPr>
          <p:nvPr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2D947B3-7E37-4593-8DB4-D23A23291980}"/>
              </a:ext>
            </a:extLst>
          </p:cNvPr>
          <p:cNvCxnSpPr>
            <a:cxnSpLocks/>
          </p:cNvCxnSpPr>
          <p:nvPr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0F17117-F01C-420D-A12A-45D6346A493C}"/>
              </a:ext>
            </a:extLst>
          </p:cNvPr>
          <p:cNvCxnSpPr>
            <a:cxnSpLocks/>
          </p:cNvCxnSpPr>
          <p:nvPr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7F999B6-C5C2-5781-6615-E4B74296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770" y="5409860"/>
            <a:ext cx="2362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b="1" cap="all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指导教师：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萨茹拉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5D6D92-8FF3-0173-432E-31506C8E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27" y="5852504"/>
            <a:ext cx="2947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b="1" cap="all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学号：</a:t>
            </a:r>
            <a:r>
              <a:rPr lang="en-US" altLang="zh-CN" sz="2000" cap="all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20201100505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38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98308"/>
            <a:ext cx="2861863" cy="108482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1620957" cy="480131"/>
          </a:xfrm>
        </p:spPr>
        <p:txBody>
          <a:bodyPr>
            <a:spAutoFit/>
          </a:bodyPr>
          <a:lstStyle/>
          <a:p>
            <a:r>
              <a:rPr lang="zh-CN" altLang="en-US" dirty="0">
                <a:sym typeface="+mn-lt"/>
              </a:rPr>
              <a:t>项目方案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D9E27-016F-9319-1841-615B256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1598249"/>
            <a:ext cx="10866120" cy="47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2230396" y="2921399"/>
            <a:ext cx="7635240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25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时间安排及预期目标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0215A43-B7E8-EB94-E914-78202B66BC35}"/>
              </a:ext>
            </a:extLst>
          </p:cNvPr>
          <p:cNvSpPr txBox="1"/>
          <p:nvPr/>
        </p:nvSpPr>
        <p:spPr>
          <a:xfrm>
            <a:off x="5177361" y="2485198"/>
            <a:ext cx="1741311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latin typeface="+mj-lt"/>
                <a:cs typeface="+mn-ea"/>
                <a:sym typeface="+mn-lt"/>
              </a:rPr>
              <a:t>PART 04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latin typeface="+mj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27F1EE-E004-C2B9-547C-43F64DB5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69" y="4040523"/>
            <a:ext cx="1790694" cy="23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2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98308"/>
            <a:ext cx="2861863" cy="108482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3416320" cy="480131"/>
          </a:xfrm>
        </p:spPr>
        <p:txBody>
          <a:bodyPr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时间安排及预期目标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E91E0D-34BC-423E-36F9-1798BA041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20834"/>
              </p:ext>
            </p:extLst>
          </p:nvPr>
        </p:nvGraphicFramePr>
        <p:xfrm>
          <a:off x="824764" y="968544"/>
          <a:ext cx="10542471" cy="5227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878">
                  <a:extLst>
                    <a:ext uri="{9D8B030D-6E8A-4147-A177-3AD203B41FA5}">
                      <a16:colId xmlns:a16="http://schemas.microsoft.com/office/drawing/2014/main" val="2250203996"/>
                    </a:ext>
                  </a:extLst>
                </a:gridCol>
                <a:gridCol w="7996593">
                  <a:extLst>
                    <a:ext uri="{9D8B030D-6E8A-4147-A177-3AD203B41FA5}">
                      <a16:colId xmlns:a16="http://schemas.microsoft.com/office/drawing/2014/main" val="4029682511"/>
                    </a:ext>
                  </a:extLst>
                </a:gridCol>
              </a:tblGrid>
              <a:tr h="822913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>
                          <a:effectLst/>
                        </a:rPr>
                        <a:t>起讫时间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各工作阶段的要求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5964431"/>
                  </a:ext>
                </a:extLst>
              </a:tr>
              <a:tr h="1489293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2023.9-2023.10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解读《普通高中信息技术课程标准（</a:t>
                      </a:r>
                      <a:r>
                        <a:rPr lang="en-US" sz="2000" kern="100" dirty="0">
                          <a:effectLst/>
                        </a:rPr>
                        <a:t>2017</a:t>
                      </a:r>
                      <a:r>
                        <a:rPr lang="zh-CN" sz="2000" kern="100" dirty="0">
                          <a:effectLst/>
                        </a:rPr>
                        <a:t>版）》；</a:t>
                      </a:r>
                    </a:p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分析</a:t>
                      </a:r>
                      <a:r>
                        <a:rPr lang="zh-CN" altLang="en-US" sz="2000" kern="100" dirty="0">
                          <a:effectLst/>
                        </a:rPr>
                        <a:t>不同版本</a:t>
                      </a:r>
                      <a:r>
                        <a:rPr lang="zh-CN" sz="2000" kern="100" dirty="0">
                          <a:effectLst/>
                        </a:rPr>
                        <a:t>教材</a:t>
                      </a:r>
                      <a:r>
                        <a:rPr lang="zh-CN" altLang="en-US" sz="2000" kern="100" dirty="0">
                          <a:effectLst/>
                        </a:rPr>
                        <a:t>，并且理解内容。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</a:p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收集相关资料；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23636"/>
                  </a:ext>
                </a:extLst>
              </a:tr>
              <a:tr h="728775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2023.10-2023.12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准备情景素材，并分析判定其可行性与实用性，筛选出适合本地区学生的情景素材。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797776"/>
                  </a:ext>
                </a:extLst>
              </a:tr>
              <a:tr h="728775">
                <a:tc>
                  <a:txBody>
                    <a:bodyPr/>
                    <a:lstStyle/>
                    <a:p>
                      <a:pPr marL="0" indent="304800" algn="just" defTabSz="742950" rtl="0" eaLnBrk="1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2023.12-2024.2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304800" algn="just" defTabSz="742950" rtl="0" eaLnBrk="1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开展典型案例，思政案例，身边案例，前沿案例的工作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914480"/>
                  </a:ext>
                </a:extLst>
              </a:tr>
              <a:tr h="728775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2024.2-2024.4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写</a:t>
                      </a:r>
                      <a:r>
                        <a:rPr lang="zh-CN" altLang="en-US" sz="2000" kern="100" dirty="0">
                          <a:effectLst/>
                        </a:rPr>
                        <a:t>毕业</a:t>
                      </a:r>
                      <a:r>
                        <a:rPr lang="zh-CN" sz="2000" kern="100" dirty="0">
                          <a:effectLst/>
                        </a:rPr>
                        <a:t>论文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600306"/>
                  </a:ext>
                </a:extLst>
              </a:tr>
              <a:tr h="728775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2024.4-2024.5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准备毕业答辩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5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1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211FC91-F7D3-4C27-804E-A7A95EC27881}"/>
              </a:ext>
            </a:extLst>
          </p:cNvPr>
          <p:cNvSpPr/>
          <p:nvPr/>
        </p:nvSpPr>
        <p:spPr>
          <a:xfrm>
            <a:off x="205774" y="382520"/>
            <a:ext cx="11780452" cy="6092959"/>
          </a:xfrm>
          <a:prstGeom prst="rect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425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9D648-6361-4266-A4C8-55D268D56FC2}"/>
              </a:ext>
            </a:extLst>
          </p:cNvPr>
          <p:cNvSpPr txBox="1"/>
          <p:nvPr/>
        </p:nvSpPr>
        <p:spPr>
          <a:xfrm>
            <a:off x="2696209" y="4088074"/>
            <a:ext cx="1661032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87" dirty="0">
                <a:solidFill>
                  <a:schemeClr val="bg1"/>
                </a:solidFill>
                <a:cs typeface="+mn-ea"/>
                <a:sym typeface="+mn-lt"/>
              </a:rPr>
              <a:t>汇报人   柳佳轩</a:t>
            </a:r>
            <a:endParaRPr kumimoji="1" lang="en-US" altLang="zh-CN" sz="1687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93A91F-B98C-4C25-9BEE-549D5B49D804}"/>
              </a:ext>
            </a:extLst>
          </p:cNvPr>
          <p:cNvCxnSpPr>
            <a:cxnSpLocks/>
          </p:cNvCxnSpPr>
          <p:nvPr/>
        </p:nvCxnSpPr>
        <p:spPr>
          <a:xfrm>
            <a:off x="3152848" y="4095295"/>
            <a:ext cx="628866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7A2373-F60D-4DC7-8F2E-D575E934DC52}"/>
              </a:ext>
            </a:extLst>
          </p:cNvPr>
          <p:cNvCxnSpPr>
            <a:cxnSpLocks/>
          </p:cNvCxnSpPr>
          <p:nvPr/>
        </p:nvCxnSpPr>
        <p:spPr>
          <a:xfrm>
            <a:off x="1771419" y="2116304"/>
            <a:ext cx="0" cy="239416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980F1AF-06BB-486C-9BFF-CD86D147F011}"/>
              </a:ext>
            </a:extLst>
          </p:cNvPr>
          <p:cNvSpPr txBox="1"/>
          <p:nvPr/>
        </p:nvSpPr>
        <p:spPr>
          <a:xfrm>
            <a:off x="1728099" y="2140919"/>
            <a:ext cx="5367763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9280" b="1" i="1" dirty="0">
                <a:gradFill>
                  <a:gsLst>
                    <a:gs pos="0">
                      <a:schemeClr val="bg1">
                        <a:alpha val="54000"/>
                      </a:schemeClr>
                    </a:gs>
                    <a:gs pos="81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THANKS</a:t>
            </a:r>
            <a:endParaRPr kumimoji="1" lang="zh-CN" altLang="en-US" sz="9280" b="1" i="1" dirty="0">
              <a:gradFill>
                <a:gsLst>
                  <a:gs pos="0">
                    <a:schemeClr val="bg1">
                      <a:alpha val="54000"/>
                    </a:schemeClr>
                  </a:gs>
                  <a:gs pos="81000">
                    <a:schemeClr val="bg1">
                      <a:alpha val="0"/>
                    </a:scheme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3DC010-D86B-4AD7-9D08-C826B2B50936}"/>
              </a:ext>
            </a:extLst>
          </p:cNvPr>
          <p:cNvSpPr txBox="1"/>
          <p:nvPr/>
        </p:nvSpPr>
        <p:spPr>
          <a:xfrm>
            <a:off x="1814740" y="3066463"/>
            <a:ext cx="8648521" cy="1104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恳请评委老师们批评指正</a:t>
            </a:r>
            <a:endParaRPr kumimoji="1"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340CC98-5623-406B-8EBE-62B6BC1889DF}"/>
              </a:ext>
            </a:extLst>
          </p:cNvPr>
          <p:cNvGrpSpPr/>
          <p:nvPr/>
        </p:nvGrpSpPr>
        <p:grpSpPr>
          <a:xfrm>
            <a:off x="2326349" y="4190495"/>
            <a:ext cx="253764" cy="317781"/>
            <a:chOff x="5645066" y="3521412"/>
            <a:chExt cx="780650" cy="977584"/>
          </a:xfrm>
          <a:solidFill>
            <a:schemeClr val="bg1"/>
          </a:solidFill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73B60B0-0D5E-4A4A-B1F9-4DFF8C1ADD55}"/>
                </a:ext>
              </a:extLst>
            </p:cNvPr>
            <p:cNvSpPr/>
            <p:nvPr/>
          </p:nvSpPr>
          <p:spPr>
            <a:xfrm>
              <a:off x="5815538" y="3521412"/>
              <a:ext cx="439913" cy="684309"/>
            </a:xfrm>
            <a:custGeom>
              <a:avLst/>
              <a:gdLst>
                <a:gd name="connsiteX0" fmla="*/ 219957 w 439913"/>
                <a:gd name="connsiteY0" fmla="*/ 684310 h 684309"/>
                <a:gd name="connsiteX1" fmla="*/ 439913 w 439913"/>
                <a:gd name="connsiteY1" fmla="*/ 464353 h 684309"/>
                <a:gd name="connsiteX2" fmla="*/ 439913 w 439913"/>
                <a:gd name="connsiteY2" fmla="*/ 219957 h 684309"/>
                <a:gd name="connsiteX3" fmla="*/ 219957 w 439913"/>
                <a:gd name="connsiteY3" fmla="*/ 0 h 684309"/>
                <a:gd name="connsiteX4" fmla="*/ 0 w 439913"/>
                <a:gd name="connsiteY4" fmla="*/ 219957 h 684309"/>
                <a:gd name="connsiteX5" fmla="*/ 0 w 439913"/>
                <a:gd name="connsiteY5" fmla="*/ 464353 h 684309"/>
                <a:gd name="connsiteX6" fmla="*/ 219957 w 439913"/>
                <a:gd name="connsiteY6" fmla="*/ 684310 h 684309"/>
                <a:gd name="connsiteX7" fmla="*/ 48879 w 439913"/>
                <a:gd name="connsiteY7" fmla="*/ 439913 h 684309"/>
                <a:gd name="connsiteX8" fmla="*/ 146638 w 439913"/>
                <a:gd name="connsiteY8" fmla="*/ 439913 h 684309"/>
                <a:gd name="connsiteX9" fmla="*/ 171077 w 439913"/>
                <a:gd name="connsiteY9" fmla="*/ 415474 h 684309"/>
                <a:gd name="connsiteX10" fmla="*/ 146638 w 439913"/>
                <a:gd name="connsiteY10" fmla="*/ 391034 h 684309"/>
                <a:gd name="connsiteX11" fmla="*/ 48879 w 439913"/>
                <a:gd name="connsiteY11" fmla="*/ 391034 h 684309"/>
                <a:gd name="connsiteX12" fmla="*/ 48879 w 439913"/>
                <a:gd name="connsiteY12" fmla="*/ 342155 h 684309"/>
                <a:gd name="connsiteX13" fmla="*/ 146638 w 439913"/>
                <a:gd name="connsiteY13" fmla="*/ 342155 h 684309"/>
                <a:gd name="connsiteX14" fmla="*/ 171077 w 439913"/>
                <a:gd name="connsiteY14" fmla="*/ 317715 h 684309"/>
                <a:gd name="connsiteX15" fmla="*/ 146638 w 439913"/>
                <a:gd name="connsiteY15" fmla="*/ 293276 h 684309"/>
                <a:gd name="connsiteX16" fmla="*/ 48879 w 439913"/>
                <a:gd name="connsiteY16" fmla="*/ 293276 h 684309"/>
                <a:gd name="connsiteX17" fmla="*/ 48879 w 439913"/>
                <a:gd name="connsiteY17" fmla="*/ 244396 h 684309"/>
                <a:gd name="connsiteX18" fmla="*/ 146638 w 439913"/>
                <a:gd name="connsiteY18" fmla="*/ 244396 h 684309"/>
                <a:gd name="connsiteX19" fmla="*/ 171077 w 439913"/>
                <a:gd name="connsiteY19" fmla="*/ 219957 h 684309"/>
                <a:gd name="connsiteX20" fmla="*/ 146638 w 439913"/>
                <a:gd name="connsiteY20" fmla="*/ 195517 h 684309"/>
                <a:gd name="connsiteX21" fmla="*/ 50843 w 439913"/>
                <a:gd name="connsiteY21" fmla="*/ 195517 h 684309"/>
                <a:gd name="connsiteX22" fmla="*/ 219957 w 439913"/>
                <a:gd name="connsiteY22" fmla="*/ 48879 h 684309"/>
                <a:gd name="connsiteX23" fmla="*/ 391034 w 439913"/>
                <a:gd name="connsiteY23" fmla="*/ 219957 h 684309"/>
                <a:gd name="connsiteX24" fmla="*/ 391034 w 439913"/>
                <a:gd name="connsiteY24" fmla="*/ 464353 h 684309"/>
                <a:gd name="connsiteX25" fmla="*/ 219957 w 439913"/>
                <a:gd name="connsiteY25" fmla="*/ 635430 h 684309"/>
                <a:gd name="connsiteX26" fmla="*/ 48879 w 439913"/>
                <a:gd name="connsiteY26" fmla="*/ 464353 h 684309"/>
                <a:gd name="connsiteX27" fmla="*/ 48879 w 439913"/>
                <a:gd name="connsiteY27" fmla="*/ 439913 h 68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9913" h="684309">
                  <a:moveTo>
                    <a:pt x="219957" y="684310"/>
                  </a:moveTo>
                  <a:cubicBezTo>
                    <a:pt x="340955" y="684310"/>
                    <a:pt x="439913" y="585351"/>
                    <a:pt x="439913" y="464353"/>
                  </a:cubicBezTo>
                  <a:lnTo>
                    <a:pt x="439913" y="219957"/>
                  </a:lnTo>
                  <a:cubicBezTo>
                    <a:pt x="439913" y="98959"/>
                    <a:pt x="340955" y="0"/>
                    <a:pt x="219957" y="0"/>
                  </a:cubicBezTo>
                  <a:cubicBezTo>
                    <a:pt x="98959" y="0"/>
                    <a:pt x="0" y="98959"/>
                    <a:pt x="0" y="219957"/>
                  </a:cubicBezTo>
                  <a:lnTo>
                    <a:pt x="0" y="464353"/>
                  </a:lnTo>
                  <a:cubicBezTo>
                    <a:pt x="0" y="585351"/>
                    <a:pt x="98959" y="684310"/>
                    <a:pt x="219957" y="684310"/>
                  </a:cubicBezTo>
                  <a:close/>
                  <a:moveTo>
                    <a:pt x="48879" y="439913"/>
                  </a:moveTo>
                  <a:lnTo>
                    <a:pt x="146638" y="439913"/>
                  </a:lnTo>
                  <a:cubicBezTo>
                    <a:pt x="160058" y="439913"/>
                    <a:pt x="171077" y="428894"/>
                    <a:pt x="171077" y="415474"/>
                  </a:cubicBezTo>
                  <a:cubicBezTo>
                    <a:pt x="171077" y="402054"/>
                    <a:pt x="160058" y="391034"/>
                    <a:pt x="146638" y="391034"/>
                  </a:cubicBezTo>
                  <a:lnTo>
                    <a:pt x="48879" y="391034"/>
                  </a:lnTo>
                  <a:lnTo>
                    <a:pt x="48879" y="342155"/>
                  </a:lnTo>
                  <a:lnTo>
                    <a:pt x="146638" y="342155"/>
                  </a:lnTo>
                  <a:cubicBezTo>
                    <a:pt x="160058" y="342155"/>
                    <a:pt x="171077" y="331135"/>
                    <a:pt x="171077" y="317715"/>
                  </a:cubicBezTo>
                  <a:cubicBezTo>
                    <a:pt x="171077" y="304295"/>
                    <a:pt x="160058" y="293276"/>
                    <a:pt x="146638" y="293276"/>
                  </a:cubicBezTo>
                  <a:lnTo>
                    <a:pt x="48879" y="293276"/>
                  </a:lnTo>
                  <a:lnTo>
                    <a:pt x="48879" y="244396"/>
                  </a:lnTo>
                  <a:lnTo>
                    <a:pt x="146638" y="244396"/>
                  </a:lnTo>
                  <a:cubicBezTo>
                    <a:pt x="160058" y="244396"/>
                    <a:pt x="171077" y="233377"/>
                    <a:pt x="171077" y="219957"/>
                  </a:cubicBezTo>
                  <a:cubicBezTo>
                    <a:pt x="171077" y="206537"/>
                    <a:pt x="160058" y="195517"/>
                    <a:pt x="146638" y="195517"/>
                  </a:cubicBezTo>
                  <a:lnTo>
                    <a:pt x="50843" y="195517"/>
                  </a:lnTo>
                  <a:cubicBezTo>
                    <a:pt x="62736" y="112706"/>
                    <a:pt x="133982" y="48879"/>
                    <a:pt x="219957" y="48879"/>
                  </a:cubicBezTo>
                  <a:cubicBezTo>
                    <a:pt x="314333" y="48879"/>
                    <a:pt x="391034" y="125580"/>
                    <a:pt x="391034" y="219957"/>
                  </a:cubicBezTo>
                  <a:lnTo>
                    <a:pt x="391034" y="464353"/>
                  </a:lnTo>
                  <a:cubicBezTo>
                    <a:pt x="391034" y="558729"/>
                    <a:pt x="314333" y="635430"/>
                    <a:pt x="219957" y="635430"/>
                  </a:cubicBezTo>
                  <a:cubicBezTo>
                    <a:pt x="125580" y="635430"/>
                    <a:pt x="48879" y="558729"/>
                    <a:pt x="48879" y="464353"/>
                  </a:cubicBezTo>
                  <a:lnTo>
                    <a:pt x="48879" y="439913"/>
                  </a:lnTo>
                  <a:close/>
                </a:path>
              </a:pathLst>
            </a:custGeom>
            <a:grpFill/>
            <a:ln w="1088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C8AA577-8F09-4D58-9E09-15A2D0B1B0FD}"/>
                </a:ext>
              </a:extLst>
            </p:cNvPr>
            <p:cNvSpPr/>
            <p:nvPr/>
          </p:nvSpPr>
          <p:spPr>
            <a:xfrm>
              <a:off x="5645066" y="3961325"/>
              <a:ext cx="780650" cy="537671"/>
            </a:xfrm>
            <a:custGeom>
              <a:avLst/>
              <a:gdLst>
                <a:gd name="connsiteX0" fmla="*/ 780589 w 780650"/>
                <a:gd name="connsiteY0" fmla="*/ 26294 h 537671"/>
                <a:gd name="connsiteX1" fmla="*/ 756368 w 780650"/>
                <a:gd name="connsiteY1" fmla="*/ 0 h 537671"/>
                <a:gd name="connsiteX2" fmla="*/ 755932 w 780650"/>
                <a:gd name="connsiteY2" fmla="*/ 0 h 537671"/>
                <a:gd name="connsiteX3" fmla="*/ 731710 w 780650"/>
                <a:gd name="connsiteY3" fmla="*/ 23349 h 537671"/>
                <a:gd name="connsiteX4" fmla="*/ 390319 w 780650"/>
                <a:gd name="connsiteY4" fmla="*/ 342155 h 537671"/>
                <a:gd name="connsiteX5" fmla="*/ 48928 w 780650"/>
                <a:gd name="connsiteY5" fmla="*/ 23349 h 537671"/>
                <a:gd name="connsiteX6" fmla="*/ 24707 w 780650"/>
                <a:gd name="connsiteY6" fmla="*/ 0 h 537671"/>
                <a:gd name="connsiteX7" fmla="*/ 24270 w 780650"/>
                <a:gd name="connsiteY7" fmla="*/ 0 h 537671"/>
                <a:gd name="connsiteX8" fmla="*/ 49 w 780650"/>
                <a:gd name="connsiteY8" fmla="*/ 26294 h 537671"/>
                <a:gd name="connsiteX9" fmla="*/ 365770 w 780650"/>
                <a:gd name="connsiteY9" fmla="*/ 389834 h 537671"/>
                <a:gd name="connsiteX10" fmla="*/ 365770 w 780650"/>
                <a:gd name="connsiteY10" fmla="*/ 488793 h 537671"/>
                <a:gd name="connsiteX11" fmla="*/ 268230 w 780650"/>
                <a:gd name="connsiteY11" fmla="*/ 488793 h 537671"/>
                <a:gd name="connsiteX12" fmla="*/ 243791 w 780650"/>
                <a:gd name="connsiteY12" fmla="*/ 513232 h 537671"/>
                <a:gd name="connsiteX13" fmla="*/ 268230 w 780650"/>
                <a:gd name="connsiteY13" fmla="*/ 537672 h 537671"/>
                <a:gd name="connsiteX14" fmla="*/ 512626 w 780650"/>
                <a:gd name="connsiteY14" fmla="*/ 537672 h 537671"/>
                <a:gd name="connsiteX15" fmla="*/ 537066 w 780650"/>
                <a:gd name="connsiteY15" fmla="*/ 513232 h 537671"/>
                <a:gd name="connsiteX16" fmla="*/ 512626 w 780650"/>
                <a:gd name="connsiteY16" fmla="*/ 488793 h 537671"/>
                <a:gd name="connsiteX17" fmla="*/ 414868 w 780650"/>
                <a:gd name="connsiteY17" fmla="*/ 488793 h 537671"/>
                <a:gd name="connsiteX18" fmla="*/ 414868 w 780650"/>
                <a:gd name="connsiteY18" fmla="*/ 389834 h 537671"/>
                <a:gd name="connsiteX19" fmla="*/ 780589 w 780650"/>
                <a:gd name="connsiteY19" fmla="*/ 26294 h 5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0650" h="537671">
                  <a:moveTo>
                    <a:pt x="780589" y="26294"/>
                  </a:moveTo>
                  <a:cubicBezTo>
                    <a:pt x="781571" y="12111"/>
                    <a:pt x="770552" y="0"/>
                    <a:pt x="756368" y="0"/>
                  </a:cubicBezTo>
                  <a:lnTo>
                    <a:pt x="755932" y="0"/>
                  </a:lnTo>
                  <a:cubicBezTo>
                    <a:pt x="742839" y="0"/>
                    <a:pt x="732583" y="10365"/>
                    <a:pt x="731710" y="23349"/>
                  </a:cubicBezTo>
                  <a:cubicBezTo>
                    <a:pt x="719709" y="201190"/>
                    <a:pt x="571107" y="342155"/>
                    <a:pt x="390319" y="342155"/>
                  </a:cubicBezTo>
                  <a:cubicBezTo>
                    <a:pt x="209531" y="342155"/>
                    <a:pt x="61039" y="201190"/>
                    <a:pt x="48928" y="23349"/>
                  </a:cubicBezTo>
                  <a:cubicBezTo>
                    <a:pt x="48055" y="10365"/>
                    <a:pt x="37799" y="0"/>
                    <a:pt x="24707" y="0"/>
                  </a:cubicBezTo>
                  <a:lnTo>
                    <a:pt x="24270" y="0"/>
                  </a:lnTo>
                  <a:cubicBezTo>
                    <a:pt x="10087" y="0"/>
                    <a:pt x="-824" y="12220"/>
                    <a:pt x="49" y="26294"/>
                  </a:cubicBezTo>
                  <a:cubicBezTo>
                    <a:pt x="13142" y="221048"/>
                    <a:pt x="170690" y="377614"/>
                    <a:pt x="365770" y="389834"/>
                  </a:cubicBezTo>
                  <a:lnTo>
                    <a:pt x="365770" y="488793"/>
                  </a:lnTo>
                  <a:lnTo>
                    <a:pt x="268230" y="488793"/>
                  </a:lnTo>
                  <a:cubicBezTo>
                    <a:pt x="254810" y="488793"/>
                    <a:pt x="243791" y="499812"/>
                    <a:pt x="243791" y="513232"/>
                  </a:cubicBezTo>
                  <a:cubicBezTo>
                    <a:pt x="243791" y="526652"/>
                    <a:pt x="254810" y="537672"/>
                    <a:pt x="268230" y="537672"/>
                  </a:cubicBezTo>
                  <a:lnTo>
                    <a:pt x="512626" y="537672"/>
                  </a:lnTo>
                  <a:cubicBezTo>
                    <a:pt x="526046" y="537672"/>
                    <a:pt x="537066" y="526652"/>
                    <a:pt x="537066" y="513232"/>
                  </a:cubicBezTo>
                  <a:cubicBezTo>
                    <a:pt x="537066" y="499812"/>
                    <a:pt x="526046" y="488793"/>
                    <a:pt x="512626" y="488793"/>
                  </a:cubicBezTo>
                  <a:lnTo>
                    <a:pt x="414868" y="488793"/>
                  </a:lnTo>
                  <a:lnTo>
                    <a:pt x="414868" y="389834"/>
                  </a:lnTo>
                  <a:cubicBezTo>
                    <a:pt x="609949" y="377614"/>
                    <a:pt x="767497" y="221157"/>
                    <a:pt x="780589" y="26294"/>
                  </a:cubicBezTo>
                  <a:close/>
                </a:path>
              </a:pathLst>
            </a:custGeom>
            <a:grpFill/>
            <a:ln w="1088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0158F8A-97F7-3410-5858-871F217EC599}"/>
              </a:ext>
            </a:extLst>
          </p:cNvPr>
          <p:cNvCxnSpPr/>
          <p:nvPr/>
        </p:nvCxnSpPr>
        <p:spPr>
          <a:xfrm>
            <a:off x="2706007" y="4235010"/>
            <a:ext cx="0" cy="2224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0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AAAE6FA-E4D5-4556-82EF-B5EA4C840EC6}"/>
              </a:ext>
            </a:extLst>
          </p:cNvPr>
          <p:cNvSpPr txBox="1"/>
          <p:nvPr/>
        </p:nvSpPr>
        <p:spPr>
          <a:xfrm>
            <a:off x="8315969" y="3637813"/>
            <a:ext cx="1883849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655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背景及意义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5CFDAB-50D8-423A-BABB-E929499D9657}"/>
              </a:ext>
            </a:extLst>
          </p:cNvPr>
          <p:cNvSpPr txBox="1"/>
          <p:nvPr/>
        </p:nvSpPr>
        <p:spPr>
          <a:xfrm>
            <a:off x="2230668" y="4945259"/>
            <a:ext cx="256352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655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研究内容及方案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9E2DB8-7880-46E2-AE16-623A61FA047A}"/>
              </a:ext>
            </a:extLst>
          </p:cNvPr>
          <p:cNvSpPr txBox="1"/>
          <p:nvPr/>
        </p:nvSpPr>
        <p:spPr>
          <a:xfrm>
            <a:off x="7717090" y="4950425"/>
            <a:ext cx="3276597" cy="50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55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时间安排及预期目标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6FE1F2B-1392-4FEC-B647-231764CAD14C}"/>
              </a:ext>
            </a:extLst>
          </p:cNvPr>
          <p:cNvSpPr txBox="1"/>
          <p:nvPr/>
        </p:nvSpPr>
        <p:spPr>
          <a:xfrm>
            <a:off x="1209657" y="3387964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01</a:t>
            </a:r>
            <a:endParaRPr kumimoji="1" lang="zh-CN" altLang="en-US" sz="5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A12C33-2DCA-4A8E-81B3-1E011AA7377E}"/>
              </a:ext>
            </a:extLst>
          </p:cNvPr>
          <p:cNvSpPr txBox="1"/>
          <p:nvPr/>
        </p:nvSpPr>
        <p:spPr>
          <a:xfrm>
            <a:off x="6652837" y="3461905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02</a:t>
            </a:r>
            <a:endParaRPr kumimoji="1" lang="zh-CN" altLang="en-US" sz="5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4401F2-8766-4785-B859-46C36FBABC8E}"/>
              </a:ext>
            </a:extLst>
          </p:cNvPr>
          <p:cNvSpPr txBox="1"/>
          <p:nvPr/>
        </p:nvSpPr>
        <p:spPr>
          <a:xfrm>
            <a:off x="1209656" y="476004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03</a:t>
            </a:r>
            <a:endParaRPr kumimoji="1" lang="zh-CN" altLang="en-US" sz="5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945CB4-C374-4A2F-A89E-50FB3F64B6B0}"/>
              </a:ext>
            </a:extLst>
          </p:cNvPr>
          <p:cNvSpPr txBox="1"/>
          <p:nvPr/>
        </p:nvSpPr>
        <p:spPr>
          <a:xfrm>
            <a:off x="6692043" y="4749597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04</a:t>
            </a:r>
            <a:endParaRPr kumimoji="1" lang="zh-CN" altLang="en-US" sz="5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3E11384-B222-4F54-9CAA-033F33A7BBC1}"/>
              </a:ext>
            </a:extLst>
          </p:cNvPr>
          <p:cNvCxnSpPr>
            <a:cxnSpLocks/>
          </p:cNvCxnSpPr>
          <p:nvPr/>
        </p:nvCxnSpPr>
        <p:spPr>
          <a:xfrm>
            <a:off x="565786" y="4619975"/>
            <a:ext cx="11060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976AF9-DCAB-443A-B7C4-E29F136AD6DB}"/>
              </a:ext>
            </a:extLst>
          </p:cNvPr>
          <p:cNvCxnSpPr/>
          <p:nvPr/>
        </p:nvCxnSpPr>
        <p:spPr>
          <a:xfrm>
            <a:off x="6048173" y="3567023"/>
            <a:ext cx="0" cy="21059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381C665-E74F-054B-9FC6-B1ECD44B9CD9}"/>
              </a:ext>
            </a:extLst>
          </p:cNvPr>
          <p:cNvSpPr txBox="1"/>
          <p:nvPr/>
        </p:nvSpPr>
        <p:spPr>
          <a:xfrm>
            <a:off x="2236366" y="3637813"/>
            <a:ext cx="154401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655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模块介绍</a:t>
            </a:r>
          </a:p>
        </p:txBody>
      </p:sp>
    </p:spTree>
    <p:extLst>
      <p:ext uri="{BB962C8B-B14F-4D97-AF65-F5344CB8AC3E}">
        <p14:creationId xmlns:p14="http://schemas.microsoft.com/office/powerpoint/2010/main" val="39904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4238236" y="2926170"/>
            <a:ext cx="3715530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257" b="1" dirty="0">
                <a:solidFill>
                  <a:schemeClr val="bg1"/>
                </a:solidFill>
                <a:cs typeface="+mn-ea"/>
                <a:sym typeface="+mn-lt"/>
              </a:rPr>
              <a:t>模块介绍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2CEA5-B584-41EC-969C-DD6E71439BF9}"/>
              </a:ext>
            </a:extLst>
          </p:cNvPr>
          <p:cNvSpPr txBox="1"/>
          <p:nvPr/>
        </p:nvSpPr>
        <p:spPr>
          <a:xfrm>
            <a:off x="5177361" y="2485198"/>
            <a:ext cx="1741311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latin typeface="+mj-lt"/>
                <a:cs typeface="+mn-ea"/>
                <a:sym typeface="+mn-lt"/>
              </a:rPr>
              <a:t>PART 01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latin typeface="+mj-lt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98308"/>
            <a:ext cx="2861863" cy="108482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8179ED0-52B4-40ED-929F-6D9DF0BC2451}"/>
              </a:ext>
            </a:extLst>
          </p:cNvPr>
          <p:cNvCxnSpPr>
            <a:cxnSpLocks/>
          </p:cNvCxnSpPr>
          <p:nvPr/>
        </p:nvCxnSpPr>
        <p:spPr>
          <a:xfrm flipH="1">
            <a:off x="648911" y="6382479"/>
            <a:ext cx="1818308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95FDEF8-0B06-4D09-B145-A35E19715C3D}"/>
              </a:ext>
            </a:extLst>
          </p:cNvPr>
          <p:cNvCxnSpPr>
            <a:cxnSpLocks/>
          </p:cNvCxnSpPr>
          <p:nvPr/>
        </p:nvCxnSpPr>
        <p:spPr>
          <a:xfrm>
            <a:off x="907157" y="4154924"/>
            <a:ext cx="0" cy="2409212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2B7AF69-210B-4A6E-8C11-3A5BCD5270C2}"/>
              </a:ext>
            </a:extLst>
          </p:cNvPr>
          <p:cNvCxnSpPr>
            <a:cxnSpLocks/>
          </p:cNvCxnSpPr>
          <p:nvPr/>
        </p:nvCxnSpPr>
        <p:spPr>
          <a:xfrm flipH="1">
            <a:off x="10560737" y="945515"/>
            <a:ext cx="947943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5B77339-76E6-4678-99D8-A2C6402533C0}"/>
              </a:ext>
            </a:extLst>
          </p:cNvPr>
          <p:cNvCxnSpPr>
            <a:cxnSpLocks/>
          </p:cNvCxnSpPr>
          <p:nvPr/>
        </p:nvCxnSpPr>
        <p:spPr>
          <a:xfrm>
            <a:off x="11233594" y="693973"/>
            <a:ext cx="1989" cy="1024114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1620957" cy="487378"/>
          </a:xfrm>
        </p:spPr>
        <p:txBody>
          <a:bodyPr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模块介绍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9641CC-DD95-1ACF-CEFD-5A64A01B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16" y="971032"/>
            <a:ext cx="10266147" cy="522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06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C9A2D-7EBD-1545-BC1D-8EED0CB1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1620957" cy="480131"/>
          </a:xfrm>
        </p:spPr>
        <p:txBody>
          <a:bodyPr/>
          <a:lstStyle/>
          <a:p>
            <a:r>
              <a:rPr kumimoji="1" lang="zh-CN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模块介绍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710B1A-A916-B8B0-0D7A-6E2F669B48EF}"/>
              </a:ext>
            </a:extLst>
          </p:cNvPr>
          <p:cNvSpPr txBox="1"/>
          <p:nvPr/>
        </p:nvSpPr>
        <p:spPr>
          <a:xfrm>
            <a:off x="1929757" y="1021065"/>
            <a:ext cx="8332486" cy="481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典型案例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个（中观案例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单元）</a:t>
            </a:r>
          </a:p>
          <a:p>
            <a:pPr lvl="2"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案例设计</a:t>
            </a:r>
          </a:p>
          <a:p>
            <a:pPr lvl="2"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案例展示（微观案例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视频）</a:t>
            </a:r>
          </a:p>
          <a:p>
            <a:pPr lvl="2"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案例分析</a:t>
            </a:r>
          </a:p>
          <a:p>
            <a:pPr lvl="2"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案例素材（微观案例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图片、文字）</a:t>
            </a:r>
          </a:p>
          <a:p>
            <a:pPr lvl="1"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思政案例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（视频）</a:t>
            </a:r>
          </a:p>
          <a:p>
            <a:pPr lvl="1"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身边案例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个（微观案例，章节案例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文字）</a:t>
            </a:r>
          </a:p>
          <a:p>
            <a:pPr lvl="1"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前沿案例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个（微观案例，章节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图片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文字）</a:t>
            </a:r>
          </a:p>
          <a:p>
            <a:pPr lvl="1" algn="l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跨学科主题案例（宏观案例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视频）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67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3816113" y="2890236"/>
            <a:ext cx="4463806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25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背景及意义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760112-D6A8-6031-35F5-F879C77C6D87}"/>
              </a:ext>
            </a:extLst>
          </p:cNvPr>
          <p:cNvSpPr txBox="1"/>
          <p:nvPr/>
        </p:nvSpPr>
        <p:spPr>
          <a:xfrm>
            <a:off x="5177361" y="2485198"/>
            <a:ext cx="1741311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latin typeface="+mj-lt"/>
                <a:cs typeface="+mn-ea"/>
                <a:sym typeface="+mn-lt"/>
              </a:rPr>
              <a:t>PART 02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3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98308"/>
            <a:ext cx="2861863" cy="108482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1980029" cy="480131"/>
          </a:xfrm>
        </p:spPr>
        <p:txBody>
          <a:bodyPr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背景及意义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2696A4-6A50-F182-B3A5-2D0367C2DA83}"/>
              </a:ext>
            </a:extLst>
          </p:cNvPr>
          <p:cNvSpPr txBox="1"/>
          <p:nvPr/>
        </p:nvSpPr>
        <p:spPr>
          <a:xfrm>
            <a:off x="263847" y="1117103"/>
            <a:ext cx="11562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在信息时代，信息技术素养已成为现代社会公民必备的素质之一。高中信息技术教育作为信息技术教育的重要组成部分，旨在培养学生的信息素养和信息技术能力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而情境教学案例库建设，对于高中信息技术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数据与计算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模块的教学具有重要意义。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3D81247B-C92A-E76D-1930-E666B971EDD8}"/>
              </a:ext>
            </a:extLst>
          </p:cNvPr>
          <p:cNvSpPr/>
          <p:nvPr/>
        </p:nvSpPr>
        <p:spPr>
          <a:xfrm>
            <a:off x="549550" y="2513286"/>
            <a:ext cx="3318731" cy="4024049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74AD65DC-4FD8-1598-0D54-FF087C3C4CE3}"/>
              </a:ext>
            </a:extLst>
          </p:cNvPr>
          <p:cNvSpPr/>
          <p:nvPr/>
        </p:nvSpPr>
        <p:spPr>
          <a:xfrm>
            <a:off x="549551" y="2801749"/>
            <a:ext cx="3078000" cy="3715200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情境教学案例库的建设可以帮助学生更好地理解和掌握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数据与计算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模块中的知识。通过引入具体的生活或工作场景，可以将抽象的知识点变得生动、形象，让学生更加容易理解和掌握。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B695C4DF-E82B-8CFF-554B-0074041C259D}"/>
              </a:ext>
            </a:extLst>
          </p:cNvPr>
          <p:cNvSpPr/>
          <p:nvPr/>
        </p:nvSpPr>
        <p:spPr>
          <a:xfrm>
            <a:off x="4436634" y="2513286"/>
            <a:ext cx="3318731" cy="4024049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: 剪去单角 50">
            <a:extLst>
              <a:ext uri="{FF2B5EF4-FFF2-40B4-BE49-F238E27FC236}">
                <a16:creationId xmlns:a16="http://schemas.microsoft.com/office/drawing/2014/main" id="{460D778B-B978-8550-F921-D00465C56A3C}"/>
              </a:ext>
            </a:extLst>
          </p:cNvPr>
          <p:cNvSpPr/>
          <p:nvPr/>
        </p:nvSpPr>
        <p:spPr>
          <a:xfrm>
            <a:off x="4436634" y="2808774"/>
            <a:ext cx="3077873" cy="3713321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情境教学案例库的建设可以提高学生的实践能力。情境教学案例库中的案例都是来自于实际生活或工作场景，学生通过解决实际问题来掌握信息技术知识，不仅可以加深对知识点的理解，还可以提高学生的实践能力和解决问题的能力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矩形: 剪去单角 51">
            <a:extLst>
              <a:ext uri="{FF2B5EF4-FFF2-40B4-BE49-F238E27FC236}">
                <a16:creationId xmlns:a16="http://schemas.microsoft.com/office/drawing/2014/main" id="{4993472F-691D-681F-B32F-017965062DC4}"/>
              </a:ext>
            </a:extLst>
          </p:cNvPr>
          <p:cNvSpPr/>
          <p:nvPr/>
        </p:nvSpPr>
        <p:spPr>
          <a:xfrm>
            <a:off x="8309389" y="2513286"/>
            <a:ext cx="3318731" cy="4024049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3" name="矩形: 剪去单角 52">
            <a:extLst>
              <a:ext uri="{FF2B5EF4-FFF2-40B4-BE49-F238E27FC236}">
                <a16:creationId xmlns:a16="http://schemas.microsoft.com/office/drawing/2014/main" id="{F95F7077-3E38-E0A4-9245-56CCD233F82C}"/>
              </a:ext>
            </a:extLst>
          </p:cNvPr>
          <p:cNvSpPr/>
          <p:nvPr/>
        </p:nvSpPr>
        <p:spPr>
          <a:xfrm>
            <a:off x="8309389" y="2808774"/>
            <a:ext cx="3077873" cy="3713321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just"/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情境教学案例库的建设可以促进教师之间的交流和合作。教师们可以通过共享教学案例来交流教学经验和教学方法，共同提高教学水平。同时，教师们也可以通过合作来开发更加丰富、更加完善的情境教学案例，推动高中信息技术教育的整体发展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90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3053361" y="2881547"/>
            <a:ext cx="5989310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25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研究内容及方案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760112-D6A8-6031-35F5-F879C77C6D87}"/>
              </a:ext>
            </a:extLst>
          </p:cNvPr>
          <p:cNvSpPr txBox="1"/>
          <p:nvPr/>
        </p:nvSpPr>
        <p:spPr>
          <a:xfrm>
            <a:off x="5177361" y="2485198"/>
            <a:ext cx="1741311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latin typeface="+mj-lt"/>
                <a:cs typeface="+mn-ea"/>
                <a:sym typeface="+mn-lt"/>
              </a:rPr>
              <a:t>PART 02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98308"/>
            <a:ext cx="2861863" cy="108482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1620957" cy="487378"/>
          </a:xfrm>
        </p:spPr>
        <p:txBody>
          <a:bodyPr>
            <a:spAutoFit/>
          </a:bodyPr>
          <a:lstStyle/>
          <a:p>
            <a:r>
              <a:rPr lang="zh-CN" altLang="en-US" dirty="0">
                <a:sym typeface="+mn-lt"/>
              </a:rPr>
              <a:t>研究内容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B3E92-C992-CB1D-9237-9E3548F29A75}"/>
              </a:ext>
            </a:extLst>
          </p:cNvPr>
          <p:cNvSpPr txBox="1"/>
          <p:nvPr/>
        </p:nvSpPr>
        <p:spPr>
          <a:xfrm>
            <a:off x="269537" y="783068"/>
            <a:ext cx="11658616" cy="590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文献搜集与素养明确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239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研究目的：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通过对相关文献的搜集和整理，了解高中信息技术“数据与计算”模块的教学现状和前沿研究，明确本研究的研究起点和研究背景。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239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预期目标：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对高中信息技术“数据与计算”模块的教学现状和前沿研究有全面深入的了解，为后续的研究提供理论支持和参考。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 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课标解读与教材分析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239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研究目的：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通过对高中信息技术课程标准的解读和对现有教材的分析，了解“数据与计算”模块的教学目标和内容体系，为后续的情景设计和案例库建设提供依据。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239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预期目标：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准确理解高中信息技术课程中对“数据与计算”模块的教学目标和内容要求，为后续的情景设计和案例库建设提供明确的指导。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3, 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情景设计与案例库建设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239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研究目的：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通过对“数据与计算”模块的情景设计和案例库建设，探索有效的教学方法，提高教学质量，培养学生的核心素养。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239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预期目标：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通过情景设计和案例库建设，提高高中信息技术“数据与计算”模块的教学质量，培养学生的信息意识、计算思维、数字化学习和信息社会责任等核心素养；同时为其他模块的教学提供参考和借鉴。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230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4abfe10b-df26-43d6-a70a-10ce03a908e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227108;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222A35"/>
      </a:dk2>
      <a:lt2>
        <a:srgbClr val="DBEFF9"/>
      </a:lt2>
      <a:accent1>
        <a:srgbClr val="2290FC"/>
      </a:accent1>
      <a:accent2>
        <a:srgbClr val="2BC3E3"/>
      </a:accent2>
      <a:accent3>
        <a:srgbClr val="7BDF9B"/>
      </a:accent3>
      <a:accent4>
        <a:srgbClr val="25AE9E"/>
      </a:accent4>
      <a:accent5>
        <a:srgbClr val="FC9783"/>
      </a:accent5>
      <a:accent6>
        <a:srgbClr val="FB7598"/>
      </a:accent6>
      <a:hlink>
        <a:srgbClr val="F49100"/>
      </a:hlink>
      <a:folHlink>
        <a:srgbClr val="85DFD0"/>
      </a:folHlink>
    </a:clrScheme>
    <a:fontScheme name="微软雅黑">
      <a:majorFont>
        <a:latin typeface="Arial Black"/>
        <a:ea typeface="微软雅黑 bold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0CD27951-AB6D-4B67-B17C-5C029B85B9F5}" vid="{9B770B75-4EAD-4B24-BE2A-1F1291F21CD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02-标准模板空白文档</Template>
  <TotalTime>625</TotalTime>
  <Words>741</Words>
  <Application>Microsoft Office PowerPoint</Application>
  <PresentationFormat>宽屏</PresentationFormat>
  <Paragraphs>71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微软雅黑 bold</vt:lpstr>
      <vt:lpstr>Arial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模块介绍</vt:lpstr>
      <vt:lpstr>模块介绍</vt:lpstr>
      <vt:lpstr>PowerPoint 演示文稿</vt:lpstr>
      <vt:lpstr>背景及意义</vt:lpstr>
      <vt:lpstr>PowerPoint 演示文稿</vt:lpstr>
      <vt:lpstr>研究内容</vt:lpstr>
      <vt:lpstr>项目方案</vt:lpstr>
      <vt:lpstr>PowerPoint 演示文稿</vt:lpstr>
      <vt:lpstr>时间安排及预期目标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WZJ</dc:creator>
  <cp:lastModifiedBy>佳轩 柳</cp:lastModifiedBy>
  <cp:revision>37</cp:revision>
  <dcterms:created xsi:type="dcterms:W3CDTF">2021-12-06T16:01:36Z</dcterms:created>
  <dcterms:modified xsi:type="dcterms:W3CDTF">2023-10-27T02:01:49Z</dcterms:modified>
</cp:coreProperties>
</file>