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744634" y="1035703"/>
            <a:ext cx="257702" cy="8229600"/>
          </a:xfrm>
          <a:prstGeom prst="rect">
            <a:avLst/>
          </a:prstGeom>
          <a:solidFill>
            <a:srgbClr val="02030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133778" y="4697589"/>
            <a:ext cx="10871752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20301"/>
                </a:solidFill>
                <a:latin typeface="League Spartan"/>
              </a:rPr>
              <a:t>K-Means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5133778" y="1057275"/>
            <a:ext cx="9964019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4200" spc="264">
                <a:solidFill>
                  <a:srgbClr val="020301"/>
                </a:solidFill>
                <a:latin typeface="Glacial Indifference Bold"/>
              </a:rPr>
              <a:t>INTELIGÊNCIA ARTIFICIAL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13064" y="7955840"/>
            <a:ext cx="9206532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20301"/>
                </a:solidFill>
                <a:latin typeface="Glacial Indifference"/>
              </a:rPr>
              <a:t>Paulo Henrique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20301"/>
                </a:solidFill>
                <a:latin typeface="Glacial Indifference"/>
              </a:rPr>
              <a:t>Leonardo Machado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20301"/>
                </a:solidFill>
                <a:latin typeface="Glacial Indifference"/>
              </a:rPr>
              <a:t>Luan Carvalho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8680" y="4143643"/>
            <a:ext cx="9357380" cy="91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FFDB15"/>
                </a:solidFill>
                <a:latin typeface="League Spartan Bold"/>
              </a:rPr>
              <a:t>OBRIGADO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0">
            <a:off x="14668500" y="4572903"/>
            <a:ext cx="4605767" cy="67237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440411" y="1028700"/>
            <a:ext cx="210021" cy="8229600"/>
          </a:xfrm>
          <a:prstGeom prst="rect">
            <a:avLst/>
          </a:prstGeom>
          <a:solidFill>
            <a:srgbClr val="F3F5F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472512" y="1028700"/>
            <a:ext cx="9458477" cy="5598160"/>
            <a:chOff x="0" y="0"/>
            <a:chExt cx="12611303" cy="746421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2611303" cy="1239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4">
                  <a:solidFill>
                    <a:srgbClr val="FFDB15"/>
                  </a:solidFill>
                  <a:latin typeface="League Spartan Bold"/>
                </a:rPr>
                <a:t>O QUE É K-MEANS?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28918"/>
              <a:ext cx="11745021" cy="2077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115">
                  <a:solidFill>
                    <a:srgbClr val="F3F5F9"/>
                  </a:solidFill>
                  <a:latin typeface="League Spartan Bold"/>
                </a:rPr>
                <a:t>ALGORITMO DE CLUSTERIZAÇÃO DISPONÍVEL NA BIBLIOTECA SCIKIT-LEARN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508077"/>
              <a:ext cx="10777730" cy="2956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spc="96">
                  <a:solidFill>
                    <a:srgbClr val="FFDB15"/>
                  </a:solidFill>
                  <a:latin typeface="Glacial Indifference"/>
                </a:rPr>
                <a:t>A</a:t>
              </a:r>
              <a:r>
                <a:rPr lang="en-US" sz="3200" spc="96">
                  <a:solidFill>
                    <a:srgbClr val="FFDB15"/>
                  </a:solidFill>
                  <a:latin typeface="Glacial Indifference"/>
                </a:rPr>
                <a:t>prendizado não supervisionado (ou seja, que não precisa de inputs de confirmação externos) que avalia e agrupa os dados de acordo com suas características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037838" y="1035703"/>
            <a:ext cx="210021" cy="8229600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740037" y="1092853"/>
            <a:ext cx="9547880" cy="91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FFDB15"/>
                </a:solidFill>
                <a:latin typeface="League Spartan Bold"/>
              </a:rPr>
              <a:t>HISTÓRIA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40037" y="2157003"/>
            <a:ext cx="12519263" cy="674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- O te</a:t>
            </a: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rmo "k-means" foi empregado primeiramente por James MacQueen em 1967 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- </a:t>
            </a: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O "Standard algorithm" foi proposto primeiramente por Stuart Lloyd em 1957 como uma técnica para modulação por código de pulso.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- </a:t>
            </a: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Em 1965, E.W.Forgy publicou essencialmente o mesmo método, é por isso que é por vezes referido também como Lloyd-Forgy. 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- </a:t>
            </a: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Uma versão mais eficiente foi proposta e publicada em Fortran por Hartigan e Wong, no período entre 1975 e 1979.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9736" y="1028700"/>
            <a:ext cx="10195580" cy="4672330"/>
            <a:chOff x="0" y="0"/>
            <a:chExt cx="13594106" cy="622977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7150"/>
              <a:ext cx="13594106" cy="1239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4">
                  <a:solidFill>
                    <a:srgbClr val="020301"/>
                  </a:solidFill>
                  <a:latin typeface="League Spartan Bold"/>
                </a:rPr>
                <a:t>OBJETIVO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293533"/>
              <a:ext cx="10680908" cy="293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09"/>
                </a:lnSpc>
              </a:pPr>
              <a:r>
                <a:rPr lang="en-US" sz="3200" spc="96">
                  <a:solidFill>
                    <a:srgbClr val="020301"/>
                  </a:solidFill>
                  <a:latin typeface="Glacial Indifference"/>
                </a:rPr>
                <a:t>O obj</a:t>
              </a:r>
              <a:r>
                <a:rPr lang="en-US" sz="3200" spc="96">
                  <a:solidFill>
                    <a:srgbClr val="020301"/>
                  </a:solidFill>
                  <a:latin typeface="Glacial Indifference"/>
                </a:rPr>
                <a:t>etivo desse algoritmo é encontrar similaridades entre os dados e agrupá-los conforme o número de cluster passado pelo argumento k.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29788" t="605" r="12248" b="0"/>
          <a:stretch>
            <a:fillRect/>
          </a:stretch>
        </p:blipFill>
        <p:spPr>
          <a:xfrm flipH="false" flipV="false" rot="0">
            <a:off x="11266398" y="14859"/>
            <a:ext cx="7020276" cy="80204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275163" y="887154"/>
            <a:ext cx="154316" cy="8229600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527255"/>
            <a:ext cx="5936264" cy="182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 spc="201">
                <a:solidFill>
                  <a:srgbClr val="FFDB15"/>
                </a:solidFill>
                <a:latin typeface="League Spartan Bold"/>
              </a:rPr>
              <a:t>COMO FUNCIONA?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50509" y="654685"/>
            <a:ext cx="9590955" cy="891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800" spc="84">
                <a:solidFill>
                  <a:srgbClr val="FFDB15"/>
                </a:solidFill>
                <a:latin typeface="Glacial Indifference"/>
              </a:rPr>
              <a:t>- P</a:t>
            </a:r>
            <a:r>
              <a:rPr lang="en-US" sz="2800" spc="84">
                <a:solidFill>
                  <a:srgbClr val="FFDB15"/>
                </a:solidFill>
                <a:latin typeface="Glacial Indifference"/>
              </a:rPr>
              <a:t>rimeiro, preciso definir um ‘K’, ou seja, um número de clusters (ou agrupamentos).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spc="83">
                <a:solidFill>
                  <a:srgbClr val="FFDB15"/>
                </a:solidFill>
                <a:latin typeface="Glacial Indifference"/>
              </a:rPr>
              <a:t>- </a:t>
            </a:r>
            <a:r>
              <a:rPr lang="en-US" sz="2800" spc="84">
                <a:solidFill>
                  <a:srgbClr val="FFDB15"/>
                </a:solidFill>
                <a:latin typeface="Glacial Indifference"/>
              </a:rPr>
              <a:t>Depois, preciso definir, aleatoriamente, um centroide para cada cluster.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spc="83">
                <a:solidFill>
                  <a:srgbClr val="FFDB15"/>
                </a:solidFill>
                <a:latin typeface="Glacial Indifference"/>
              </a:rPr>
              <a:t>- </a:t>
            </a:r>
            <a:r>
              <a:rPr lang="en-US" sz="2800" spc="84">
                <a:solidFill>
                  <a:srgbClr val="FFDB15"/>
                </a:solidFill>
                <a:latin typeface="Glacial Indifference"/>
              </a:rPr>
              <a:t>O próximo passo é calcular, para cada ponto, o centroide de menor distância. Cada ponto pertencerá ao centroide mais próximo (lembrar do exemplo do CD logístico e das lojas: cada loja (ponto) deve ser atendida pelo CD (centróide) mais próximo)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spc="83">
                <a:solidFill>
                  <a:srgbClr val="FFDB15"/>
                </a:solidFill>
                <a:latin typeface="Glacial Indifference"/>
              </a:rPr>
              <a:t>- </a:t>
            </a:r>
            <a:r>
              <a:rPr lang="en-US" sz="2800" spc="84">
                <a:solidFill>
                  <a:srgbClr val="FFDB15"/>
                </a:solidFill>
                <a:latin typeface="Glacial Indifference"/>
              </a:rPr>
              <a:t>Agora, devo reposicionar o centróide. A nova posição do centroide deve ser a média da posição de todos os pontos do cluster.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spc="83">
                <a:solidFill>
                  <a:srgbClr val="FFDB15"/>
                </a:solidFill>
                <a:latin typeface="Glacial Indifference"/>
              </a:rPr>
              <a:t>- </a:t>
            </a:r>
            <a:r>
              <a:rPr lang="en-US" sz="2800" spc="84">
                <a:solidFill>
                  <a:srgbClr val="FFDB15"/>
                </a:solidFill>
                <a:latin typeface="Glacial Indifference"/>
              </a:rPr>
              <a:t>Os dois ultimos passos são repetidos, iterativamente, até obtermos a posição ideal dos centróides.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8787" y="3419447"/>
            <a:ext cx="8022558" cy="18633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807571" y="2570904"/>
            <a:ext cx="7665670" cy="757535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425445" y="6449510"/>
            <a:ext cx="5418336" cy="369674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48694" y="599440"/>
            <a:ext cx="6995180" cy="91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020301"/>
                </a:solidFill>
                <a:latin typeface="League Spartan Bold"/>
              </a:rPr>
              <a:t>NA PRÁTICA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689" y="2351397"/>
            <a:ext cx="8319655" cy="84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390" indent="-262195" lvl="1">
              <a:lnSpc>
                <a:spcPts val="3400"/>
              </a:lnSpc>
              <a:buFont typeface="Arial"/>
              <a:buChar char="•"/>
            </a:pPr>
            <a:r>
              <a:rPr lang="en-US" sz="2428" spc="72">
                <a:solidFill>
                  <a:srgbClr val="000000"/>
                </a:solidFill>
                <a:latin typeface="Glacial Indifference Bold"/>
              </a:rPr>
              <a:t> O p</a:t>
            </a:r>
            <a:r>
              <a:rPr lang="en-US" sz="2428" spc="72">
                <a:solidFill>
                  <a:srgbClr val="000000"/>
                </a:solidFill>
                <a:latin typeface="Glacial Indifference Bold"/>
              </a:rPr>
              <a:t>rimeiro passo é importar as bibliotecas necessárias: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39742" y="1267603"/>
            <a:ext cx="7394994" cy="11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2"/>
              </a:lnSpc>
            </a:pPr>
            <a:r>
              <a:rPr lang="en-US" sz="2158" spc="64">
                <a:solidFill>
                  <a:srgbClr val="000000"/>
                </a:solidFill>
                <a:latin typeface="Glacial Indifference Bold"/>
              </a:rPr>
              <a:t>2. Aba</a:t>
            </a:r>
            <a:r>
              <a:rPr lang="en-US" sz="2158" spc="64">
                <a:solidFill>
                  <a:srgbClr val="000000"/>
                </a:solidFill>
                <a:latin typeface="Glacial Indifference Bold"/>
              </a:rPr>
              <a:t>ixo, plotamos no gráfico a representação em coordenadas de cada uma das 19 cidades onde a rede possui filiais.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8787" y="5502264"/>
            <a:ext cx="7394994" cy="11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2"/>
              </a:lnSpc>
            </a:pPr>
            <a:r>
              <a:rPr lang="en-US" sz="2158" spc="64">
                <a:solidFill>
                  <a:srgbClr val="000000"/>
                </a:solidFill>
                <a:latin typeface="Glacial Indifference Bold"/>
              </a:rPr>
              <a:t>3. Aba</a:t>
            </a:r>
            <a:r>
              <a:rPr lang="en-US" sz="2158" spc="64">
                <a:solidFill>
                  <a:srgbClr val="000000"/>
                </a:solidFill>
                <a:latin typeface="Glacial Indifference Bold"/>
              </a:rPr>
              <a:t>ixo, plotamos no gráfico a representação em coordenadas de cada uma das 19 cidades onde a rede possui filiais.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9066842" y="1315228"/>
            <a:ext cx="154316" cy="8229600"/>
          </a:xfrm>
          <a:prstGeom prst="rect">
            <a:avLst/>
          </a:prstGeom>
          <a:solidFill>
            <a:srgbClr val="F3F5F9"/>
          </a:solid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038989" y="1035703"/>
            <a:ext cx="210021" cy="8229600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751216" y="1057275"/>
            <a:ext cx="5017137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4200" spc="147">
                <a:solidFill>
                  <a:srgbClr val="FFDB15"/>
                </a:solidFill>
                <a:latin typeface="League Spartan Bold"/>
              </a:rPr>
              <a:t>DESVANTAGENS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89974" y="3055358"/>
            <a:ext cx="7846864" cy="4203141"/>
            <a:chOff x="0" y="0"/>
            <a:chExt cx="10462485" cy="560418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10462485" cy="1016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7"/>
                </a:lnSpc>
              </a:pPr>
              <a:r>
                <a:rPr lang="en-US" sz="2399" spc="148">
                  <a:solidFill>
                    <a:srgbClr val="F3F5F9"/>
                  </a:solidFill>
                  <a:latin typeface="Glacial Indifference Bold"/>
                </a:rPr>
                <a:t>- TODOS </a:t>
              </a:r>
              <a:r>
                <a:rPr lang="en-US" sz="2399" spc="148">
                  <a:solidFill>
                    <a:srgbClr val="F3F5F9"/>
                  </a:solidFill>
                  <a:latin typeface="Glacial Indifference Bold"/>
                </a:rPr>
                <a:t>OS OBJECTOS DE INFORMAÇÃO SÃO AUTOMATICAMENTE ATRIBUÍDOS A UM GRUPO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556062"/>
              <a:ext cx="10462485" cy="3048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7"/>
                </a:lnSpc>
              </a:pPr>
              <a:r>
                <a:rPr lang="en-US" sz="2399" spc="148">
                  <a:solidFill>
                    <a:srgbClr val="F3F5F9"/>
                  </a:solidFill>
                  <a:latin typeface="Glacial Indifference Bold"/>
                </a:rPr>
                <a:t>- A L</a:t>
              </a:r>
              <a:r>
                <a:rPr lang="en-US" sz="2399" spc="148">
                  <a:solidFill>
                    <a:srgbClr val="F3F5F9"/>
                  </a:solidFill>
                  <a:latin typeface="Glacial Indifference Bold"/>
                </a:rPr>
                <a:t>OCALIZAÇÃO INICIAL DO CONTRÓIDE DO GRUPO PODE VARIAR, O QUE PERMITE ESTABELECER CONDIÇÕES INICIAIS DE DEPENDÊNCIA.</a:t>
              </a:r>
            </a:p>
            <a:p>
              <a:pPr algn="l">
                <a:lnSpc>
                  <a:spcPts val="3047"/>
                </a:lnSpc>
              </a:pPr>
            </a:p>
            <a:p>
              <a:pPr algn="l">
                <a:lnSpc>
                  <a:spcPts val="3047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968307" y="1057275"/>
            <a:ext cx="386588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4200" spc="147">
                <a:solidFill>
                  <a:srgbClr val="FFDB15"/>
                </a:solidFill>
                <a:latin typeface="League Spartan Bold"/>
              </a:rPr>
              <a:t>VANTAGENS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44862" y="3055358"/>
            <a:ext cx="7846864" cy="2679141"/>
            <a:chOff x="0" y="0"/>
            <a:chExt cx="10462485" cy="357218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10462485" cy="1016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8"/>
                </a:lnSpc>
              </a:pPr>
              <a:r>
                <a:rPr lang="en-US" sz="2400" spc="148">
                  <a:solidFill>
                    <a:srgbClr val="F3F5F9"/>
                  </a:solidFill>
                  <a:latin typeface="Glacial Indifference Bold"/>
                </a:rPr>
                <a:t>- ANTES D</a:t>
              </a:r>
              <a:r>
                <a:rPr lang="en-US" sz="2400" spc="148">
                  <a:solidFill>
                    <a:srgbClr val="F3F5F9"/>
                  </a:solidFill>
                  <a:latin typeface="Glacial Indifference Bold"/>
                </a:rPr>
                <a:t>O ALGORITMO SER INICIADO TEM DE SER ESCOLHIDO O NÚMERO DE GRUPOS.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556062"/>
              <a:ext cx="10462485" cy="1016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8"/>
                </a:lnSpc>
              </a:pPr>
              <a:r>
                <a:rPr lang="en-US" sz="2400" spc="148">
                  <a:solidFill>
                    <a:srgbClr val="F3F5F9"/>
                  </a:solidFill>
                  <a:latin typeface="Glacial Indifference Bold"/>
                </a:rPr>
                <a:t>- TODOS </a:t>
              </a:r>
              <a:r>
                <a:rPr lang="en-US" sz="2400" spc="148">
                  <a:solidFill>
                    <a:srgbClr val="F3F5F9"/>
                  </a:solidFill>
                  <a:latin typeface="Glacial Indifference Bold"/>
                </a:rPr>
                <a:t>OS OBJECTOS DE INFORMAÇÃO SÃO FORÇADOS A PERTENCER A UM GRUPO.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"/>
          </a:blip>
          <a:srcRect l="0" t="0" r="0" b="0"/>
          <a:stretch>
            <a:fillRect/>
          </a:stretch>
        </p:blipFill>
        <p:spPr>
          <a:xfrm flipH="false" flipV="false" rot="0">
            <a:off x="14363700" y="-1218297"/>
            <a:ext cx="4605767" cy="672374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57413" y="932330"/>
            <a:ext cx="17630587" cy="1746472"/>
            <a:chOff x="0" y="0"/>
            <a:chExt cx="23507450" cy="232863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7150"/>
              <a:ext cx="23507450" cy="1229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12"/>
                </a:lnSpc>
              </a:pPr>
              <a:r>
                <a:rPr lang="en-US" sz="6400" spc="224">
                  <a:solidFill>
                    <a:srgbClr val="020301"/>
                  </a:solidFill>
                  <a:latin typeface="League Spartan Bold"/>
                </a:rPr>
                <a:t>CALCULADORA K-MEANS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87432"/>
              <a:ext cx="16218004" cy="441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7"/>
                </a:lnSpc>
              </a:pPr>
              <a:r>
                <a:rPr lang="en-US" sz="2100" spc="130" u="sng">
                  <a:solidFill>
                    <a:srgbClr val="020301"/>
                  </a:solidFill>
                  <a:latin typeface="Glacial Indifference"/>
                </a:rPr>
                <a:t>HTTPS://SCISTATCALC.BL</a:t>
              </a:r>
              <a:r>
                <a:rPr lang="en-US" sz="2100" spc="130" u="sng">
                  <a:solidFill>
                    <a:srgbClr val="020301"/>
                  </a:solidFill>
                  <a:latin typeface="Glacial Indifference"/>
                </a:rPr>
                <a:t>OGSPOT.COM/2014/01/K-MEANS-CLUSTERING-CALCULATOR.HTML</a:t>
              </a:r>
              <a:r>
                <a:rPr lang="en-US" sz="2100" spc="130">
                  <a:solidFill>
                    <a:srgbClr val="020301"/>
                  </a:solidFill>
                  <a:latin typeface="Glacial Indifference"/>
                </a:rPr>
                <a:t>   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2838" t="0" r="0" b="0"/>
          <a:stretch>
            <a:fillRect/>
          </a:stretch>
        </p:blipFill>
        <p:spPr>
          <a:xfrm flipH="false" flipV="false" rot="0">
            <a:off x="11477855" y="5664383"/>
            <a:ext cx="6109364" cy="400931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28269" y="3972213"/>
            <a:ext cx="3600692" cy="338434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087223" y="7669043"/>
            <a:ext cx="4462671" cy="159833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923056" y="3654084"/>
            <a:ext cx="6237678" cy="37027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038989" y="887154"/>
            <a:ext cx="210021" cy="8229600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12590" y="935355"/>
            <a:ext cx="6901795" cy="834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spc="94">
                <a:solidFill>
                  <a:srgbClr val="FFDB15"/>
                </a:solidFill>
                <a:latin typeface="Glacial Indifference"/>
              </a:rPr>
              <a:t>- Agrupamento de grupos de perfis clientes. </a:t>
            </a:r>
          </a:p>
          <a:p>
            <a:pPr>
              <a:lnSpc>
                <a:spcPts val="4409"/>
              </a:lnSpc>
            </a:pPr>
          </a:p>
          <a:p>
            <a:pPr>
              <a:lnSpc>
                <a:spcPts val="4409"/>
              </a:lnSpc>
            </a:pPr>
            <a:r>
              <a:rPr lang="en-US" sz="3150" spc="94">
                <a:solidFill>
                  <a:srgbClr val="FFDB15"/>
                </a:solidFill>
                <a:latin typeface="Glacial Indifference"/>
              </a:rPr>
              <a:t>- Agrupamento de produtos similares. </a:t>
            </a:r>
          </a:p>
          <a:p>
            <a:pPr>
              <a:lnSpc>
                <a:spcPts val="4409"/>
              </a:lnSpc>
            </a:pPr>
          </a:p>
          <a:p>
            <a:pPr>
              <a:lnSpc>
                <a:spcPts val="4409"/>
              </a:lnSpc>
            </a:pPr>
            <a:r>
              <a:rPr lang="en-US" sz="3150" spc="94">
                <a:solidFill>
                  <a:srgbClr val="FFDB15"/>
                </a:solidFill>
                <a:latin typeface="Glacial Indifference"/>
              </a:rPr>
              <a:t>- Agrupamento de documentos e notícias</a:t>
            </a:r>
          </a:p>
          <a:p>
            <a:pPr>
              <a:lnSpc>
                <a:spcPts val="4409"/>
              </a:lnSpc>
            </a:pPr>
          </a:p>
          <a:p>
            <a:pPr>
              <a:lnSpc>
                <a:spcPts val="4409"/>
              </a:lnSpc>
            </a:pPr>
            <a:r>
              <a:rPr lang="en-US" sz="3150" spc="94">
                <a:solidFill>
                  <a:srgbClr val="FFDB15"/>
                </a:solidFill>
                <a:latin typeface="Glacial Indifference"/>
              </a:rPr>
              <a:t>- Análise de Rede Social. Sugestões de produtos com base nas caracteristicas dos usuários. </a:t>
            </a:r>
          </a:p>
          <a:p>
            <a:pPr>
              <a:lnSpc>
                <a:spcPts val="4409"/>
              </a:lnSpc>
            </a:pPr>
          </a:p>
          <a:p>
            <a:pPr algn="l">
              <a:lnSpc>
                <a:spcPts val="4409"/>
              </a:lnSpc>
            </a:pPr>
            <a:r>
              <a:rPr lang="en-US" sz="3150" spc="94">
                <a:solidFill>
                  <a:srgbClr val="FFDB15"/>
                </a:solidFill>
                <a:latin typeface="Glacial Indifference"/>
              </a:rPr>
              <a:t>- Agrupamento de filiais de acordo com a cidade.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677368" y="4572694"/>
            <a:ext cx="6176306" cy="91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F3F5F9"/>
                </a:solidFill>
                <a:latin typeface="League Spartan Bold"/>
              </a:rPr>
              <a:t>APLICAÇÕES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DAEPr8KEMGQ</dc:identifier>
  <dcterms:modified xsi:type="dcterms:W3CDTF">2011-08-01T06:04:30Z</dcterms:modified>
  <cp:revision>1</cp:revision>
  <dc:title>K-Mens</dc:title>
</cp:coreProperties>
</file>