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8800425" cy="43200638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" d="100"/>
          <a:sy n="20" d="100"/>
        </p:scale>
        <p:origin x="-1602" y="-114"/>
      </p:cViewPr>
      <p:guideLst>
        <p:guide orient="horz" pos="13606"/>
        <p:guide pos="90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259192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440000" y="23195880"/>
            <a:ext cx="259192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440000" y="2319588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4721480" y="2319588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83458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10203480" y="10108800"/>
            <a:ext cx="83458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18966960" y="10108800"/>
            <a:ext cx="83458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1440000" y="23195880"/>
            <a:ext cx="83458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10203480" y="23195880"/>
            <a:ext cx="83458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18966960" y="23195880"/>
            <a:ext cx="83458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440000" y="10108800"/>
            <a:ext cx="25919280" cy="2505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25919280" cy="2505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2505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2505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440000" y="1723680"/>
            <a:ext cx="25918920" cy="334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2505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440000" y="2319588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2505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4721480" y="2319588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440000" y="23195880"/>
            <a:ext cx="25919280" cy="119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"/>
          <p:cNvPicPr/>
          <p:nvPr/>
        </p:nvPicPr>
        <p:blipFill>
          <a:blip r:embed="rId14"/>
          <a:stretch/>
        </p:blipFill>
        <p:spPr>
          <a:xfrm>
            <a:off x="11833200" y="35674200"/>
            <a:ext cx="18053640" cy="3242520"/>
          </a:xfrm>
          <a:prstGeom prst="rect">
            <a:avLst/>
          </a:prstGeom>
          <a:ln w="0">
            <a:noFill/>
          </a:ln>
        </p:spPr>
      </p:pic>
      <p:sp>
        <p:nvSpPr>
          <p:cNvPr id="11" name="Retângulo 2"/>
          <p:cNvSpPr/>
          <p:nvPr/>
        </p:nvSpPr>
        <p:spPr>
          <a:xfrm>
            <a:off x="0" y="-74880"/>
            <a:ext cx="28799280" cy="4215600"/>
          </a:xfrm>
          <a:prstGeom prst="rect">
            <a:avLst/>
          </a:prstGeom>
          <a:solidFill>
            <a:srgbClr val="032D54"/>
          </a:solidFill>
          <a:ln w="12600">
            <a:solidFill>
              <a:srgbClr val="032D5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Onda 22"/>
          <p:cNvSpPr/>
          <p:nvPr/>
        </p:nvSpPr>
        <p:spPr>
          <a:xfrm>
            <a:off x="0" y="-74880"/>
            <a:ext cx="28799280" cy="5915520"/>
          </a:xfrm>
          <a:prstGeom prst="wave">
            <a:avLst>
              <a:gd name="adj1" fmla="val 12500"/>
              <a:gd name="adj2" fmla="val 0"/>
            </a:avLst>
          </a:prstGeom>
          <a:solidFill>
            <a:srgbClr val="0071A5"/>
          </a:solidFill>
          <a:ln w="12600">
            <a:solidFill>
              <a:srgbClr val="43729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4"/>
          <p:cNvPicPr/>
          <p:nvPr/>
        </p:nvPicPr>
        <p:blipFill>
          <a:blip r:embed="rId15"/>
          <a:stretch/>
        </p:blipFill>
        <p:spPr>
          <a:xfrm>
            <a:off x="1824120" y="-272160"/>
            <a:ext cx="9523800" cy="5713920"/>
          </a:xfrm>
          <a:prstGeom prst="rect">
            <a:avLst/>
          </a:prstGeom>
          <a:ln w="0">
            <a:noFill/>
          </a:ln>
        </p:spPr>
      </p:pic>
      <p:sp>
        <p:nvSpPr>
          <p:cNvPr id="4" name="Retângulo 5"/>
          <p:cNvSpPr/>
          <p:nvPr/>
        </p:nvSpPr>
        <p:spPr>
          <a:xfrm>
            <a:off x="83160" y="38727360"/>
            <a:ext cx="28716480" cy="4471920"/>
          </a:xfrm>
          <a:prstGeom prst="rect">
            <a:avLst/>
          </a:prstGeom>
          <a:solidFill>
            <a:srgbClr val="0071A5"/>
          </a:solidFill>
          <a:ln w="12600">
            <a:solidFill>
              <a:srgbClr val="0071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Onda 23"/>
          <p:cNvSpPr/>
          <p:nvPr/>
        </p:nvSpPr>
        <p:spPr>
          <a:xfrm>
            <a:off x="0" y="37911960"/>
            <a:ext cx="28799280" cy="2385000"/>
          </a:xfrm>
          <a:prstGeom prst="wave">
            <a:avLst>
              <a:gd name="adj1" fmla="val 12500"/>
              <a:gd name="adj2" fmla="val 0"/>
            </a:avLst>
          </a:prstGeom>
          <a:solidFill>
            <a:srgbClr val="032D54"/>
          </a:solidFill>
          <a:ln w="12600">
            <a:solidFill>
              <a:srgbClr val="43729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15"/>
          <p:cNvPicPr/>
          <p:nvPr/>
        </p:nvPicPr>
        <p:blipFill>
          <a:blip r:embed="rId16"/>
          <a:stretch/>
        </p:blipFill>
        <p:spPr>
          <a:xfrm>
            <a:off x="1980000" y="39105000"/>
            <a:ext cx="3364920" cy="3566880"/>
          </a:xfrm>
          <a:prstGeom prst="rect">
            <a:avLst/>
          </a:prstGeom>
          <a:ln w="0">
            <a:noFill/>
          </a:ln>
          <a:effectLst>
            <a:glow rad="533520">
              <a:srgbClr val="5B9BD5">
                <a:alpha val="40000"/>
              </a:srgbClr>
            </a:glow>
          </a:effectLst>
        </p:spPr>
      </p:pic>
      <p:pic>
        <p:nvPicPr>
          <p:cNvPr id="7" name="Imagem 14"/>
          <p:cNvPicPr/>
          <p:nvPr/>
        </p:nvPicPr>
        <p:blipFill>
          <a:blip r:embed="rId17"/>
          <a:stretch/>
        </p:blipFill>
        <p:spPr>
          <a:xfrm>
            <a:off x="23547240" y="39348360"/>
            <a:ext cx="3272040" cy="3080160"/>
          </a:xfrm>
          <a:prstGeom prst="rect">
            <a:avLst/>
          </a:prstGeom>
          <a:ln w="0">
            <a:noFill/>
          </a:ln>
          <a:effectLst>
            <a:glow rad="1041480">
              <a:srgbClr val="5B9BD5">
                <a:alpha val="40000"/>
              </a:srgbClr>
            </a:glow>
          </a:effectLst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8920" cy="721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25919280" cy="2505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evmedia.com.br/javascript-if-else-criando-scripts-com-estruturas-condicionais/3968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ixaDeTexto 7"/>
          <p:cNvSpPr/>
          <p:nvPr/>
        </p:nvSpPr>
        <p:spPr>
          <a:xfrm>
            <a:off x="0" y="5888520"/>
            <a:ext cx="28799280" cy="13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85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Pet Life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47" name="CaixaDeTexto 8"/>
          <p:cNvSpPr/>
          <p:nvPr/>
        </p:nvSpPr>
        <p:spPr>
          <a:xfrm>
            <a:off x="674280" y="10565280"/>
            <a:ext cx="12544200" cy="13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85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RESUMO: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48" name="CaixaDeTexto 9"/>
          <p:cNvSpPr/>
          <p:nvPr/>
        </p:nvSpPr>
        <p:spPr>
          <a:xfrm>
            <a:off x="720000" y="18414360"/>
            <a:ext cx="12544200" cy="13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85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OBJETIVO: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49" name="CaixaDeTexto 10"/>
          <p:cNvSpPr/>
          <p:nvPr/>
        </p:nvSpPr>
        <p:spPr>
          <a:xfrm>
            <a:off x="775080" y="27720000"/>
            <a:ext cx="12544200" cy="13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8500" b="1" strike="noStrike" spc="-1">
                <a:solidFill>
                  <a:srgbClr val="000000"/>
                </a:solidFill>
                <a:latin typeface="Calibri"/>
                <a:ea typeface="DejaVu Sans"/>
              </a:rPr>
              <a:t>JUSTIFICATIVA: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50" name="CaixaDeTexto 13"/>
          <p:cNvSpPr/>
          <p:nvPr/>
        </p:nvSpPr>
        <p:spPr>
          <a:xfrm>
            <a:off x="14353200" y="10443960"/>
            <a:ext cx="10736640" cy="13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85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METODOLOGIA: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51" name="CaixaDeTexto 14"/>
          <p:cNvSpPr/>
          <p:nvPr/>
        </p:nvSpPr>
        <p:spPr>
          <a:xfrm>
            <a:off x="14095080" y="17640000"/>
            <a:ext cx="12544200" cy="13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85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RESULTADOS OBTIDOS:</a:t>
            </a:r>
            <a:endParaRPr lang="pt-BR" sz="8500" b="0" strike="noStrike" spc="-1">
              <a:latin typeface="Arial"/>
            </a:endParaRPr>
          </a:p>
        </p:txBody>
      </p:sp>
      <p:sp>
        <p:nvSpPr>
          <p:cNvPr id="52" name="Conector reto 16"/>
          <p:cNvSpPr/>
          <p:nvPr/>
        </p:nvSpPr>
        <p:spPr>
          <a:xfrm>
            <a:off x="13786200" y="11896200"/>
            <a:ext cx="360" cy="25362360"/>
          </a:xfrm>
          <a:prstGeom prst="line">
            <a:avLst/>
          </a:prstGeom>
          <a:ln w="6480">
            <a:solidFill>
              <a:srgbClr val="032D5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aixaDeTexto 17"/>
          <p:cNvSpPr/>
          <p:nvPr/>
        </p:nvSpPr>
        <p:spPr>
          <a:xfrm>
            <a:off x="14291342" y="29320560"/>
            <a:ext cx="14039280" cy="53692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85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REFERÊNCIAS:</a:t>
            </a:r>
            <a:endParaRPr lang="pt-BR" sz="85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4800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JAVASCRIPT </a:t>
            </a:r>
            <a:r>
              <a:rPr lang="pt-BR" sz="4800" b="0" strike="noStrike" spc="-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if</a:t>
            </a:r>
            <a:r>
              <a:rPr lang="pt-BR" sz="4800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/</a:t>
            </a:r>
            <a:r>
              <a:rPr lang="pt-BR" sz="4800" b="0" strike="noStrike" spc="-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else</a:t>
            </a:r>
            <a:r>
              <a:rPr lang="pt-BR" sz="4800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: criando scripts com estruturas condicionais. </a:t>
            </a:r>
            <a:r>
              <a:rPr lang="pt-BR" sz="4800" b="1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devmedia.com.</a:t>
            </a:r>
            <a:r>
              <a:rPr lang="pt-BR" sz="4800" b="1" strike="noStrike" spc="-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br</a:t>
            </a:r>
            <a:r>
              <a:rPr lang="pt-BR" sz="4800" b="1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, </a:t>
            </a:r>
            <a:r>
              <a:rPr lang="pt-BR" sz="480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c2018. </a:t>
            </a:r>
            <a:r>
              <a:rPr lang="pt-BR" sz="4800" spc="-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Disponível em</a:t>
            </a:r>
            <a:r>
              <a:rPr lang="pt-BR" sz="4800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 &lt;</a:t>
            </a:r>
            <a:r>
              <a:rPr lang="pt-BR" sz="4800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hlinkClick r:id="rId2"/>
              </a:rPr>
              <a:t>https</a:t>
            </a:r>
            <a:r>
              <a:rPr lang="pt-BR" sz="4800" spc="-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hlinkClick r:id="rId2"/>
              </a:rPr>
              <a:t>://</a:t>
            </a:r>
            <a:r>
              <a:rPr lang="pt-BR" sz="4800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hlinkClick r:id="rId2"/>
              </a:rPr>
              <a:t>www.devmedia.com.br/javascript-if-else-criando-scripts-com-estruturas-condicionais/39686</a:t>
            </a:r>
            <a:r>
              <a:rPr lang="pt-BR" sz="4800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&gt;. Acesso em: 06 jun. 2022.</a:t>
            </a:r>
            <a:endParaRPr lang="pt-BR" sz="4800" b="1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CaixaDeTexto 18"/>
          <p:cNvSpPr/>
          <p:nvPr/>
        </p:nvSpPr>
        <p:spPr>
          <a:xfrm>
            <a:off x="-1998360" y="7274160"/>
            <a:ext cx="21797640" cy="22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Alunos: Ana Carolina Nonato, Liandra Camily Gomes, Paula de Souza</a:t>
            </a:r>
            <a:endParaRPr lang="pt-BR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Baptista e Yasmin Favil dos Santos</a:t>
            </a:r>
            <a:endParaRPr lang="pt-BR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4800" b="0" strike="noStrike" spc="-1">
              <a:latin typeface="Arial"/>
            </a:endParaRPr>
          </a:p>
        </p:txBody>
      </p:sp>
      <p:sp>
        <p:nvSpPr>
          <p:cNvPr id="55" name="CaixaDeTexto 19"/>
          <p:cNvSpPr/>
          <p:nvPr/>
        </p:nvSpPr>
        <p:spPr>
          <a:xfrm>
            <a:off x="1980000" y="8640000"/>
            <a:ext cx="13679280" cy="182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latin typeface="Calibri"/>
                <a:ea typeface="DejaVu Sans"/>
              </a:rPr>
              <a:t>Orientador: Profa Tânia Basso e Profa</a:t>
            </a:r>
            <a:endParaRPr lang="pt-BR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Rosana Ribeiro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56" name="CaixaDeTexto 20"/>
          <p:cNvSpPr/>
          <p:nvPr/>
        </p:nvSpPr>
        <p:spPr>
          <a:xfrm>
            <a:off x="613080" y="11890440"/>
            <a:ext cx="12526200" cy="59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Os cães são muito exigentes na alimentação e seus responsáveis estão com dificuldade para encontrar uma ração adequada, tendo em vista que no mercado tem uma variedade enorme de marcas e sabores. Pensando em auxiliar os donos, nosso projeto terá um formulário de ajuda, onde ao preencher algumas informações será indicada uma ração apropriada pra eles.  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57" name="CaixaDeTexto 21"/>
          <p:cNvSpPr/>
          <p:nvPr/>
        </p:nvSpPr>
        <p:spPr>
          <a:xfrm>
            <a:off x="720000" y="19958040"/>
            <a:ext cx="12645000" cy="740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O objetivo principal da Pet Life é fazer um sistema de venda de rações (N&amp;D, Premier e Royal Canin) para cães. Terá também um formulário de ajuda, divulgação do trabalho de clínicas veterinárias (Tia Sandra, hospital 24h e Animalys) avaliação dos produtos por comentário e/ou estrelas e doação financeira para entidades (Alpa e Zoonoses). O cliente receberá notificação por e-mail nesses casos: finalização da compra e quando respondermos a dúvida perguntada no SAC.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58" name="CaixaDeTexto 22"/>
          <p:cNvSpPr/>
          <p:nvPr/>
        </p:nvSpPr>
        <p:spPr>
          <a:xfrm>
            <a:off x="775080" y="29172240"/>
            <a:ext cx="12825000" cy="520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Os cães são muito amados e considerados membros da família em muitas casas e para que eles cresçam felizes e saudáveis é necessário uma boa alimentação. Dada a dificuldade para encontrar uma ração adequada no mercado, a Pet Life mostra as melhores marcas no segmento e as mais recomendadas nas clínicas veterinárias.  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59" name="CaixaDeTexto 23"/>
          <p:cNvSpPr/>
          <p:nvPr/>
        </p:nvSpPr>
        <p:spPr>
          <a:xfrm>
            <a:off x="14247720" y="12060000"/>
            <a:ext cx="13831560" cy="520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Foram feitas análise de requisitos, EAP, MER, cronograma e protótipos das telas no Figma. A parte Web foi desenvolvida no Sublime e foram usados: HTML, CSS, Bootstrap e Javascript. O Desktop e Mobile foram desenvolvidos respectivamente no Visual Studio e Android Studio. O banco de dados será implementado no MySQL.    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60" name="CaixaDeTexto 24"/>
          <p:cNvSpPr/>
          <p:nvPr/>
        </p:nvSpPr>
        <p:spPr>
          <a:xfrm>
            <a:off x="13887720" y="19260000"/>
            <a:ext cx="13831560" cy="11170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Funcionalidades de cadastros, sugestões de ração e compras já implementadas na parte web, desktop e </a:t>
            </a:r>
            <a:r>
              <a:rPr lang="pt-BR" sz="4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mobile</a:t>
            </a:r>
            <a:r>
              <a:rPr lang="pt-BR" sz="4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. </a:t>
            </a:r>
            <a:endParaRPr lang="pt-BR" sz="4800" b="0" strike="noStrike" spc="-1" dirty="0" smtClean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b="0" strike="noStrike" spc="-1" dirty="0" smtClean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b="0" strike="noStrike" spc="-1" dirty="0" smtClean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b="0" strike="noStrike" spc="-1" dirty="0" smtClean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b="0" strike="noStrike" spc="-1" dirty="0" smtClean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b="0" strike="noStrike" spc="-1" dirty="0" smtClean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lang="pt-BR" sz="4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lang="pt-BR" sz="4800" b="0" strike="noStrike" spc="-1" dirty="0" smtClean="0">
                <a:solidFill>
                  <a:srgbClr val="000000"/>
                </a:solidFill>
                <a:latin typeface="Calibri"/>
                <a:ea typeface="Microsoft YaHei"/>
              </a:rPr>
              <a:t>Figura 01: primeira página do site.</a:t>
            </a:r>
            <a:endParaRPr lang="pt-BR" sz="4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4800" b="0" strike="noStrike" spc="-1" dirty="0">
              <a:latin typeface="Arial"/>
            </a:endParaRPr>
          </a:p>
        </p:txBody>
      </p:sp>
      <p:sp>
        <p:nvSpPr>
          <p:cNvPr id="61" name="CaixaDeTexto 26"/>
          <p:cNvSpPr/>
          <p:nvPr/>
        </p:nvSpPr>
        <p:spPr>
          <a:xfrm>
            <a:off x="18360000" y="7274160"/>
            <a:ext cx="10439640" cy="155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Palavras-chave: ração adequada, informações e solidariedade</a:t>
            </a:r>
            <a:endParaRPr lang="pt-BR" sz="4800" b="0" strike="noStrike" spc="-1">
              <a:latin typeface="Arial"/>
            </a:endParaRPr>
          </a:p>
        </p:txBody>
      </p:sp>
      <p:pic>
        <p:nvPicPr>
          <p:cNvPr id="62" name="Imagem 61"/>
          <p:cNvPicPr/>
          <p:nvPr/>
        </p:nvPicPr>
        <p:blipFill>
          <a:blip r:embed="rId3"/>
          <a:stretch/>
        </p:blipFill>
        <p:spPr>
          <a:xfrm>
            <a:off x="14040000" y="21779999"/>
            <a:ext cx="9861466" cy="660692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368</Words>
  <Application>LibreOffice/7.2.2.2$Windows_X86_64 LibreOffice_project/02b2acce88a210515b4a5bb2e46cbfb63fe97d56</Application>
  <PresentationFormat>Personalizar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deise souza</dc:creator>
  <dc:description/>
  <cp:lastModifiedBy>renat</cp:lastModifiedBy>
  <cp:revision>24</cp:revision>
  <dcterms:created xsi:type="dcterms:W3CDTF">2019-08-15T19:30:28Z</dcterms:created>
  <dcterms:modified xsi:type="dcterms:W3CDTF">2022-08-05T15:14:09Z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