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7" r:id="rId3"/>
    <p:sldId id="257" r:id="rId4"/>
    <p:sldId id="259" r:id="rId5"/>
    <p:sldId id="279" r:id="rId6"/>
    <p:sldId id="404" r:id="rId7"/>
    <p:sldId id="278" r:id="rId8"/>
    <p:sldId id="282" r:id="rId9"/>
    <p:sldId id="283" r:id="rId10"/>
    <p:sldId id="284" r:id="rId11"/>
    <p:sldId id="258" r:id="rId12"/>
    <p:sldId id="264" r:id="rId13"/>
    <p:sldId id="361" r:id="rId14"/>
    <p:sldId id="362" r:id="rId15"/>
    <p:sldId id="363" r:id="rId16"/>
    <p:sldId id="265" r:id="rId17"/>
    <p:sldId id="267" r:id="rId18"/>
    <p:sldId id="266" r:id="rId19"/>
    <p:sldId id="289" r:id="rId20"/>
    <p:sldId id="290" r:id="rId21"/>
    <p:sldId id="268" r:id="rId22"/>
    <p:sldId id="401" r:id="rId23"/>
    <p:sldId id="270" r:id="rId24"/>
    <p:sldId id="260" r:id="rId25"/>
    <p:sldId id="365" r:id="rId26"/>
    <p:sldId id="366" r:id="rId27"/>
    <p:sldId id="367" r:id="rId28"/>
    <p:sldId id="307" r:id="rId29"/>
    <p:sldId id="368" r:id="rId30"/>
    <p:sldId id="370" r:id="rId31"/>
    <p:sldId id="372" r:id="rId32"/>
    <p:sldId id="321" r:id="rId33"/>
    <p:sldId id="317" r:id="rId34"/>
    <p:sldId id="373" r:id="rId35"/>
    <p:sldId id="374" r:id="rId36"/>
    <p:sldId id="375" r:id="rId37"/>
    <p:sldId id="376" r:id="rId38"/>
    <p:sldId id="377" r:id="rId39"/>
    <p:sldId id="402" r:id="rId40"/>
    <p:sldId id="391" r:id="rId41"/>
    <p:sldId id="392" r:id="rId42"/>
    <p:sldId id="403" r:id="rId43"/>
    <p:sldId id="331" r:id="rId44"/>
    <p:sldId id="322" r:id="rId45"/>
    <p:sldId id="398" r:id="rId46"/>
    <p:sldId id="324" r:id="rId47"/>
    <p:sldId id="394" r:id="rId48"/>
    <p:sldId id="333" r:id="rId49"/>
    <p:sldId id="400" r:id="rId50"/>
    <p:sldId id="276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8" autoAdjust="0"/>
    <p:restoredTop sz="95223" autoAdjust="0"/>
  </p:normalViewPr>
  <p:slideViewPr>
    <p:cSldViewPr snapToGrid="0">
      <p:cViewPr varScale="1">
        <p:scale>
          <a:sx n="78" d="100"/>
          <a:sy n="78" d="100"/>
        </p:scale>
        <p:origin x="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0492-C450-419B-B0B9-D476FA9E2ED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DA2-BC7A-4E37-91BA-ADDD6B96DD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77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0492-C450-419B-B0B9-D476FA9E2ED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DA2-BC7A-4E37-91BA-ADDD6B96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8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0492-C450-419B-B0B9-D476FA9E2ED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DA2-BC7A-4E37-91BA-ADDD6B96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0492-C450-419B-B0B9-D476FA9E2ED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DA2-BC7A-4E37-91BA-ADDD6B96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0492-C450-419B-B0B9-D476FA9E2ED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DA2-BC7A-4E37-91BA-ADDD6B96DD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89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0492-C450-419B-B0B9-D476FA9E2ED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DA2-BC7A-4E37-91BA-ADDD6B96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8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0492-C450-419B-B0B9-D476FA9E2ED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DA2-BC7A-4E37-91BA-ADDD6B96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1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0492-C450-419B-B0B9-D476FA9E2ED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DA2-BC7A-4E37-91BA-ADDD6B96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7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0492-C450-419B-B0B9-D476FA9E2ED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DA2-BC7A-4E37-91BA-ADDD6B96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8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1E0492-C450-419B-B0B9-D476FA9E2ED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BDCDA2-BC7A-4E37-91BA-ADDD6B96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6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0492-C450-419B-B0B9-D476FA9E2ED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DA2-BC7A-4E37-91BA-ADDD6B96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8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1E0492-C450-419B-B0B9-D476FA9E2ED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BDCDA2-BC7A-4E37-91BA-ADDD6B96DDB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38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8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8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8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8.jpeg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7.jpeg"/><Relationship Id="rId7" Type="http://schemas.openxmlformats.org/officeDocument/2006/relationships/image" Target="../media/image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10.png"/><Relationship Id="rId7" Type="http://schemas.openxmlformats.org/officeDocument/2006/relationships/image" Target="../media/image18.jpeg"/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8.jpeg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jpe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8.jpeg"/><Relationship Id="rId10" Type="http://schemas.openxmlformats.org/officeDocument/2006/relationships/image" Target="../media/image23.png"/><Relationship Id="rId4" Type="http://schemas.openxmlformats.org/officeDocument/2006/relationships/image" Target="../media/image8.jpe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jpeg"/><Relationship Id="rId7" Type="http://schemas.openxmlformats.org/officeDocument/2006/relationships/image" Target="../media/image6.png"/><Relationship Id="rId12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3.png"/><Relationship Id="rId5" Type="http://schemas.openxmlformats.org/officeDocument/2006/relationships/image" Target="../media/image9.jpeg"/><Relationship Id="rId10" Type="http://schemas.openxmlformats.org/officeDocument/2006/relationships/image" Target="../media/image27.png"/><Relationship Id="rId4" Type="http://schemas.openxmlformats.org/officeDocument/2006/relationships/image" Target="../media/image8.jpe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8.jpeg"/><Relationship Id="rId7" Type="http://schemas.openxmlformats.org/officeDocument/2006/relationships/image" Target="../media/image15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8.jpeg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1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3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3" Type="http://schemas.openxmlformats.org/officeDocument/2006/relationships/image" Target="../media/image7.jpeg"/><Relationship Id="rId7" Type="http://schemas.openxmlformats.org/officeDocument/2006/relationships/image" Target="../media/image6.png"/><Relationship Id="rId12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38.png"/><Relationship Id="rId5" Type="http://schemas.openxmlformats.org/officeDocument/2006/relationships/image" Target="../media/image9.jpeg"/><Relationship Id="rId10" Type="http://schemas.openxmlformats.org/officeDocument/2006/relationships/image" Target="../media/image37.png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8.jpeg"/><Relationship Id="rId7" Type="http://schemas.openxmlformats.org/officeDocument/2006/relationships/image" Target="../media/image3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8.jpeg"/><Relationship Id="rId4" Type="http://schemas.openxmlformats.org/officeDocument/2006/relationships/image" Target="../media/image9.jpeg"/><Relationship Id="rId9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41.png"/><Relationship Id="rId3" Type="http://schemas.openxmlformats.org/officeDocument/2006/relationships/image" Target="../media/image8.jpeg"/><Relationship Id="rId12" Type="http://schemas.openxmlformats.org/officeDocument/2006/relationships/image" Target="../media/image48.png"/><Relationship Id="rId17" Type="http://schemas.openxmlformats.org/officeDocument/2006/relationships/image" Target="../media/image40.png"/><Relationship Id="rId2" Type="http://schemas.openxmlformats.org/officeDocument/2006/relationships/image" Target="../media/image7.jpe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7.png"/><Relationship Id="rId5" Type="http://schemas.openxmlformats.org/officeDocument/2006/relationships/image" Target="../media/image18.jpeg"/><Relationship Id="rId15" Type="http://schemas.openxmlformats.org/officeDocument/2006/relationships/image" Target="../media/image33.png"/><Relationship Id="rId10" Type="http://schemas.openxmlformats.org/officeDocument/2006/relationships/image" Target="../media/image46.png"/><Relationship Id="rId4" Type="http://schemas.openxmlformats.org/officeDocument/2006/relationships/image" Target="../media/image9.jpeg"/><Relationship Id="rId1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7.jpeg"/><Relationship Id="rId7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jpeg"/><Relationship Id="rId10" Type="http://schemas.openxmlformats.org/officeDocument/2006/relationships/image" Target="../media/image500.png"/><Relationship Id="rId4" Type="http://schemas.openxmlformats.org/officeDocument/2006/relationships/image" Target="../media/image8.jpeg"/><Relationship Id="rId9" Type="http://schemas.openxmlformats.org/officeDocument/2006/relationships/image" Target="../media/image49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7.jpeg"/><Relationship Id="rId7" Type="http://schemas.openxmlformats.org/officeDocument/2006/relationships/image" Target="../media/image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58.png"/><Relationship Id="rId5" Type="http://schemas.openxmlformats.org/officeDocument/2006/relationships/image" Target="../media/image9.jpeg"/><Relationship Id="rId10" Type="http://schemas.openxmlformats.org/officeDocument/2006/relationships/image" Target="../media/image57.png"/><Relationship Id="rId4" Type="http://schemas.openxmlformats.org/officeDocument/2006/relationships/image" Target="../media/image8.jpeg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7.jpeg"/><Relationship Id="rId21" Type="http://schemas.openxmlformats.org/officeDocument/2006/relationships/image" Target="../media/image69.png"/><Relationship Id="rId7" Type="http://schemas.openxmlformats.org/officeDocument/2006/relationships/image" Target="../media/image6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9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58.png"/><Relationship Id="rId5" Type="http://schemas.openxmlformats.org/officeDocument/2006/relationships/image" Target="../media/image9.jpeg"/><Relationship Id="rId15" Type="http://schemas.openxmlformats.org/officeDocument/2006/relationships/image" Target="../media/image63.png"/><Relationship Id="rId10" Type="http://schemas.openxmlformats.org/officeDocument/2006/relationships/image" Target="../media/image57.png"/><Relationship Id="rId19" Type="http://schemas.openxmlformats.org/officeDocument/2006/relationships/image" Target="../media/image67.png"/><Relationship Id="rId4" Type="http://schemas.openxmlformats.org/officeDocument/2006/relationships/image" Target="../media/image8.jpeg"/><Relationship Id="rId9" Type="http://schemas.openxmlformats.org/officeDocument/2006/relationships/image" Target="../media/image56.png"/><Relationship Id="rId1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6.png"/><Relationship Id="rId3" Type="http://schemas.openxmlformats.org/officeDocument/2006/relationships/image" Target="../media/image8.jpeg"/><Relationship Id="rId7" Type="http://schemas.openxmlformats.org/officeDocument/2006/relationships/image" Target="../media/image42.png"/><Relationship Id="rId12" Type="http://schemas.openxmlformats.org/officeDocument/2006/relationships/image" Target="../media/image6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3.png"/><Relationship Id="rId5" Type="http://schemas.openxmlformats.org/officeDocument/2006/relationships/image" Target="../media/image18.jpeg"/><Relationship Id="rId10" Type="http://schemas.openxmlformats.org/officeDocument/2006/relationships/image" Target="../media/image62.png"/><Relationship Id="rId4" Type="http://schemas.openxmlformats.org/officeDocument/2006/relationships/image" Target="../media/image9.jpeg"/><Relationship Id="rId9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8.jpeg"/><Relationship Id="rId7" Type="http://schemas.openxmlformats.org/officeDocument/2006/relationships/image" Target="../media/image10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1.png"/><Relationship Id="rId5" Type="http://schemas.openxmlformats.org/officeDocument/2006/relationships/image" Target="../media/image104.png"/><Relationship Id="rId4" Type="http://schemas.openxmlformats.org/officeDocument/2006/relationships/image" Target="../media/image6.png"/><Relationship Id="rId9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jpe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6.png"/><Relationship Id="rId3" Type="http://schemas.openxmlformats.org/officeDocument/2006/relationships/image" Target="../media/image8.jpeg"/><Relationship Id="rId7" Type="http://schemas.openxmlformats.org/officeDocument/2006/relationships/image" Target="../media/image44.png"/><Relationship Id="rId12" Type="http://schemas.openxmlformats.org/officeDocument/2006/relationships/image" Target="../media/image6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3.png"/><Relationship Id="rId5" Type="http://schemas.openxmlformats.org/officeDocument/2006/relationships/image" Target="../media/image18.jpeg"/><Relationship Id="rId10" Type="http://schemas.openxmlformats.org/officeDocument/2006/relationships/image" Target="../media/image62.png"/><Relationship Id="rId4" Type="http://schemas.openxmlformats.org/officeDocument/2006/relationships/image" Target="../media/image9.jpeg"/><Relationship Id="rId9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7.jpeg"/><Relationship Id="rId7" Type="http://schemas.openxmlformats.org/officeDocument/2006/relationships/image" Target="../media/image70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8.jpeg"/><Relationship Id="rId15" Type="http://schemas.openxmlformats.org/officeDocument/2006/relationships/image" Target="../media/image1070.png"/><Relationship Id="rId4" Type="http://schemas.openxmlformats.org/officeDocument/2006/relationships/image" Target="../media/image6.png"/><Relationship Id="rId14" Type="http://schemas.openxmlformats.org/officeDocument/2006/relationships/image" Target="../media/image10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1110.png"/><Relationship Id="rId4" Type="http://schemas.openxmlformats.org/officeDocument/2006/relationships/image" Target="../media/image7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1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-charles-lyu.github.io/" TargetMode="External"/><Relationship Id="rId2" Type="http://schemas.openxmlformats.org/officeDocument/2006/relationships/hyperlink" Target="mailto:lianglyu@mit.edu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2788-80E1-A9FE-8E8E-2173ACD0D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Dynamic Matching of Users and Creators </a:t>
            </a:r>
            <a:br>
              <a:rPr lang="en-US" sz="5400" dirty="0"/>
            </a:br>
            <a:r>
              <a:rPr lang="en-US" sz="5400" dirty="0"/>
              <a:t>on Social Media Platforms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78912-5EA9-6F5C-118E-09EAAF12F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 lnSpcReduction="10000"/>
          </a:bodyPr>
          <a:lstStyle/>
          <a:p>
            <a:pPr algn="l"/>
            <a:r>
              <a:rPr lang="en-US" cap="none" dirty="0"/>
              <a:t>Daniel Huttenlocher, Hannah Li, </a:t>
            </a:r>
            <a:br>
              <a:rPr lang="en-US" cap="none" dirty="0"/>
            </a:br>
            <a:r>
              <a:rPr lang="en-US" b="1" cap="none" dirty="0">
                <a:solidFill>
                  <a:schemeClr val="accent1"/>
                </a:solidFill>
              </a:rPr>
              <a:t>Liang “Charles” Lyu, </a:t>
            </a:r>
            <a:r>
              <a:rPr lang="en-US" cap="none" dirty="0"/>
              <a:t>Asuman Ozdaglar, James Siderius</a:t>
            </a:r>
          </a:p>
          <a:p>
            <a:pPr algn="l"/>
            <a:r>
              <a:rPr lang="en-US" cap="none" dirty="0"/>
              <a:t>MIT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9F268E-BDA3-6913-5014-86339D053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30" r="23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0614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D0FCDD3-E8FB-3933-5407-7A2A6856ECE2}"/>
              </a:ext>
            </a:extLst>
          </p:cNvPr>
          <p:cNvGrpSpPr/>
          <p:nvPr/>
        </p:nvGrpSpPr>
        <p:grpSpPr>
          <a:xfrm>
            <a:off x="3877006" y="2305359"/>
            <a:ext cx="576772" cy="2404769"/>
            <a:chOff x="2131699" y="2173649"/>
            <a:chExt cx="781126" cy="3256796"/>
          </a:xfrm>
        </p:grpSpPr>
        <p:pic>
          <p:nvPicPr>
            <p:cNvPr id="10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7E8641BE-25C4-236B-9B0F-C952988F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700" y="2173649"/>
              <a:ext cx="781125" cy="769154"/>
            </a:xfrm>
            <a:prstGeom prst="rect">
              <a:avLst/>
            </a:prstGeom>
          </p:spPr>
        </p:pic>
        <p:pic>
          <p:nvPicPr>
            <p:cNvPr id="11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7DC13729-A52A-175C-3341-20BDC4A1C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699" y="3417470"/>
              <a:ext cx="781125" cy="769154"/>
            </a:xfrm>
            <a:prstGeom prst="rect">
              <a:avLst/>
            </a:prstGeom>
          </p:spPr>
        </p:pic>
        <p:pic>
          <p:nvPicPr>
            <p:cNvPr id="13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29BF66EE-A637-F6C3-24A1-A19AE0ACF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699" y="4661291"/>
              <a:ext cx="781125" cy="769154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4E15B8F-E47E-837C-24F1-E12E9AE6FE04}"/>
              </a:ext>
            </a:extLst>
          </p:cNvPr>
          <p:cNvSpPr txBox="1"/>
          <p:nvPr/>
        </p:nvSpPr>
        <p:spPr>
          <a:xfrm>
            <a:off x="2500897" y="5345787"/>
            <a:ext cx="3328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User incentives</a:t>
            </a:r>
            <a:endParaRPr 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7753E0-575A-6A7C-1D47-D53A087F5466}"/>
              </a:ext>
            </a:extLst>
          </p:cNvPr>
          <p:cNvSpPr txBox="1"/>
          <p:nvPr/>
        </p:nvSpPr>
        <p:spPr>
          <a:xfrm>
            <a:off x="6362116" y="5345787"/>
            <a:ext cx="3328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Creator incentives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39A6B3-AA60-D3CD-DE10-6BAFA72FE3D5}"/>
              </a:ext>
            </a:extLst>
          </p:cNvPr>
          <p:cNvGrpSpPr/>
          <p:nvPr/>
        </p:nvGrpSpPr>
        <p:grpSpPr>
          <a:xfrm>
            <a:off x="7742643" y="2347336"/>
            <a:ext cx="567932" cy="2404769"/>
            <a:chOff x="8888677" y="2173649"/>
            <a:chExt cx="769154" cy="3256796"/>
          </a:xfrm>
        </p:grpSpPr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B4E15B6C-D307-18C6-66F2-2FB605745D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8677" y="2173649"/>
              <a:ext cx="769154" cy="769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EBAB0910-8C25-9578-0762-A73E7A36C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8677" y="3417470"/>
              <a:ext cx="769154" cy="769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22C982EC-6CC1-004B-36C3-7A5EAF76E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8677" y="4661291"/>
              <a:ext cx="769154" cy="769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640DF7-54A6-E627-B173-54A18F86B203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4453777" y="2631302"/>
            <a:ext cx="3288866" cy="876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D5AD162-A785-4320-AB77-6FF70332F78F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4453778" y="2589325"/>
            <a:ext cx="3288865" cy="1878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EFE5416-5F69-8002-9DE9-C1A79C2CA4F8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4453777" y="3549721"/>
            <a:ext cx="3288866" cy="8764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82E2BE50-C94E-96C7-1B46-4EE7DBBE937B}"/>
              </a:ext>
            </a:extLst>
          </p:cNvPr>
          <p:cNvSpPr/>
          <p:nvPr/>
        </p:nvSpPr>
        <p:spPr>
          <a:xfrm>
            <a:off x="8632586" y="2031665"/>
            <a:ext cx="2117033" cy="1199274"/>
          </a:xfrm>
          <a:prstGeom prst="wedgeRoundRectCallout">
            <a:avLst>
              <a:gd name="adj1" fmla="val -48131"/>
              <a:gd name="adj2" fmla="val 896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Stay or leave?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What to produce?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How much?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2D62CA38-EB20-5A22-87E4-AF6EBE84668B}"/>
              </a:ext>
            </a:extLst>
          </p:cNvPr>
          <p:cNvSpPr/>
          <p:nvPr/>
        </p:nvSpPr>
        <p:spPr>
          <a:xfrm flipH="1">
            <a:off x="1442380" y="2031665"/>
            <a:ext cx="2117033" cy="1199274"/>
          </a:xfrm>
          <a:prstGeom prst="wedgeRoundRectCallout">
            <a:avLst>
              <a:gd name="adj1" fmla="val -48131"/>
              <a:gd name="adj2" fmla="val 896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Stay or leave?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What to consume?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How much?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016D8A-3AD3-000E-03A5-DADBA9F230E8}"/>
              </a:ext>
            </a:extLst>
          </p:cNvPr>
          <p:cNvSpPr/>
          <p:nvPr/>
        </p:nvSpPr>
        <p:spPr>
          <a:xfrm>
            <a:off x="4457048" y="2031665"/>
            <a:ext cx="3277904" cy="11992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Incentives from </a:t>
            </a:r>
            <a:r>
              <a:rPr lang="en-US" sz="2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sides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(Departures)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7E462C9-56BA-C130-C8AC-4FB42528940C}"/>
              </a:ext>
            </a:extLst>
          </p:cNvPr>
          <p:cNvSpPr/>
          <p:nvPr/>
        </p:nvSpPr>
        <p:spPr bwMode="auto">
          <a:xfrm>
            <a:off x="3448050" y="2262394"/>
            <a:ext cx="986921" cy="239625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0BFE536-FF7D-BB8F-C06B-56AF4E320D4E}"/>
              </a:ext>
            </a:extLst>
          </p:cNvPr>
          <p:cNvSpPr/>
          <p:nvPr/>
        </p:nvSpPr>
        <p:spPr bwMode="auto">
          <a:xfrm flipH="1">
            <a:off x="7757024" y="2262394"/>
            <a:ext cx="990735" cy="239625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A67DEAC-CEFC-D973-542F-D2CE10A3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work…</a:t>
            </a:r>
          </a:p>
        </p:txBody>
      </p:sp>
    </p:spTree>
    <p:extLst>
      <p:ext uri="{BB962C8B-B14F-4D97-AF65-F5344CB8AC3E}">
        <p14:creationId xmlns:p14="http://schemas.microsoft.com/office/powerpoint/2010/main" val="111097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4235438-2929-0CB2-5313-AB5098CC1454}"/>
              </a:ext>
            </a:extLst>
          </p:cNvPr>
          <p:cNvSpPr txBox="1"/>
          <p:nvPr/>
        </p:nvSpPr>
        <p:spPr>
          <a:xfrm>
            <a:off x="1599092" y="5215840"/>
            <a:ext cx="23567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Creator leaves</a:t>
            </a:r>
          </a:p>
          <a:p>
            <a:pPr algn="ctr"/>
            <a:r>
              <a:rPr lang="en-US" sz="2400" dirty="0"/>
              <a:t>(Small audience)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B4C6C50-26E9-F2BE-B37D-3773DC7387AD}"/>
              </a:ext>
            </a:extLst>
          </p:cNvPr>
          <p:cNvSpPr txBox="1"/>
          <p:nvPr/>
        </p:nvSpPr>
        <p:spPr>
          <a:xfrm>
            <a:off x="3955818" y="2234728"/>
            <a:ext cx="951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 views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9A7E2AA-C9DF-6D31-8070-1F1F5A35A428}"/>
              </a:ext>
            </a:extLst>
          </p:cNvPr>
          <p:cNvSpPr txBox="1"/>
          <p:nvPr/>
        </p:nvSpPr>
        <p:spPr>
          <a:xfrm>
            <a:off x="3955818" y="2968529"/>
            <a:ext cx="951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 views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7A3C44-0426-C4BD-1397-51691E916BE4}"/>
              </a:ext>
            </a:extLst>
          </p:cNvPr>
          <p:cNvSpPr txBox="1"/>
          <p:nvPr/>
        </p:nvSpPr>
        <p:spPr>
          <a:xfrm>
            <a:off x="3955818" y="4447502"/>
            <a:ext cx="951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1 view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84BDAA7-B439-E646-4554-E5C852650B4E}"/>
              </a:ext>
            </a:extLst>
          </p:cNvPr>
          <p:cNvSpPr txBox="1"/>
          <p:nvPr/>
        </p:nvSpPr>
        <p:spPr>
          <a:xfrm>
            <a:off x="3955818" y="3710273"/>
            <a:ext cx="951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 views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B577CD-C85E-8D19-4A51-127CAED0A312}"/>
              </a:ext>
            </a:extLst>
          </p:cNvPr>
          <p:cNvGrpSpPr/>
          <p:nvPr/>
        </p:nvGrpSpPr>
        <p:grpSpPr>
          <a:xfrm>
            <a:off x="1599091" y="2142407"/>
            <a:ext cx="2367962" cy="2789116"/>
            <a:chOff x="1599092" y="2142407"/>
            <a:chExt cx="2367962" cy="278911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60B80B-5883-76DF-8586-299163E6136C}"/>
                </a:ext>
              </a:extLst>
            </p:cNvPr>
            <p:cNvCxnSpPr>
              <a:cxnSpLocks/>
              <a:stCxn id="44" idx="3"/>
              <a:endCxn id="39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D189578-52D7-CA52-3658-EC9A36B71946}"/>
                </a:ext>
              </a:extLst>
            </p:cNvPr>
            <p:cNvCxnSpPr>
              <a:cxnSpLocks/>
              <a:stCxn id="44" idx="3"/>
              <a:endCxn id="102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99A606E-9685-EC99-D1B3-21F32D4D2C98}"/>
                </a:ext>
              </a:extLst>
            </p:cNvPr>
            <p:cNvCxnSpPr>
              <a:cxnSpLocks/>
              <a:stCxn id="45" idx="3"/>
              <a:endCxn id="39" idx="1"/>
            </p:cNvCxnSpPr>
            <p:nvPr/>
          </p:nvCxnSpPr>
          <p:spPr>
            <a:xfrm flipV="1">
              <a:off x="2175863" y="3174258"/>
              <a:ext cx="1212023" cy="736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49159-1896-1909-F788-8910884D5D2D}"/>
                </a:ext>
              </a:extLst>
            </p:cNvPr>
            <p:cNvCxnSpPr>
              <a:cxnSpLocks/>
              <a:stCxn id="45" idx="3"/>
              <a:endCxn id="40" idx="1"/>
            </p:cNvCxnSpPr>
            <p:nvPr/>
          </p:nvCxnSpPr>
          <p:spPr>
            <a:xfrm>
              <a:off x="2175863" y="3910328"/>
              <a:ext cx="1212023" cy="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63B1E2E-EE0C-7A16-7A4F-4C7656A33A38}"/>
                </a:ext>
              </a:extLst>
            </p:cNvPr>
            <p:cNvCxnSpPr>
              <a:cxnSpLocks/>
              <a:stCxn id="46" idx="3"/>
              <a:endCxn id="40" idx="1"/>
            </p:cNvCxnSpPr>
            <p:nvPr/>
          </p:nvCxnSpPr>
          <p:spPr>
            <a:xfrm flipV="1">
              <a:off x="2175863" y="3910907"/>
              <a:ext cx="1212023" cy="73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0800F4F-0DA3-155E-2E38-C861CE65EC7A}"/>
                </a:ext>
              </a:extLst>
            </p:cNvPr>
            <p:cNvCxnSpPr>
              <a:cxnSpLocks/>
              <a:stCxn id="46" idx="3"/>
              <a:endCxn id="41" idx="1"/>
            </p:cNvCxnSpPr>
            <p:nvPr/>
          </p:nvCxnSpPr>
          <p:spPr>
            <a:xfrm>
              <a:off x="2175863" y="4647557"/>
              <a:ext cx="12120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9E5D5B8-FEAE-D41C-FFBB-ECEDE492BF46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2789116"/>
              <a:chOff x="3387886" y="1942001"/>
              <a:chExt cx="579168" cy="2789116"/>
            </a:xfrm>
          </p:grpSpPr>
          <p:pic>
            <p:nvPicPr>
              <p:cNvPr id="39" name="Picture 8">
                <a:extLst>
                  <a:ext uri="{FF2B5EF4-FFF2-40B4-BE49-F238E27FC236}">
                    <a16:creationId xmlns:a16="http://schemas.microsoft.com/office/drawing/2014/main" id="{38C5580A-9915-849E-886B-01A85A0689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>
                <a:extLst>
                  <a:ext uri="{FF2B5EF4-FFF2-40B4-BE49-F238E27FC236}">
                    <a16:creationId xmlns:a16="http://schemas.microsoft.com/office/drawing/2014/main" id="{5C2C0DB9-90F0-55F3-A8F9-8855A0AE68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3426535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>
                <a:extLst>
                  <a:ext uri="{FF2B5EF4-FFF2-40B4-BE49-F238E27FC236}">
                    <a16:creationId xmlns:a16="http://schemas.microsoft.com/office/drawing/2014/main" id="{559DDE15-5257-76F9-70D4-E28AD92B9C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4163185"/>
                <a:ext cx="567932" cy="567932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6">
                <a:extLst>
                  <a:ext uri="{FF2B5EF4-FFF2-40B4-BE49-F238E27FC236}">
                    <a16:creationId xmlns:a16="http://schemas.microsoft.com/office/drawing/2014/main" id="{A506551B-39E6-7322-E376-C448EA77FE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85C8378-4A25-8934-FE42-DCAC87211AE6}"/>
                </a:ext>
              </a:extLst>
            </p:cNvPr>
            <p:cNvGrpSpPr/>
            <p:nvPr/>
          </p:nvGrpSpPr>
          <p:grpSpPr>
            <a:xfrm>
              <a:off x="1599092" y="2151904"/>
              <a:ext cx="576772" cy="2779619"/>
              <a:chOff x="1599092" y="1951498"/>
              <a:chExt cx="576772" cy="2779619"/>
            </a:xfrm>
          </p:grpSpPr>
          <p:pic>
            <p:nvPicPr>
              <p:cNvPr id="4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30D3B0A2-CA7E-E3B1-9BA3-BE469E682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A6F27C1-4E11-D442-AA17-CC71DD07D5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3425956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6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D692EEB-2592-B0A1-E1AD-3DE077027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4163185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0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ED36EDEA-08BF-9FD3-6145-DB20EABF4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5972858-6B6E-5D2E-0F79-374D9D10FFFF}"/>
                </a:ext>
              </a:extLst>
            </p:cNvPr>
            <p:cNvCxnSpPr>
              <a:cxnSpLocks/>
              <a:stCxn id="105" idx="3"/>
              <a:endCxn id="102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EF7254C-AD88-2DCD-4F25-6F5BE456B43E}"/>
                </a:ext>
              </a:extLst>
            </p:cNvPr>
            <p:cNvCxnSpPr>
              <a:cxnSpLocks/>
              <a:stCxn id="105" idx="3"/>
              <a:endCxn id="39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4FD856C-DC94-9AA9-4462-005883E8AF97}"/>
              </a:ext>
            </a:extLst>
          </p:cNvPr>
          <p:cNvSpPr txBox="1"/>
          <p:nvPr/>
        </p:nvSpPr>
        <p:spPr>
          <a:xfrm>
            <a:off x="3015341" y="2224428"/>
            <a:ext cx="32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1</a:t>
            </a:r>
            <a:endParaRPr 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DF5E0-E236-64CB-B721-4109876BCC42}"/>
              </a:ext>
            </a:extLst>
          </p:cNvPr>
          <p:cNvSpPr txBox="1"/>
          <p:nvPr/>
        </p:nvSpPr>
        <p:spPr>
          <a:xfrm>
            <a:off x="3015341" y="2510630"/>
            <a:ext cx="32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2</a:t>
            </a:r>
            <a:endParaRPr 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FDCE3-20DB-FC51-4547-6AAFA173C4D4}"/>
              </a:ext>
            </a:extLst>
          </p:cNvPr>
          <p:cNvSpPr txBox="1"/>
          <p:nvPr/>
        </p:nvSpPr>
        <p:spPr>
          <a:xfrm>
            <a:off x="2853202" y="2968192"/>
            <a:ext cx="32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2</a:t>
            </a:r>
            <a:endParaRPr 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D08F9-C40F-F6E4-6521-8F5A1FD18DE2}"/>
              </a:ext>
            </a:extLst>
          </p:cNvPr>
          <p:cNvSpPr txBox="1"/>
          <p:nvPr/>
        </p:nvSpPr>
        <p:spPr>
          <a:xfrm>
            <a:off x="2853202" y="2749183"/>
            <a:ext cx="32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1</a:t>
            </a:r>
            <a:endParaRPr 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73119-CABA-6695-6669-78F620EC6E79}"/>
              </a:ext>
            </a:extLst>
          </p:cNvPr>
          <p:cNvSpPr txBox="1"/>
          <p:nvPr/>
        </p:nvSpPr>
        <p:spPr>
          <a:xfrm>
            <a:off x="2853202" y="3177650"/>
            <a:ext cx="32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3</a:t>
            </a:r>
            <a:endParaRPr 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34287C-1352-03CF-841E-CE7D52247FAC}"/>
              </a:ext>
            </a:extLst>
          </p:cNvPr>
          <p:cNvSpPr txBox="1"/>
          <p:nvPr/>
        </p:nvSpPr>
        <p:spPr>
          <a:xfrm>
            <a:off x="3015341" y="3704842"/>
            <a:ext cx="32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1</a:t>
            </a:r>
            <a:endParaRPr 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75D43-F8BC-411A-B666-9128F158C82F}"/>
              </a:ext>
            </a:extLst>
          </p:cNvPr>
          <p:cNvSpPr txBox="1"/>
          <p:nvPr/>
        </p:nvSpPr>
        <p:spPr>
          <a:xfrm>
            <a:off x="3015341" y="3991044"/>
            <a:ext cx="32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2</a:t>
            </a:r>
            <a:endParaRPr 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6D0BAC-25BD-7200-F832-44F9DF54F971}"/>
              </a:ext>
            </a:extLst>
          </p:cNvPr>
          <p:cNvSpPr txBox="1"/>
          <p:nvPr/>
        </p:nvSpPr>
        <p:spPr>
          <a:xfrm>
            <a:off x="3015341" y="4440635"/>
            <a:ext cx="32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/>
                </a:solidFill>
              </a:rPr>
              <a:t>1</a:t>
            </a:r>
            <a:endParaRPr lang="en-US" sz="1050" b="1" dirty="0">
              <a:solidFill>
                <a:schemeClr val="accent1"/>
              </a:solidFill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28692750-1952-886D-9306-AD7A1048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of Content Matching</a:t>
            </a:r>
          </a:p>
        </p:txBody>
      </p:sp>
    </p:spTree>
    <p:extLst>
      <p:ext uri="{BB962C8B-B14F-4D97-AF65-F5344CB8AC3E}">
        <p14:creationId xmlns:p14="http://schemas.microsoft.com/office/powerpoint/2010/main" val="403900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98" grpId="0"/>
      <p:bldP spid="99" grpId="0"/>
      <p:bldP spid="100" grpId="0"/>
      <p:bldP spid="115" grpId="0"/>
      <p:bldP spid="3" grpId="0"/>
      <p:bldP spid="4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4235438-2929-0CB2-5313-AB5098CC1454}"/>
              </a:ext>
            </a:extLst>
          </p:cNvPr>
          <p:cNvSpPr txBox="1"/>
          <p:nvPr/>
        </p:nvSpPr>
        <p:spPr>
          <a:xfrm>
            <a:off x="1599092" y="5215840"/>
            <a:ext cx="23567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Creator leaves</a:t>
            </a:r>
          </a:p>
          <a:p>
            <a:pPr algn="ctr"/>
            <a:r>
              <a:rPr lang="en-US" sz="2400" dirty="0"/>
              <a:t>(Small audience)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5D30DE8-42BC-5E5C-34A1-BADFCD3FEF76}"/>
              </a:ext>
            </a:extLst>
          </p:cNvPr>
          <p:cNvSpPr txBox="1"/>
          <p:nvPr/>
        </p:nvSpPr>
        <p:spPr>
          <a:xfrm>
            <a:off x="4488340" y="5215840"/>
            <a:ext cx="32040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User leaves</a:t>
            </a:r>
          </a:p>
          <a:p>
            <a:pPr algn="ctr"/>
            <a:r>
              <a:rPr lang="en-US" sz="2400" dirty="0"/>
              <a:t>(Bad recommendations)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B577CD-C85E-8D19-4A51-127CAED0A312}"/>
              </a:ext>
            </a:extLst>
          </p:cNvPr>
          <p:cNvGrpSpPr/>
          <p:nvPr/>
        </p:nvGrpSpPr>
        <p:grpSpPr>
          <a:xfrm>
            <a:off x="1599091" y="2142407"/>
            <a:ext cx="2367962" cy="2789116"/>
            <a:chOff x="1599092" y="2142407"/>
            <a:chExt cx="2367962" cy="278911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60B80B-5883-76DF-8586-299163E6136C}"/>
                </a:ext>
              </a:extLst>
            </p:cNvPr>
            <p:cNvCxnSpPr>
              <a:cxnSpLocks/>
              <a:stCxn id="44" idx="3"/>
              <a:endCxn id="39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D189578-52D7-CA52-3658-EC9A36B71946}"/>
                </a:ext>
              </a:extLst>
            </p:cNvPr>
            <p:cNvCxnSpPr>
              <a:cxnSpLocks/>
              <a:stCxn id="44" idx="3"/>
              <a:endCxn id="102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99A606E-9685-EC99-D1B3-21F32D4D2C98}"/>
                </a:ext>
              </a:extLst>
            </p:cNvPr>
            <p:cNvCxnSpPr>
              <a:cxnSpLocks/>
              <a:stCxn id="45" idx="3"/>
              <a:endCxn id="39" idx="1"/>
            </p:cNvCxnSpPr>
            <p:nvPr/>
          </p:nvCxnSpPr>
          <p:spPr>
            <a:xfrm flipV="1">
              <a:off x="2175863" y="3174258"/>
              <a:ext cx="1212023" cy="736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49159-1896-1909-F788-8910884D5D2D}"/>
                </a:ext>
              </a:extLst>
            </p:cNvPr>
            <p:cNvCxnSpPr>
              <a:cxnSpLocks/>
              <a:stCxn id="45" idx="3"/>
              <a:endCxn id="40" idx="1"/>
            </p:cNvCxnSpPr>
            <p:nvPr/>
          </p:nvCxnSpPr>
          <p:spPr>
            <a:xfrm>
              <a:off x="2175863" y="3910328"/>
              <a:ext cx="1212023" cy="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63B1E2E-EE0C-7A16-7A4F-4C7656A33A38}"/>
                </a:ext>
              </a:extLst>
            </p:cNvPr>
            <p:cNvCxnSpPr>
              <a:cxnSpLocks/>
              <a:stCxn id="46" idx="3"/>
              <a:endCxn id="40" idx="1"/>
            </p:cNvCxnSpPr>
            <p:nvPr/>
          </p:nvCxnSpPr>
          <p:spPr>
            <a:xfrm flipV="1">
              <a:off x="2175863" y="3910907"/>
              <a:ext cx="1212023" cy="73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0800F4F-0DA3-155E-2E38-C861CE65EC7A}"/>
                </a:ext>
              </a:extLst>
            </p:cNvPr>
            <p:cNvCxnSpPr>
              <a:cxnSpLocks/>
              <a:stCxn id="46" idx="3"/>
              <a:endCxn id="41" idx="1"/>
            </p:cNvCxnSpPr>
            <p:nvPr/>
          </p:nvCxnSpPr>
          <p:spPr>
            <a:xfrm>
              <a:off x="2175863" y="4647557"/>
              <a:ext cx="12120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9E5D5B8-FEAE-D41C-FFBB-ECEDE492BF46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2789116"/>
              <a:chOff x="3387886" y="1942001"/>
              <a:chExt cx="579168" cy="2789116"/>
            </a:xfrm>
          </p:grpSpPr>
          <p:pic>
            <p:nvPicPr>
              <p:cNvPr id="39" name="Picture 8">
                <a:extLst>
                  <a:ext uri="{FF2B5EF4-FFF2-40B4-BE49-F238E27FC236}">
                    <a16:creationId xmlns:a16="http://schemas.microsoft.com/office/drawing/2014/main" id="{38C5580A-9915-849E-886B-01A85A0689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>
                <a:extLst>
                  <a:ext uri="{FF2B5EF4-FFF2-40B4-BE49-F238E27FC236}">
                    <a16:creationId xmlns:a16="http://schemas.microsoft.com/office/drawing/2014/main" id="{5C2C0DB9-90F0-55F3-A8F9-8855A0AE68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3426535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>
                <a:extLst>
                  <a:ext uri="{FF2B5EF4-FFF2-40B4-BE49-F238E27FC236}">
                    <a16:creationId xmlns:a16="http://schemas.microsoft.com/office/drawing/2014/main" id="{559DDE15-5257-76F9-70D4-E28AD92B9C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4163185"/>
                <a:ext cx="567932" cy="567932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6">
                <a:extLst>
                  <a:ext uri="{FF2B5EF4-FFF2-40B4-BE49-F238E27FC236}">
                    <a16:creationId xmlns:a16="http://schemas.microsoft.com/office/drawing/2014/main" id="{A506551B-39E6-7322-E376-C448EA77FE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85C8378-4A25-8934-FE42-DCAC87211AE6}"/>
                </a:ext>
              </a:extLst>
            </p:cNvPr>
            <p:cNvGrpSpPr/>
            <p:nvPr/>
          </p:nvGrpSpPr>
          <p:grpSpPr>
            <a:xfrm>
              <a:off x="1599092" y="2151904"/>
              <a:ext cx="576772" cy="2779619"/>
              <a:chOff x="1599092" y="1951498"/>
              <a:chExt cx="576772" cy="2779619"/>
            </a:xfrm>
          </p:grpSpPr>
          <p:pic>
            <p:nvPicPr>
              <p:cNvPr id="4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30D3B0A2-CA7E-E3B1-9BA3-BE469E682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A6F27C1-4E11-D442-AA17-CC71DD07D5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3425956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6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D692EEB-2592-B0A1-E1AD-3DE077027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4163185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0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ED36EDEA-08BF-9FD3-6145-DB20EABF4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5972858-6B6E-5D2E-0F79-374D9D10FFFF}"/>
                </a:ext>
              </a:extLst>
            </p:cNvPr>
            <p:cNvCxnSpPr>
              <a:cxnSpLocks/>
              <a:stCxn id="105" idx="3"/>
              <a:endCxn id="102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EF7254C-AD88-2DCD-4F25-6F5BE456B43E}"/>
                </a:ext>
              </a:extLst>
            </p:cNvPr>
            <p:cNvCxnSpPr>
              <a:cxnSpLocks/>
              <a:stCxn id="105" idx="3"/>
              <a:endCxn id="39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CE21E6B-857B-3B4E-58DA-25AD0703AF63}"/>
              </a:ext>
            </a:extLst>
          </p:cNvPr>
          <p:cNvGrpSpPr/>
          <p:nvPr/>
        </p:nvGrpSpPr>
        <p:grpSpPr>
          <a:xfrm>
            <a:off x="4912019" y="2142407"/>
            <a:ext cx="2367962" cy="2789116"/>
            <a:chOff x="1599092" y="2142407"/>
            <a:chExt cx="2367962" cy="2789116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D736D6F-2C3E-B4B2-7AA2-E571AC6CA8CC}"/>
                </a:ext>
              </a:extLst>
            </p:cNvPr>
            <p:cNvCxnSpPr>
              <a:cxnSpLocks/>
              <a:stCxn id="128" idx="3"/>
              <a:endCxn id="132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61993F1-8F00-C759-CE32-56C2E12CE3D6}"/>
                </a:ext>
              </a:extLst>
            </p:cNvPr>
            <p:cNvCxnSpPr>
              <a:cxnSpLocks/>
              <a:stCxn id="128" idx="3"/>
              <a:endCxn id="135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E66FD53-226F-04A3-E783-596F8AA23FF4}"/>
                </a:ext>
              </a:extLst>
            </p:cNvPr>
            <p:cNvCxnSpPr>
              <a:cxnSpLocks/>
              <a:stCxn id="129" idx="3"/>
              <a:endCxn id="132" idx="1"/>
            </p:cNvCxnSpPr>
            <p:nvPr/>
          </p:nvCxnSpPr>
          <p:spPr>
            <a:xfrm flipV="1">
              <a:off x="2175863" y="3174258"/>
              <a:ext cx="1212023" cy="736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DA42C4A-76EC-F677-E42C-E15E23249962}"/>
                </a:ext>
              </a:extLst>
            </p:cNvPr>
            <p:cNvCxnSpPr>
              <a:cxnSpLocks/>
              <a:stCxn id="129" idx="3"/>
              <a:endCxn id="133" idx="1"/>
            </p:cNvCxnSpPr>
            <p:nvPr/>
          </p:nvCxnSpPr>
          <p:spPr>
            <a:xfrm>
              <a:off x="2175863" y="3910328"/>
              <a:ext cx="1212023" cy="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0E97856-5E0F-A22B-7268-16584159E02F}"/>
                </a:ext>
              </a:extLst>
            </p:cNvPr>
            <p:cNvCxnSpPr>
              <a:cxnSpLocks/>
              <a:stCxn id="130" idx="3"/>
              <a:endCxn id="133" idx="1"/>
            </p:cNvCxnSpPr>
            <p:nvPr/>
          </p:nvCxnSpPr>
          <p:spPr>
            <a:xfrm flipV="1">
              <a:off x="2175863" y="3910907"/>
              <a:ext cx="1212023" cy="73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A3084FA-4C1D-624B-20F7-28BF3F55E4D8}"/>
                </a:ext>
              </a:extLst>
            </p:cNvPr>
            <p:cNvCxnSpPr>
              <a:cxnSpLocks/>
              <a:stCxn id="130" idx="3"/>
              <a:endCxn id="132" idx="1"/>
            </p:cNvCxnSpPr>
            <p:nvPr/>
          </p:nvCxnSpPr>
          <p:spPr>
            <a:xfrm flipV="1">
              <a:off x="2175863" y="3174258"/>
              <a:ext cx="1212023" cy="1473299"/>
            </a:xfrm>
            <a:prstGeom prst="line">
              <a:avLst/>
            </a:prstGeom>
            <a:ln w="762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127B5E4-3CE0-30BB-1E90-1E42E2829261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2052466"/>
              <a:chOff x="3387886" y="1942001"/>
              <a:chExt cx="579168" cy="2052466"/>
            </a:xfrm>
          </p:grpSpPr>
          <p:pic>
            <p:nvPicPr>
              <p:cNvPr id="132" name="Picture 8">
                <a:extLst>
                  <a:ext uri="{FF2B5EF4-FFF2-40B4-BE49-F238E27FC236}">
                    <a16:creationId xmlns:a16="http://schemas.microsoft.com/office/drawing/2014/main" id="{6478F752-773D-4BC7-BDB1-5A7E5DED51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4">
                <a:extLst>
                  <a:ext uri="{FF2B5EF4-FFF2-40B4-BE49-F238E27FC236}">
                    <a16:creationId xmlns:a16="http://schemas.microsoft.com/office/drawing/2014/main" id="{396C851C-92B7-2C4A-26CA-80236DD80A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3426535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6">
                <a:extLst>
                  <a:ext uri="{FF2B5EF4-FFF2-40B4-BE49-F238E27FC236}">
                    <a16:creationId xmlns:a16="http://schemas.microsoft.com/office/drawing/2014/main" id="{12404759-7BD6-33DB-5A33-094CA2BAF1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A7ED4DD-FA00-E714-7333-AC943B14E364}"/>
                </a:ext>
              </a:extLst>
            </p:cNvPr>
            <p:cNvGrpSpPr/>
            <p:nvPr/>
          </p:nvGrpSpPr>
          <p:grpSpPr>
            <a:xfrm>
              <a:off x="1599092" y="2151904"/>
              <a:ext cx="576772" cy="2779619"/>
              <a:chOff x="1599092" y="1951498"/>
              <a:chExt cx="576772" cy="2779619"/>
            </a:xfrm>
          </p:grpSpPr>
          <p:pic>
            <p:nvPicPr>
              <p:cNvPr id="12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3EFFA39-B976-D6F1-FE5D-BD7BEBDEB4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29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C742D574-F1FE-B13F-E21F-64DC50C29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3425956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3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B7CCC7AC-0D13-621D-2BF8-F0634E3D1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599092" y="4163185"/>
                <a:ext cx="576771" cy="567932"/>
              </a:xfrm>
              <a:prstGeom prst="rect">
                <a:avLst/>
              </a:prstGeom>
              <a:ln w="57150">
                <a:solidFill>
                  <a:schemeClr val="accent1"/>
                </a:solidFill>
              </a:ln>
            </p:spPr>
          </p:pic>
          <p:pic>
            <p:nvPicPr>
              <p:cNvPr id="131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AD5A60F-BF0A-F8F2-13AF-CA217B14F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B244B53-4E97-4362-EB24-C3E1EECC3EEF}"/>
                </a:ext>
              </a:extLst>
            </p:cNvPr>
            <p:cNvCxnSpPr>
              <a:cxnSpLocks/>
              <a:stCxn id="131" idx="3"/>
              <a:endCxn id="135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DF60977-4193-2785-7BC9-2D0F6338E6DE}"/>
                </a:ext>
              </a:extLst>
            </p:cNvPr>
            <p:cNvCxnSpPr>
              <a:cxnSpLocks/>
              <a:stCxn id="131" idx="3"/>
              <a:endCxn id="132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5CE348E-F3C0-5EA7-4481-2DAC81DD2EE1}"/>
              </a:ext>
            </a:extLst>
          </p:cNvPr>
          <p:cNvGrpSpPr/>
          <p:nvPr/>
        </p:nvGrpSpPr>
        <p:grpSpPr>
          <a:xfrm>
            <a:off x="8224947" y="2142407"/>
            <a:ext cx="2367962" cy="2052466"/>
            <a:chOff x="1599092" y="2142407"/>
            <a:chExt cx="2367962" cy="2052466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FF27743-6373-DDEC-2617-350A42C7FDD1}"/>
                </a:ext>
              </a:extLst>
            </p:cNvPr>
            <p:cNvCxnSpPr>
              <a:cxnSpLocks/>
              <a:stCxn id="147" idx="3"/>
              <a:endCxn id="151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9977030-0103-4553-6761-2CB56E14BDAD}"/>
                </a:ext>
              </a:extLst>
            </p:cNvPr>
            <p:cNvCxnSpPr>
              <a:cxnSpLocks/>
              <a:stCxn id="147" idx="3"/>
              <a:endCxn id="154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D4F5D25-E860-DBE5-EE41-36AC3DA47629}"/>
                </a:ext>
              </a:extLst>
            </p:cNvPr>
            <p:cNvCxnSpPr>
              <a:cxnSpLocks/>
              <a:stCxn id="148" idx="3"/>
              <a:endCxn id="151" idx="1"/>
            </p:cNvCxnSpPr>
            <p:nvPr/>
          </p:nvCxnSpPr>
          <p:spPr>
            <a:xfrm flipV="1">
              <a:off x="2175863" y="3174258"/>
              <a:ext cx="1212023" cy="736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CF44F72-ED89-5A84-AA19-5CABBB127D78}"/>
                </a:ext>
              </a:extLst>
            </p:cNvPr>
            <p:cNvCxnSpPr>
              <a:cxnSpLocks/>
              <a:stCxn id="148" idx="3"/>
              <a:endCxn id="152" idx="1"/>
            </p:cNvCxnSpPr>
            <p:nvPr/>
          </p:nvCxnSpPr>
          <p:spPr>
            <a:xfrm>
              <a:off x="2175863" y="3910328"/>
              <a:ext cx="1212023" cy="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003C90E-BD9C-8528-6933-38AA7E129365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2052466"/>
              <a:chOff x="3387886" y="1942001"/>
              <a:chExt cx="579168" cy="2052466"/>
            </a:xfrm>
          </p:grpSpPr>
          <p:pic>
            <p:nvPicPr>
              <p:cNvPr id="151" name="Picture 8">
                <a:extLst>
                  <a:ext uri="{FF2B5EF4-FFF2-40B4-BE49-F238E27FC236}">
                    <a16:creationId xmlns:a16="http://schemas.microsoft.com/office/drawing/2014/main" id="{B65DA2AA-F491-FAB7-CAE7-A94A0DD28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4">
                <a:extLst>
                  <a:ext uri="{FF2B5EF4-FFF2-40B4-BE49-F238E27FC236}">
                    <a16:creationId xmlns:a16="http://schemas.microsoft.com/office/drawing/2014/main" id="{0C367AE9-62A8-0375-ABC9-3CF66FDB7E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3426535"/>
                <a:ext cx="567932" cy="567932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4" name="Picture 6">
                <a:extLst>
                  <a:ext uri="{FF2B5EF4-FFF2-40B4-BE49-F238E27FC236}">
                    <a16:creationId xmlns:a16="http://schemas.microsoft.com/office/drawing/2014/main" id="{69FD890C-6AA8-6AD6-E7E6-A6A42E8247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684C423-B9A9-2E2E-CC78-E77E60F05AB1}"/>
                </a:ext>
              </a:extLst>
            </p:cNvPr>
            <p:cNvGrpSpPr/>
            <p:nvPr/>
          </p:nvGrpSpPr>
          <p:grpSpPr>
            <a:xfrm>
              <a:off x="1599092" y="2151904"/>
              <a:ext cx="576772" cy="2042390"/>
              <a:chOff x="1599092" y="1951498"/>
              <a:chExt cx="576772" cy="2042390"/>
            </a:xfrm>
          </p:grpSpPr>
          <p:pic>
            <p:nvPicPr>
              <p:cNvPr id="147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A821643F-5A25-4886-F6B6-5CF3774D8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4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858D7E0-CB77-86C0-1460-B1668E170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3425956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5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5A71F86-32A6-96BC-65B3-36ABC34CF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B3AA3C9-095C-1838-C333-911D4DD91098}"/>
                </a:ext>
              </a:extLst>
            </p:cNvPr>
            <p:cNvCxnSpPr>
              <a:cxnSpLocks/>
              <a:stCxn id="150" idx="3"/>
              <a:endCxn id="154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AD866B8-8443-B9C1-911E-01BA8F8750DB}"/>
                </a:ext>
              </a:extLst>
            </p:cNvPr>
            <p:cNvCxnSpPr>
              <a:cxnSpLocks/>
              <a:stCxn id="150" idx="3"/>
              <a:endCxn id="151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C37E7673-6704-BA34-4901-91FF625B6BC3}"/>
              </a:ext>
            </a:extLst>
          </p:cNvPr>
          <p:cNvSpPr txBox="1"/>
          <p:nvPr/>
        </p:nvSpPr>
        <p:spPr>
          <a:xfrm>
            <a:off x="8224947" y="5215840"/>
            <a:ext cx="23567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dirty="0">
                <a:solidFill>
                  <a:srgbClr val="E48312"/>
                </a:solidFill>
              </a:rPr>
              <a:t>Creator leaves</a:t>
            </a:r>
          </a:p>
          <a:p>
            <a:pPr lvl="0" algn="ctr"/>
            <a:r>
              <a:rPr lang="en-US" sz="2400" dirty="0">
                <a:solidFill>
                  <a:srgbClr val="000000"/>
                </a:solidFill>
              </a:rPr>
              <a:t>(Small audience)</a:t>
            </a:r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E769596F-1B7E-4771-C0F9-42229DF10FE3}"/>
              </a:ext>
            </a:extLst>
          </p:cNvPr>
          <p:cNvSpPr/>
          <p:nvPr/>
        </p:nvSpPr>
        <p:spPr bwMode="auto">
          <a:xfrm>
            <a:off x="7458460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159" name="Arrow: Right 158">
            <a:extLst>
              <a:ext uri="{FF2B5EF4-FFF2-40B4-BE49-F238E27FC236}">
                <a16:creationId xmlns:a16="http://schemas.microsoft.com/office/drawing/2014/main" id="{DB31A9B0-2913-18D9-D220-4D758BBA2004}"/>
              </a:ext>
            </a:extLst>
          </p:cNvPr>
          <p:cNvSpPr/>
          <p:nvPr/>
        </p:nvSpPr>
        <p:spPr bwMode="auto">
          <a:xfrm>
            <a:off x="4145531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9AFE851-9E81-576E-1809-2EE1BA3C88CE}"/>
              </a:ext>
            </a:extLst>
          </p:cNvPr>
          <p:cNvSpPr txBox="1"/>
          <p:nvPr/>
        </p:nvSpPr>
        <p:spPr>
          <a:xfrm>
            <a:off x="6444992" y="4435308"/>
            <a:ext cx="2356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Unsatisfied with this recommendation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9B09FC5F-5C3A-0F1D-5817-2CE82DA29267}"/>
              </a:ext>
            </a:extLst>
          </p:cNvPr>
          <p:cNvSpPr/>
          <p:nvPr/>
        </p:nvSpPr>
        <p:spPr bwMode="auto">
          <a:xfrm rot="13788984">
            <a:off x="6010746" y="4083337"/>
            <a:ext cx="670597" cy="238656"/>
          </a:xfrm>
          <a:prstGeom prst="rightArrow">
            <a:avLst>
              <a:gd name="adj1" fmla="val 50000"/>
              <a:gd name="adj2" fmla="val 80761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864680C-00DC-02E4-9237-A8D7A87D1B12}"/>
              </a:ext>
            </a:extLst>
          </p:cNvPr>
          <p:cNvSpPr/>
          <p:nvPr/>
        </p:nvSpPr>
        <p:spPr bwMode="auto">
          <a:xfrm>
            <a:off x="10780227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98FFD-C88A-30E0-CD35-637464CEA2C5}"/>
              </a:ext>
            </a:extLst>
          </p:cNvPr>
          <p:cNvSpPr txBox="1"/>
          <p:nvPr/>
        </p:nvSpPr>
        <p:spPr>
          <a:xfrm>
            <a:off x="11283696" y="3195455"/>
            <a:ext cx="645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2292696-8671-E31D-00FE-5F4C169B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of Departures</a:t>
            </a:r>
          </a:p>
        </p:txBody>
      </p:sp>
    </p:spTree>
    <p:extLst>
      <p:ext uri="{BB962C8B-B14F-4D97-AF65-F5344CB8AC3E}">
        <p14:creationId xmlns:p14="http://schemas.microsoft.com/office/powerpoint/2010/main" val="424783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57" grpId="0"/>
      <p:bldP spid="158" grpId="0" animBg="1"/>
      <p:bldP spid="159" grpId="0" animBg="1"/>
      <p:bldP spid="160" grpId="0"/>
      <p:bldP spid="160" grpId="1"/>
      <p:bldP spid="161" grpId="0" animBg="1"/>
      <p:bldP spid="161" grpId="1" animBg="1"/>
      <p:bldP spid="3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4235438-2929-0CB2-5313-AB5098CC1454}"/>
              </a:ext>
            </a:extLst>
          </p:cNvPr>
          <p:cNvSpPr txBox="1"/>
          <p:nvPr/>
        </p:nvSpPr>
        <p:spPr>
          <a:xfrm>
            <a:off x="1599092" y="5215840"/>
            <a:ext cx="23567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Creator leaves</a:t>
            </a:r>
          </a:p>
          <a:p>
            <a:pPr algn="ctr"/>
            <a:r>
              <a:rPr lang="en-US" sz="2400" dirty="0"/>
              <a:t>(Small audience)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5D30DE8-42BC-5E5C-34A1-BADFCD3FEF76}"/>
              </a:ext>
            </a:extLst>
          </p:cNvPr>
          <p:cNvSpPr txBox="1"/>
          <p:nvPr/>
        </p:nvSpPr>
        <p:spPr>
          <a:xfrm>
            <a:off x="4488340" y="5215840"/>
            <a:ext cx="32040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User leaves</a:t>
            </a:r>
          </a:p>
          <a:p>
            <a:pPr algn="ctr"/>
            <a:r>
              <a:rPr lang="en-US" sz="2400" dirty="0"/>
              <a:t>(Bad recommendations)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B577CD-C85E-8D19-4A51-127CAED0A312}"/>
              </a:ext>
            </a:extLst>
          </p:cNvPr>
          <p:cNvGrpSpPr/>
          <p:nvPr/>
        </p:nvGrpSpPr>
        <p:grpSpPr>
          <a:xfrm>
            <a:off x="1599091" y="2142407"/>
            <a:ext cx="2367962" cy="2789116"/>
            <a:chOff x="1599092" y="2142407"/>
            <a:chExt cx="2367962" cy="278911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60B80B-5883-76DF-8586-299163E6136C}"/>
                </a:ext>
              </a:extLst>
            </p:cNvPr>
            <p:cNvCxnSpPr>
              <a:cxnSpLocks/>
              <a:stCxn id="44" idx="3"/>
              <a:endCxn id="39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D189578-52D7-CA52-3658-EC9A36B71946}"/>
                </a:ext>
              </a:extLst>
            </p:cNvPr>
            <p:cNvCxnSpPr>
              <a:cxnSpLocks/>
              <a:stCxn id="44" idx="3"/>
              <a:endCxn id="102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99A606E-9685-EC99-D1B3-21F32D4D2C98}"/>
                </a:ext>
              </a:extLst>
            </p:cNvPr>
            <p:cNvCxnSpPr>
              <a:cxnSpLocks/>
              <a:stCxn id="45" idx="3"/>
              <a:endCxn id="39" idx="1"/>
            </p:cNvCxnSpPr>
            <p:nvPr/>
          </p:nvCxnSpPr>
          <p:spPr>
            <a:xfrm flipV="1">
              <a:off x="2175863" y="3174258"/>
              <a:ext cx="1212023" cy="736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49159-1896-1909-F788-8910884D5D2D}"/>
                </a:ext>
              </a:extLst>
            </p:cNvPr>
            <p:cNvCxnSpPr>
              <a:cxnSpLocks/>
              <a:stCxn id="45" idx="3"/>
              <a:endCxn id="40" idx="1"/>
            </p:cNvCxnSpPr>
            <p:nvPr/>
          </p:nvCxnSpPr>
          <p:spPr>
            <a:xfrm>
              <a:off x="2175863" y="3910328"/>
              <a:ext cx="1212023" cy="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63B1E2E-EE0C-7A16-7A4F-4C7656A33A38}"/>
                </a:ext>
              </a:extLst>
            </p:cNvPr>
            <p:cNvCxnSpPr>
              <a:cxnSpLocks/>
              <a:stCxn id="46" idx="3"/>
              <a:endCxn id="40" idx="1"/>
            </p:cNvCxnSpPr>
            <p:nvPr/>
          </p:nvCxnSpPr>
          <p:spPr>
            <a:xfrm flipV="1">
              <a:off x="2175863" y="3910907"/>
              <a:ext cx="1212023" cy="73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0800F4F-0DA3-155E-2E38-C861CE65EC7A}"/>
                </a:ext>
              </a:extLst>
            </p:cNvPr>
            <p:cNvCxnSpPr>
              <a:cxnSpLocks/>
              <a:stCxn id="46" idx="3"/>
              <a:endCxn id="41" idx="1"/>
            </p:cNvCxnSpPr>
            <p:nvPr/>
          </p:nvCxnSpPr>
          <p:spPr>
            <a:xfrm>
              <a:off x="2175863" y="4647557"/>
              <a:ext cx="12120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9E5D5B8-FEAE-D41C-FFBB-ECEDE492BF46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2789116"/>
              <a:chOff x="3387886" y="1942001"/>
              <a:chExt cx="579168" cy="2789116"/>
            </a:xfrm>
          </p:grpSpPr>
          <p:pic>
            <p:nvPicPr>
              <p:cNvPr id="39" name="Picture 8">
                <a:extLst>
                  <a:ext uri="{FF2B5EF4-FFF2-40B4-BE49-F238E27FC236}">
                    <a16:creationId xmlns:a16="http://schemas.microsoft.com/office/drawing/2014/main" id="{38C5580A-9915-849E-886B-01A85A0689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>
                <a:extLst>
                  <a:ext uri="{FF2B5EF4-FFF2-40B4-BE49-F238E27FC236}">
                    <a16:creationId xmlns:a16="http://schemas.microsoft.com/office/drawing/2014/main" id="{5C2C0DB9-90F0-55F3-A8F9-8855A0AE68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3426535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>
                <a:extLst>
                  <a:ext uri="{FF2B5EF4-FFF2-40B4-BE49-F238E27FC236}">
                    <a16:creationId xmlns:a16="http://schemas.microsoft.com/office/drawing/2014/main" id="{559DDE15-5257-76F9-70D4-E28AD92B9C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4163185"/>
                <a:ext cx="567932" cy="567932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6">
                <a:extLst>
                  <a:ext uri="{FF2B5EF4-FFF2-40B4-BE49-F238E27FC236}">
                    <a16:creationId xmlns:a16="http://schemas.microsoft.com/office/drawing/2014/main" id="{A506551B-39E6-7322-E376-C448EA77FE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85C8378-4A25-8934-FE42-DCAC87211AE6}"/>
                </a:ext>
              </a:extLst>
            </p:cNvPr>
            <p:cNvGrpSpPr/>
            <p:nvPr/>
          </p:nvGrpSpPr>
          <p:grpSpPr>
            <a:xfrm>
              <a:off x="1599092" y="2151904"/>
              <a:ext cx="576772" cy="2779619"/>
              <a:chOff x="1599092" y="1951498"/>
              <a:chExt cx="576772" cy="2779619"/>
            </a:xfrm>
          </p:grpSpPr>
          <p:pic>
            <p:nvPicPr>
              <p:cNvPr id="4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30D3B0A2-CA7E-E3B1-9BA3-BE469E682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A6F27C1-4E11-D442-AA17-CC71DD07D5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3425956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6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D692EEB-2592-B0A1-E1AD-3DE077027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4163185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0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ED36EDEA-08BF-9FD3-6145-DB20EABF4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5972858-6B6E-5D2E-0F79-374D9D10FFFF}"/>
                </a:ext>
              </a:extLst>
            </p:cNvPr>
            <p:cNvCxnSpPr>
              <a:cxnSpLocks/>
              <a:stCxn id="105" idx="3"/>
              <a:endCxn id="102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EF7254C-AD88-2DCD-4F25-6F5BE456B43E}"/>
                </a:ext>
              </a:extLst>
            </p:cNvPr>
            <p:cNvCxnSpPr>
              <a:cxnSpLocks/>
              <a:stCxn id="105" idx="3"/>
              <a:endCxn id="39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CE21E6B-857B-3B4E-58DA-25AD0703AF63}"/>
              </a:ext>
            </a:extLst>
          </p:cNvPr>
          <p:cNvGrpSpPr/>
          <p:nvPr/>
        </p:nvGrpSpPr>
        <p:grpSpPr>
          <a:xfrm>
            <a:off x="4912019" y="2142407"/>
            <a:ext cx="2367962" cy="2789116"/>
            <a:chOff x="1599092" y="2142407"/>
            <a:chExt cx="2367962" cy="2789116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D736D6F-2C3E-B4B2-7AA2-E571AC6CA8CC}"/>
                </a:ext>
              </a:extLst>
            </p:cNvPr>
            <p:cNvCxnSpPr>
              <a:cxnSpLocks/>
              <a:stCxn id="128" idx="3"/>
              <a:endCxn id="132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61993F1-8F00-C759-CE32-56C2E12CE3D6}"/>
                </a:ext>
              </a:extLst>
            </p:cNvPr>
            <p:cNvCxnSpPr>
              <a:cxnSpLocks/>
              <a:stCxn id="128" idx="3"/>
              <a:endCxn id="135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E66FD53-226F-04A3-E783-596F8AA23FF4}"/>
                </a:ext>
              </a:extLst>
            </p:cNvPr>
            <p:cNvCxnSpPr>
              <a:cxnSpLocks/>
              <a:stCxn id="129" idx="3"/>
              <a:endCxn id="132" idx="1"/>
            </p:cNvCxnSpPr>
            <p:nvPr/>
          </p:nvCxnSpPr>
          <p:spPr>
            <a:xfrm flipV="1">
              <a:off x="2175863" y="3174258"/>
              <a:ext cx="1212023" cy="736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DA42C4A-76EC-F677-E42C-E15E23249962}"/>
                </a:ext>
              </a:extLst>
            </p:cNvPr>
            <p:cNvCxnSpPr>
              <a:cxnSpLocks/>
              <a:stCxn id="129" idx="3"/>
              <a:endCxn id="133" idx="1"/>
            </p:cNvCxnSpPr>
            <p:nvPr/>
          </p:nvCxnSpPr>
          <p:spPr>
            <a:xfrm>
              <a:off x="2175863" y="3910328"/>
              <a:ext cx="1212023" cy="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0E97856-5E0F-A22B-7268-16584159E02F}"/>
                </a:ext>
              </a:extLst>
            </p:cNvPr>
            <p:cNvCxnSpPr>
              <a:cxnSpLocks/>
              <a:stCxn id="130" idx="3"/>
              <a:endCxn id="133" idx="1"/>
            </p:cNvCxnSpPr>
            <p:nvPr/>
          </p:nvCxnSpPr>
          <p:spPr>
            <a:xfrm flipV="1">
              <a:off x="2175863" y="3910907"/>
              <a:ext cx="1212023" cy="73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A3084FA-4C1D-624B-20F7-28BF3F55E4D8}"/>
                </a:ext>
              </a:extLst>
            </p:cNvPr>
            <p:cNvCxnSpPr>
              <a:cxnSpLocks/>
              <a:stCxn id="130" idx="3"/>
              <a:endCxn id="132" idx="1"/>
            </p:cNvCxnSpPr>
            <p:nvPr/>
          </p:nvCxnSpPr>
          <p:spPr>
            <a:xfrm flipV="1">
              <a:off x="2175863" y="3174258"/>
              <a:ext cx="1212023" cy="1473299"/>
            </a:xfrm>
            <a:prstGeom prst="line">
              <a:avLst/>
            </a:prstGeom>
            <a:ln w="762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127B5E4-3CE0-30BB-1E90-1E42E2829261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2052466"/>
              <a:chOff x="3387886" y="1942001"/>
              <a:chExt cx="579168" cy="2052466"/>
            </a:xfrm>
          </p:grpSpPr>
          <p:pic>
            <p:nvPicPr>
              <p:cNvPr id="132" name="Picture 8">
                <a:extLst>
                  <a:ext uri="{FF2B5EF4-FFF2-40B4-BE49-F238E27FC236}">
                    <a16:creationId xmlns:a16="http://schemas.microsoft.com/office/drawing/2014/main" id="{6478F752-773D-4BC7-BDB1-5A7E5DED51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4">
                <a:extLst>
                  <a:ext uri="{FF2B5EF4-FFF2-40B4-BE49-F238E27FC236}">
                    <a16:creationId xmlns:a16="http://schemas.microsoft.com/office/drawing/2014/main" id="{396C851C-92B7-2C4A-26CA-80236DD80A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3426535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6">
                <a:extLst>
                  <a:ext uri="{FF2B5EF4-FFF2-40B4-BE49-F238E27FC236}">
                    <a16:creationId xmlns:a16="http://schemas.microsoft.com/office/drawing/2014/main" id="{12404759-7BD6-33DB-5A33-094CA2BAF1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A7ED4DD-FA00-E714-7333-AC943B14E364}"/>
                </a:ext>
              </a:extLst>
            </p:cNvPr>
            <p:cNvGrpSpPr/>
            <p:nvPr/>
          </p:nvGrpSpPr>
          <p:grpSpPr>
            <a:xfrm>
              <a:off x="1599092" y="2151904"/>
              <a:ext cx="576772" cy="2779619"/>
              <a:chOff x="1599092" y="1951498"/>
              <a:chExt cx="576772" cy="2779619"/>
            </a:xfrm>
          </p:grpSpPr>
          <p:pic>
            <p:nvPicPr>
              <p:cNvPr id="12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3EFFA39-B976-D6F1-FE5D-BD7BEBDEB4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29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C742D574-F1FE-B13F-E21F-64DC50C29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3425956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3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B7CCC7AC-0D13-621D-2BF8-F0634E3D1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599092" y="4163185"/>
                <a:ext cx="576771" cy="567932"/>
              </a:xfrm>
              <a:prstGeom prst="rect">
                <a:avLst/>
              </a:prstGeom>
              <a:ln w="57150">
                <a:solidFill>
                  <a:schemeClr val="accent1"/>
                </a:solidFill>
              </a:ln>
            </p:spPr>
          </p:pic>
          <p:pic>
            <p:nvPicPr>
              <p:cNvPr id="131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AD5A60F-BF0A-F8F2-13AF-CA217B14F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B244B53-4E97-4362-EB24-C3E1EECC3EEF}"/>
                </a:ext>
              </a:extLst>
            </p:cNvPr>
            <p:cNvCxnSpPr>
              <a:cxnSpLocks/>
              <a:stCxn id="131" idx="3"/>
              <a:endCxn id="135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DF60977-4193-2785-7BC9-2D0F6338E6DE}"/>
                </a:ext>
              </a:extLst>
            </p:cNvPr>
            <p:cNvCxnSpPr>
              <a:cxnSpLocks/>
              <a:stCxn id="131" idx="3"/>
              <a:endCxn id="132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FF27743-6373-DDEC-2617-350A42C7FDD1}"/>
              </a:ext>
            </a:extLst>
          </p:cNvPr>
          <p:cNvCxnSpPr>
            <a:cxnSpLocks/>
            <a:stCxn id="147" idx="3"/>
            <a:endCxn id="151" idx="1"/>
          </p:cNvCxnSpPr>
          <p:nvPr/>
        </p:nvCxnSpPr>
        <p:spPr>
          <a:xfrm>
            <a:off x="8801719" y="3173099"/>
            <a:ext cx="1212022" cy="1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9977030-0103-4553-6761-2CB56E14BDAD}"/>
              </a:ext>
            </a:extLst>
          </p:cNvPr>
          <p:cNvCxnSpPr>
            <a:cxnSpLocks/>
            <a:stCxn id="147" idx="3"/>
            <a:endCxn id="154" idx="1"/>
          </p:cNvCxnSpPr>
          <p:nvPr/>
        </p:nvCxnSpPr>
        <p:spPr>
          <a:xfrm flipV="1">
            <a:off x="8801719" y="2431991"/>
            <a:ext cx="1212022" cy="741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D4F5D25-E860-DBE5-EE41-36AC3DA47629}"/>
              </a:ext>
            </a:extLst>
          </p:cNvPr>
          <p:cNvCxnSpPr>
            <a:cxnSpLocks/>
            <a:stCxn id="148" idx="3"/>
            <a:endCxn id="151" idx="1"/>
          </p:cNvCxnSpPr>
          <p:nvPr/>
        </p:nvCxnSpPr>
        <p:spPr>
          <a:xfrm flipV="1">
            <a:off x="8801718" y="3174258"/>
            <a:ext cx="1212023" cy="7360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CF44F72-ED89-5A84-AA19-5CABBB127D78}"/>
              </a:ext>
            </a:extLst>
          </p:cNvPr>
          <p:cNvCxnSpPr>
            <a:cxnSpLocks/>
            <a:stCxn id="148" idx="3"/>
            <a:endCxn id="152" idx="1"/>
          </p:cNvCxnSpPr>
          <p:nvPr/>
        </p:nvCxnSpPr>
        <p:spPr>
          <a:xfrm>
            <a:off x="8801718" y="3910328"/>
            <a:ext cx="1212023" cy="5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1" name="Picture 8">
            <a:extLst>
              <a:ext uri="{FF2B5EF4-FFF2-40B4-BE49-F238E27FC236}">
                <a16:creationId xmlns:a16="http://schemas.microsoft.com/office/drawing/2014/main" id="{B65DA2AA-F491-FAB7-CAE7-A94A0DD28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741" y="2890292"/>
            <a:ext cx="567932" cy="56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4">
            <a:extLst>
              <a:ext uri="{FF2B5EF4-FFF2-40B4-BE49-F238E27FC236}">
                <a16:creationId xmlns:a16="http://schemas.microsoft.com/office/drawing/2014/main" id="{0C367AE9-62A8-0375-ABC9-3CF66FDB7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741" y="3626941"/>
            <a:ext cx="567932" cy="567932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6">
            <a:extLst>
              <a:ext uri="{FF2B5EF4-FFF2-40B4-BE49-F238E27FC236}">
                <a16:creationId xmlns:a16="http://schemas.microsoft.com/office/drawing/2014/main" id="{69FD890C-6AA8-6AD6-E7E6-A6A42E82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741" y="2142407"/>
            <a:ext cx="579168" cy="57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A821643F-5A25-4886-F6B6-5CF3774D80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4948" y="2889133"/>
            <a:ext cx="576771" cy="567932"/>
          </a:xfrm>
          <a:prstGeom prst="rect">
            <a:avLst/>
          </a:prstGeom>
        </p:spPr>
      </p:pic>
      <p:pic>
        <p:nvPicPr>
          <p:cNvPr id="148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4858D7E0-CB77-86C0-1460-B1668E170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4947" y="3626362"/>
            <a:ext cx="576771" cy="567932"/>
          </a:xfrm>
          <a:prstGeom prst="rect">
            <a:avLst/>
          </a:prstGeom>
        </p:spPr>
      </p:pic>
      <p:pic>
        <p:nvPicPr>
          <p:cNvPr id="150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F5A71F86-32A6-96BC-65B3-36ABC34CF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4948" y="2151904"/>
            <a:ext cx="576771" cy="567932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B3AA3C9-095C-1838-C333-911D4DD91098}"/>
              </a:ext>
            </a:extLst>
          </p:cNvPr>
          <p:cNvCxnSpPr>
            <a:cxnSpLocks/>
            <a:stCxn id="150" idx="3"/>
            <a:endCxn id="154" idx="1"/>
          </p:cNvCxnSpPr>
          <p:nvPr/>
        </p:nvCxnSpPr>
        <p:spPr>
          <a:xfrm flipV="1">
            <a:off x="8801719" y="2431991"/>
            <a:ext cx="1212022" cy="38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AD866B8-8443-B9C1-911E-01BA8F8750DB}"/>
              </a:ext>
            </a:extLst>
          </p:cNvPr>
          <p:cNvCxnSpPr>
            <a:cxnSpLocks/>
            <a:stCxn id="150" idx="3"/>
            <a:endCxn id="151" idx="1"/>
          </p:cNvCxnSpPr>
          <p:nvPr/>
        </p:nvCxnSpPr>
        <p:spPr>
          <a:xfrm>
            <a:off x="8801719" y="2435870"/>
            <a:ext cx="1212022" cy="7383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37E7673-6704-BA34-4901-91FF625B6BC3}"/>
                  </a:ext>
                </a:extLst>
              </p:cNvPr>
              <p:cNvSpPr txBox="1"/>
              <p:nvPr/>
            </p:nvSpPr>
            <p:spPr>
              <a:xfrm>
                <a:off x="7718064" y="5215840"/>
                <a:ext cx="3382335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2800" b="1" dirty="0">
                    <a:solidFill>
                      <a:schemeClr val="accent2"/>
                    </a:solidFill>
                  </a:rPr>
                  <a:t>Long-term outcome</a:t>
                </a:r>
              </a:p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(time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37E7673-6704-BA34-4901-91FF625B6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064" y="5215840"/>
                <a:ext cx="3382335" cy="892552"/>
              </a:xfrm>
              <a:prstGeom prst="rect">
                <a:avLst/>
              </a:prstGeom>
              <a:blipFill>
                <a:blip r:embed="rId7"/>
                <a:stretch>
                  <a:fillRect t="-6849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Arrow: Right 158">
            <a:extLst>
              <a:ext uri="{FF2B5EF4-FFF2-40B4-BE49-F238E27FC236}">
                <a16:creationId xmlns:a16="http://schemas.microsoft.com/office/drawing/2014/main" id="{DB31A9B0-2913-18D9-D220-4D758BBA2004}"/>
              </a:ext>
            </a:extLst>
          </p:cNvPr>
          <p:cNvSpPr/>
          <p:nvPr/>
        </p:nvSpPr>
        <p:spPr bwMode="auto">
          <a:xfrm>
            <a:off x="4145531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2292696-8671-E31D-00FE-5F4C169B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of Departures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589486-3184-4186-62AC-41C1252620CE}"/>
              </a:ext>
            </a:extLst>
          </p:cNvPr>
          <p:cNvGrpSpPr/>
          <p:nvPr/>
        </p:nvGrpSpPr>
        <p:grpSpPr>
          <a:xfrm>
            <a:off x="7264934" y="3195455"/>
            <a:ext cx="960013" cy="523220"/>
            <a:chOff x="7264934" y="3195455"/>
            <a:chExt cx="960013" cy="523220"/>
          </a:xfrm>
        </p:grpSpPr>
        <p:sp>
          <p:nvSpPr>
            <p:cNvPr id="158" name="Arrow: Right 157">
              <a:extLst>
                <a:ext uri="{FF2B5EF4-FFF2-40B4-BE49-F238E27FC236}">
                  <a16:creationId xmlns:a16="http://schemas.microsoft.com/office/drawing/2014/main" id="{E769596F-1B7E-4771-C0F9-42229DF10FE3}"/>
                </a:ext>
              </a:extLst>
            </p:cNvPr>
            <p:cNvSpPr/>
            <p:nvPr/>
          </p:nvSpPr>
          <p:spPr bwMode="auto">
            <a:xfrm>
              <a:off x="7264934" y="3374542"/>
              <a:ext cx="324762" cy="32484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37160" tIns="68580" rIns="137160" bIns="6858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300" b="1" i="0" u="none" strike="noStrike" cap="none" normalizeH="0" baseline="0">
                <a:ln>
                  <a:noFill/>
                </a:ln>
                <a:solidFill>
                  <a:srgbClr val="FF99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C98FFD-C88A-30E0-CD35-637464CEA2C5}"/>
                </a:ext>
              </a:extLst>
            </p:cNvPr>
            <p:cNvSpPr txBox="1"/>
            <p:nvPr/>
          </p:nvSpPr>
          <p:spPr>
            <a:xfrm>
              <a:off x="7424203" y="3195455"/>
              <a:ext cx="645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…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E404BA3-39D4-B8E9-E0E6-756E26B1F2E2}"/>
                </a:ext>
              </a:extLst>
            </p:cNvPr>
            <p:cNvSpPr/>
            <p:nvPr/>
          </p:nvSpPr>
          <p:spPr bwMode="auto">
            <a:xfrm>
              <a:off x="7900185" y="3374542"/>
              <a:ext cx="324762" cy="32484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37160" tIns="68580" rIns="137160" bIns="6858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300" b="1" i="0" u="none" strike="noStrike" cap="none" normalizeH="0" baseline="0">
                <a:ln>
                  <a:noFill/>
                </a:ln>
                <a:solidFill>
                  <a:srgbClr val="FF9900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22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37E7673-6704-BA34-4901-91FF625B6BC3}"/>
                  </a:ext>
                </a:extLst>
              </p:cNvPr>
              <p:cNvSpPr txBox="1"/>
              <p:nvPr/>
            </p:nvSpPr>
            <p:spPr>
              <a:xfrm>
                <a:off x="7718064" y="5215840"/>
                <a:ext cx="3382335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2800" b="1" dirty="0">
                    <a:solidFill>
                      <a:schemeClr val="accent2"/>
                    </a:solidFill>
                  </a:rPr>
                  <a:t>Long-term outcome</a:t>
                </a:r>
              </a:p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(time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37E7673-6704-BA34-4901-91FF625B6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064" y="5215840"/>
                <a:ext cx="3382335" cy="892552"/>
              </a:xfrm>
              <a:prstGeom prst="rect">
                <a:avLst/>
              </a:prstGeom>
              <a:blipFill>
                <a:blip r:embed="rId2"/>
                <a:stretch>
                  <a:fillRect t="-6849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A2292696-8671-E31D-00FE-5F4C169B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Questions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56D62F-B6F9-3374-D0DF-48665AFAF670}"/>
              </a:ext>
            </a:extLst>
          </p:cNvPr>
          <p:cNvSpPr/>
          <p:nvPr/>
        </p:nvSpPr>
        <p:spPr>
          <a:xfrm>
            <a:off x="1486676" y="1967797"/>
            <a:ext cx="5404943" cy="3317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can a platform </a:t>
            </a:r>
            <a:r>
              <a:rPr lang="en-US" sz="2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maximize long-term engagement?</a:t>
            </a:r>
          </a:p>
          <a:p>
            <a:pPr algn="ctr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badly can a </a:t>
            </a:r>
            <a:r>
              <a:rPr lang="en-US" sz="2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user-centric recommendation algorithm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in the long run?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2B035FF-28F1-9679-4B71-696C57D3F2C0}"/>
              </a:ext>
            </a:extLst>
          </p:cNvPr>
          <p:cNvGrpSpPr/>
          <p:nvPr/>
        </p:nvGrpSpPr>
        <p:grpSpPr>
          <a:xfrm>
            <a:off x="8224948" y="2142407"/>
            <a:ext cx="2367962" cy="2789116"/>
            <a:chOff x="8224948" y="2142407"/>
            <a:chExt cx="2367962" cy="278911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2AC1F88-4EE3-F86F-AB12-D216BE00329D}"/>
                </a:ext>
              </a:extLst>
            </p:cNvPr>
            <p:cNvCxnSpPr>
              <a:cxnSpLocks/>
              <a:stCxn id="38" idx="3"/>
              <a:endCxn id="51" idx="1"/>
            </p:cNvCxnSpPr>
            <p:nvPr/>
          </p:nvCxnSpPr>
          <p:spPr>
            <a:xfrm>
              <a:off x="8801720" y="3173099"/>
              <a:ext cx="1212022" cy="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751C8D2-942D-9E72-0C5A-E9F61FB10E25}"/>
                </a:ext>
              </a:extLst>
            </p:cNvPr>
            <p:cNvCxnSpPr>
              <a:cxnSpLocks/>
              <a:stCxn id="38" idx="3"/>
              <a:endCxn id="55" idx="1"/>
            </p:cNvCxnSpPr>
            <p:nvPr/>
          </p:nvCxnSpPr>
          <p:spPr>
            <a:xfrm flipV="1">
              <a:off x="8801720" y="2431991"/>
              <a:ext cx="1212022" cy="741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D519AC-AE09-99E8-E064-D537486E11D1}"/>
                </a:ext>
              </a:extLst>
            </p:cNvPr>
            <p:cNvCxnSpPr>
              <a:cxnSpLocks/>
              <a:stCxn id="42" idx="3"/>
              <a:endCxn id="51" idx="1"/>
            </p:cNvCxnSpPr>
            <p:nvPr/>
          </p:nvCxnSpPr>
          <p:spPr>
            <a:xfrm flipV="1">
              <a:off x="8801719" y="3174258"/>
              <a:ext cx="1212023" cy="73607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0B00AD5-4169-6640-D091-B49306ACFA3B}"/>
                </a:ext>
              </a:extLst>
            </p:cNvPr>
            <p:cNvCxnSpPr>
              <a:cxnSpLocks/>
              <a:stCxn id="42" idx="3"/>
              <a:endCxn id="52" idx="1"/>
            </p:cNvCxnSpPr>
            <p:nvPr/>
          </p:nvCxnSpPr>
          <p:spPr>
            <a:xfrm>
              <a:off x="8801719" y="3910328"/>
              <a:ext cx="1212023" cy="57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49B551-8FD7-E22E-E134-4A3C0591AD17}"/>
                </a:ext>
              </a:extLst>
            </p:cNvPr>
            <p:cNvCxnSpPr>
              <a:cxnSpLocks/>
              <a:stCxn id="48" idx="3"/>
              <a:endCxn id="52" idx="1"/>
            </p:cNvCxnSpPr>
            <p:nvPr/>
          </p:nvCxnSpPr>
          <p:spPr>
            <a:xfrm flipV="1">
              <a:off x="8801719" y="3910907"/>
              <a:ext cx="1212023" cy="73665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F35395C-9B45-47C7-1961-37E3B49FAA2B}"/>
                </a:ext>
              </a:extLst>
            </p:cNvPr>
            <p:cNvCxnSpPr>
              <a:cxnSpLocks/>
              <a:stCxn id="48" idx="3"/>
              <a:endCxn id="54" idx="1"/>
            </p:cNvCxnSpPr>
            <p:nvPr/>
          </p:nvCxnSpPr>
          <p:spPr>
            <a:xfrm>
              <a:off x="8801719" y="4647557"/>
              <a:ext cx="1212023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1" name="Picture 8">
              <a:extLst>
                <a:ext uri="{FF2B5EF4-FFF2-40B4-BE49-F238E27FC236}">
                  <a16:creationId xmlns:a16="http://schemas.microsoft.com/office/drawing/2014/main" id="{C27C1739-DF19-0D58-6656-E7FE5AF8FD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3742" y="2890292"/>
              <a:ext cx="567932" cy="56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>
              <a:extLst>
                <a:ext uri="{FF2B5EF4-FFF2-40B4-BE49-F238E27FC236}">
                  <a16:creationId xmlns:a16="http://schemas.microsoft.com/office/drawing/2014/main" id="{1B810051-3EF8-A886-613C-2AF868B30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3742" y="3626941"/>
              <a:ext cx="567932" cy="56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D3B702F4-AC98-F6B2-525C-8E765687E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3742" y="4363591"/>
              <a:ext cx="567932" cy="567932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6">
              <a:extLst>
                <a:ext uri="{FF2B5EF4-FFF2-40B4-BE49-F238E27FC236}">
                  <a16:creationId xmlns:a16="http://schemas.microsoft.com/office/drawing/2014/main" id="{CBC6CCB4-596D-A3D8-0C93-FF474E52E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3742" y="2142407"/>
              <a:ext cx="579168" cy="57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47F8A848-8628-0029-FE66-EACB8E4C3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24949" y="2889133"/>
              <a:ext cx="576771" cy="567932"/>
            </a:xfrm>
            <a:prstGeom prst="rect">
              <a:avLst/>
            </a:prstGeom>
          </p:spPr>
        </p:pic>
        <p:pic>
          <p:nvPicPr>
            <p:cNvPr id="42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C60A41E6-7665-9D64-841D-ABEB87517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</a:blip>
            <a:stretch>
              <a:fillRect/>
            </a:stretch>
          </p:blipFill>
          <p:spPr>
            <a:xfrm>
              <a:off x="8224948" y="3626362"/>
              <a:ext cx="576771" cy="567932"/>
            </a:xfrm>
            <a:prstGeom prst="rect">
              <a:avLst/>
            </a:prstGeom>
          </p:spPr>
        </p:pic>
        <p:pic>
          <p:nvPicPr>
            <p:cNvPr id="48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903192E0-213B-62E9-E50F-142836D8E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</a:blip>
            <a:stretch>
              <a:fillRect/>
            </a:stretch>
          </p:blipFill>
          <p:spPr>
            <a:xfrm>
              <a:off x="8224948" y="4363591"/>
              <a:ext cx="576771" cy="567932"/>
            </a:xfrm>
            <a:prstGeom prst="rect">
              <a:avLst/>
            </a:prstGeom>
          </p:spPr>
        </p:pic>
        <p:pic>
          <p:nvPicPr>
            <p:cNvPr id="49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495EDEEF-9E82-6A49-7F15-D6699CEE2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24949" y="2151904"/>
              <a:ext cx="576771" cy="567932"/>
            </a:xfrm>
            <a:prstGeom prst="rect">
              <a:avLst/>
            </a:prstGeom>
          </p:spPr>
        </p:pic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A0C8D39-B507-513F-F18F-91A92FD01062}"/>
                </a:ext>
              </a:extLst>
            </p:cNvPr>
            <p:cNvCxnSpPr>
              <a:cxnSpLocks/>
              <a:stCxn id="49" idx="3"/>
              <a:endCxn id="55" idx="1"/>
            </p:cNvCxnSpPr>
            <p:nvPr/>
          </p:nvCxnSpPr>
          <p:spPr>
            <a:xfrm flipV="1">
              <a:off x="8801720" y="2431991"/>
              <a:ext cx="1212022" cy="3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787FD0A-58A5-F078-F6C7-BAE2C42A741C}"/>
                </a:ext>
              </a:extLst>
            </p:cNvPr>
            <p:cNvCxnSpPr>
              <a:cxnSpLocks/>
              <a:stCxn id="49" idx="3"/>
              <a:endCxn id="51" idx="1"/>
            </p:cNvCxnSpPr>
            <p:nvPr/>
          </p:nvCxnSpPr>
          <p:spPr>
            <a:xfrm>
              <a:off x="8801720" y="2435870"/>
              <a:ext cx="1212022" cy="738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5485B203-2221-208E-D921-9BF687F7453F}"/>
              </a:ext>
            </a:extLst>
          </p:cNvPr>
          <p:cNvSpPr/>
          <p:nvPr/>
        </p:nvSpPr>
        <p:spPr>
          <a:xfrm>
            <a:off x="7718064" y="1592424"/>
            <a:ext cx="3382335" cy="3713584"/>
          </a:xfrm>
          <a:prstGeom prst="ellipse">
            <a:avLst/>
          </a:prstGeom>
          <a:noFill/>
          <a:ln w="152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3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30EA350B-462D-334D-0641-71B7F2D9F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990806" cy="40233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Content recommendation with creator incentives: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rgbClr val="94A088"/>
                </a:solidFill>
              </a:rPr>
              <a:t>[Mladenov et al. 2020]</a:t>
            </a:r>
            <a:r>
              <a:rPr lang="en-US" dirty="0"/>
              <a:t>: Matching with creator departures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rgbClr val="94A088"/>
                </a:solidFill>
              </a:rPr>
              <a:t>[Jagadeesan et al. 2023]</a:t>
            </a:r>
            <a:r>
              <a:rPr lang="en-US" dirty="0"/>
              <a:t>: Creator preferences and equilibria </a:t>
            </a:r>
            <a:r>
              <a:rPr lang="en-US" sz="1200" dirty="0"/>
              <a:t>(no departures)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rgbClr val="94A088"/>
                </a:solidFill>
              </a:rPr>
              <a:t>[Zhu et al. 2023]</a:t>
            </a:r>
            <a:r>
              <a:rPr lang="en-US" dirty="0"/>
              <a:t>: Platform learning creator preferences using contracts</a:t>
            </a:r>
          </a:p>
          <a:p>
            <a:pPr lvl="0">
              <a:buClr>
                <a:srgbClr val="E48312"/>
              </a:buClr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Our model:</a:t>
            </a:r>
            <a:endParaRPr lang="en-US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Departures of </a:t>
            </a:r>
            <a:r>
              <a:rPr lang="en-US" dirty="0">
                <a:solidFill>
                  <a:schemeClr val="accent1"/>
                </a:solidFill>
              </a:rPr>
              <a:t>both</a:t>
            </a:r>
            <a:r>
              <a:rPr lang="en-US" dirty="0"/>
              <a:t> users and creators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Fixed, known user and creator preferences (no learning or adaptation)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Platform maximizes long-term engagement directly</a:t>
            </a:r>
          </a:p>
          <a:p>
            <a:pPr>
              <a:spcBef>
                <a:spcPts val="1800"/>
              </a:spcBef>
            </a:pPr>
            <a:r>
              <a:rPr lang="en-US" sz="1800" b="1" dirty="0">
                <a:solidFill>
                  <a:schemeClr val="accent1"/>
                </a:solidFill>
              </a:rPr>
              <a:t>Other literature: </a:t>
            </a:r>
            <a:br>
              <a:rPr lang="en-US" sz="1800" b="1" dirty="0">
                <a:solidFill>
                  <a:schemeClr val="accent1"/>
                </a:solidFill>
              </a:rPr>
            </a:br>
            <a:r>
              <a:rPr lang="en-US" sz="1800" dirty="0"/>
              <a:t>Matching in two-sided markets, Generalized Assignment Problem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75CCF-39C2-158C-AAA3-FC472D0C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Literature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B19C71-F108-855C-F5BD-767CDA68C5B9}"/>
              </a:ext>
            </a:extLst>
          </p:cNvPr>
          <p:cNvGrpSpPr/>
          <p:nvPr/>
        </p:nvGrpSpPr>
        <p:grpSpPr>
          <a:xfrm>
            <a:off x="8224948" y="2142407"/>
            <a:ext cx="2367962" cy="2789116"/>
            <a:chOff x="8224948" y="2142407"/>
            <a:chExt cx="2367962" cy="278911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0A1DC0-14A5-C504-0702-5BE5DDF609E1}"/>
                </a:ext>
              </a:extLst>
            </p:cNvPr>
            <p:cNvCxnSpPr>
              <a:cxnSpLocks/>
              <a:stCxn id="16" idx="3"/>
              <a:endCxn id="12" idx="1"/>
            </p:cNvCxnSpPr>
            <p:nvPr/>
          </p:nvCxnSpPr>
          <p:spPr>
            <a:xfrm>
              <a:off x="8801720" y="3173099"/>
              <a:ext cx="1212022" cy="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C3B2196-A8A2-EF41-4885-52217BA57205}"/>
                </a:ext>
              </a:extLst>
            </p:cNvPr>
            <p:cNvCxnSpPr>
              <a:cxnSpLocks/>
              <a:stCxn id="16" idx="3"/>
              <a:endCxn id="15" idx="1"/>
            </p:cNvCxnSpPr>
            <p:nvPr/>
          </p:nvCxnSpPr>
          <p:spPr>
            <a:xfrm flipV="1">
              <a:off x="8801720" y="2431991"/>
              <a:ext cx="1212022" cy="741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736C9C-C375-2290-0212-59794746CC8A}"/>
                </a:ext>
              </a:extLst>
            </p:cNvPr>
            <p:cNvCxnSpPr>
              <a:cxnSpLocks/>
              <a:stCxn id="17" idx="3"/>
              <a:endCxn id="12" idx="1"/>
            </p:cNvCxnSpPr>
            <p:nvPr/>
          </p:nvCxnSpPr>
          <p:spPr>
            <a:xfrm flipV="1">
              <a:off x="8801719" y="3174258"/>
              <a:ext cx="1212023" cy="73607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7698E54-7E26-EC33-CEA6-804D5B261A09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>
              <a:off x="8801719" y="3910328"/>
              <a:ext cx="1212023" cy="57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89F8FE2-E333-3731-C055-E8EB6170F5B4}"/>
                </a:ext>
              </a:extLst>
            </p:cNvPr>
            <p:cNvCxnSpPr>
              <a:cxnSpLocks/>
              <a:stCxn id="18" idx="3"/>
              <a:endCxn id="13" idx="1"/>
            </p:cNvCxnSpPr>
            <p:nvPr/>
          </p:nvCxnSpPr>
          <p:spPr>
            <a:xfrm flipV="1">
              <a:off x="8801719" y="3910907"/>
              <a:ext cx="1212023" cy="73665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E1000B-A69E-CB00-B238-5232F9A959E2}"/>
                </a:ext>
              </a:extLst>
            </p:cNvPr>
            <p:cNvCxnSpPr>
              <a:cxnSpLocks/>
              <a:stCxn id="18" idx="3"/>
              <a:endCxn id="14" idx="1"/>
            </p:cNvCxnSpPr>
            <p:nvPr/>
          </p:nvCxnSpPr>
          <p:spPr>
            <a:xfrm>
              <a:off x="8801719" y="4647557"/>
              <a:ext cx="1212023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8CAA35FE-0594-E264-111A-438A995F6F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3742" y="2890292"/>
              <a:ext cx="567932" cy="56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00347ABA-CD36-4D26-3EF2-8FAD35972D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3742" y="3626941"/>
              <a:ext cx="567932" cy="56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C04942B-9F9B-B706-8F6F-B799E054AA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3742" y="4363591"/>
              <a:ext cx="567932" cy="567932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75AD1971-D28E-A300-D14C-37BD6461E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3742" y="2142407"/>
              <a:ext cx="579168" cy="57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B72B7294-68DC-7252-1583-3B501A17A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24949" y="2889133"/>
              <a:ext cx="576771" cy="567932"/>
            </a:xfrm>
            <a:prstGeom prst="rect">
              <a:avLst/>
            </a:prstGeom>
          </p:spPr>
        </p:pic>
        <p:pic>
          <p:nvPicPr>
            <p:cNvPr id="17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792729E1-EE1B-43C3-6D54-4320A0EB5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8224948" y="3626362"/>
              <a:ext cx="576771" cy="567932"/>
            </a:xfrm>
            <a:prstGeom prst="rect">
              <a:avLst/>
            </a:prstGeom>
          </p:spPr>
        </p:pic>
        <p:pic>
          <p:nvPicPr>
            <p:cNvPr id="18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08F9EE2C-762A-879E-8920-57C3BCE08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8224948" y="4363591"/>
              <a:ext cx="576771" cy="567932"/>
            </a:xfrm>
            <a:prstGeom prst="rect">
              <a:avLst/>
            </a:prstGeom>
          </p:spPr>
        </p:pic>
        <p:pic>
          <p:nvPicPr>
            <p:cNvPr id="19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FD5A414A-F6EA-72C3-FBED-EBB9F482D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24949" y="2151904"/>
              <a:ext cx="576771" cy="567932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12858F-8B18-92DB-2435-B19C5219E73E}"/>
                </a:ext>
              </a:extLst>
            </p:cNvPr>
            <p:cNvCxnSpPr>
              <a:cxnSpLocks/>
              <a:stCxn id="19" idx="3"/>
              <a:endCxn id="15" idx="1"/>
            </p:cNvCxnSpPr>
            <p:nvPr/>
          </p:nvCxnSpPr>
          <p:spPr>
            <a:xfrm flipV="1">
              <a:off x="8801720" y="2431991"/>
              <a:ext cx="1212022" cy="3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EE9FCE-67FC-44FD-8B1D-2C4DC4899F74}"/>
                </a:ext>
              </a:extLst>
            </p:cNvPr>
            <p:cNvCxnSpPr>
              <a:cxnSpLocks/>
              <a:stCxn id="19" idx="3"/>
              <a:endCxn id="12" idx="1"/>
            </p:cNvCxnSpPr>
            <p:nvPr/>
          </p:nvCxnSpPr>
          <p:spPr>
            <a:xfrm>
              <a:off x="8801720" y="2435870"/>
              <a:ext cx="1212022" cy="738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0255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235438-2929-0CB2-5313-AB5098CC1454}"/>
                  </a:ext>
                </a:extLst>
              </p:cNvPr>
              <p:cNvSpPr txBox="1"/>
              <p:nvPr/>
            </p:nvSpPr>
            <p:spPr>
              <a:xfrm>
                <a:off x="3167500" y="5058583"/>
                <a:ext cx="5024777" cy="942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1"/>
                    </a:solidFill>
                  </a:rPr>
                  <a:t>User engagement</a:t>
                </a:r>
              </a:p>
              <a:p>
                <a:r>
                  <a:rPr lang="en-US" sz="2400" dirty="0"/>
                  <a:t>based on dot-product similarity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235438-2929-0CB2-5313-AB5098CC1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500" y="5058583"/>
                <a:ext cx="5024777" cy="942246"/>
              </a:xfrm>
              <a:prstGeom prst="rect">
                <a:avLst/>
              </a:prstGeom>
              <a:blipFill>
                <a:blip r:embed="rId2"/>
                <a:stretch>
                  <a:fillRect l="-2549" t="-6494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5EB2113-85A9-33E7-3C2A-48A1618E9EBE}"/>
              </a:ext>
            </a:extLst>
          </p:cNvPr>
          <p:cNvGrpSpPr/>
          <p:nvPr/>
        </p:nvGrpSpPr>
        <p:grpSpPr>
          <a:xfrm>
            <a:off x="1599091" y="2142407"/>
            <a:ext cx="2367962" cy="2789116"/>
            <a:chOff x="1599091" y="2142407"/>
            <a:chExt cx="2367962" cy="278911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60B80B-5883-76DF-8586-299163E6136C}"/>
                </a:ext>
              </a:extLst>
            </p:cNvPr>
            <p:cNvCxnSpPr>
              <a:cxnSpLocks/>
              <a:stCxn id="44" idx="3"/>
              <a:endCxn id="39" idx="1"/>
            </p:cNvCxnSpPr>
            <p:nvPr/>
          </p:nvCxnSpPr>
          <p:spPr>
            <a:xfrm>
              <a:off x="2175863" y="3173678"/>
              <a:ext cx="121202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D189578-52D7-CA52-3658-EC9A36B71946}"/>
                </a:ext>
              </a:extLst>
            </p:cNvPr>
            <p:cNvCxnSpPr>
              <a:cxnSpLocks/>
              <a:stCxn id="44" idx="3"/>
              <a:endCxn id="102" idx="1"/>
            </p:cNvCxnSpPr>
            <p:nvPr/>
          </p:nvCxnSpPr>
          <p:spPr>
            <a:xfrm flipV="1">
              <a:off x="2175863" y="2431991"/>
              <a:ext cx="1212022" cy="741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99A606E-9685-EC99-D1B3-21F32D4D2C98}"/>
                </a:ext>
              </a:extLst>
            </p:cNvPr>
            <p:cNvCxnSpPr>
              <a:cxnSpLocks/>
              <a:stCxn id="45" idx="3"/>
              <a:endCxn id="39" idx="1"/>
            </p:cNvCxnSpPr>
            <p:nvPr/>
          </p:nvCxnSpPr>
          <p:spPr>
            <a:xfrm flipV="1">
              <a:off x="2175862" y="3173678"/>
              <a:ext cx="1212023" cy="7369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49159-1896-1909-F788-8910884D5D2D}"/>
                </a:ext>
              </a:extLst>
            </p:cNvPr>
            <p:cNvCxnSpPr>
              <a:cxnSpLocks/>
              <a:stCxn id="45" idx="3"/>
              <a:endCxn id="40" idx="1"/>
            </p:cNvCxnSpPr>
            <p:nvPr/>
          </p:nvCxnSpPr>
          <p:spPr>
            <a:xfrm>
              <a:off x="2175862" y="3910617"/>
              <a:ext cx="12120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63B1E2E-EE0C-7A16-7A4F-4C7656A33A38}"/>
                </a:ext>
              </a:extLst>
            </p:cNvPr>
            <p:cNvCxnSpPr>
              <a:cxnSpLocks/>
              <a:stCxn id="46" idx="3"/>
              <a:endCxn id="40" idx="1"/>
            </p:cNvCxnSpPr>
            <p:nvPr/>
          </p:nvCxnSpPr>
          <p:spPr>
            <a:xfrm flipV="1">
              <a:off x="2175862" y="3910617"/>
              <a:ext cx="1212023" cy="736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0800F4F-0DA3-155E-2E38-C861CE65EC7A}"/>
                </a:ext>
              </a:extLst>
            </p:cNvPr>
            <p:cNvCxnSpPr>
              <a:cxnSpLocks/>
              <a:stCxn id="46" idx="3"/>
              <a:endCxn id="41" idx="1"/>
            </p:cNvCxnSpPr>
            <p:nvPr/>
          </p:nvCxnSpPr>
          <p:spPr>
            <a:xfrm>
              <a:off x="2175862" y="4647557"/>
              <a:ext cx="121202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FE7AA2C-A05C-5A6B-28E3-4B1F9AAC3209}"/>
                </a:ext>
              </a:extLst>
            </p:cNvPr>
            <p:cNvGrpSpPr/>
            <p:nvPr/>
          </p:nvGrpSpPr>
          <p:grpSpPr>
            <a:xfrm>
              <a:off x="3387885" y="2142407"/>
              <a:ext cx="579168" cy="2789116"/>
              <a:chOff x="3387885" y="2142407"/>
              <a:chExt cx="579168" cy="2789116"/>
            </a:xfrm>
          </p:grpSpPr>
          <p:pic>
            <p:nvPicPr>
              <p:cNvPr id="39" name="Picture 8">
                <a:extLst>
                  <a:ext uri="{FF2B5EF4-FFF2-40B4-BE49-F238E27FC236}">
                    <a16:creationId xmlns:a16="http://schemas.microsoft.com/office/drawing/2014/main" id="{38C5580A-9915-849E-886B-01A85A0689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5" y="2889712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>
                <a:extLst>
                  <a:ext uri="{FF2B5EF4-FFF2-40B4-BE49-F238E27FC236}">
                    <a16:creationId xmlns:a16="http://schemas.microsoft.com/office/drawing/2014/main" id="{5C2C0DB9-90F0-55F3-A8F9-8855A0AE68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5" y="3626651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>
                <a:extLst>
                  <a:ext uri="{FF2B5EF4-FFF2-40B4-BE49-F238E27FC236}">
                    <a16:creationId xmlns:a16="http://schemas.microsoft.com/office/drawing/2014/main" id="{559DDE15-5257-76F9-70D4-E28AD92B9C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5" y="4363591"/>
                <a:ext cx="567932" cy="567932"/>
              </a:xfrm>
              <a:prstGeom prst="rect">
                <a:avLst/>
              </a:prstGeom>
              <a:noFill/>
              <a:ln w="571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6">
                <a:extLst>
                  <a:ext uri="{FF2B5EF4-FFF2-40B4-BE49-F238E27FC236}">
                    <a16:creationId xmlns:a16="http://schemas.microsoft.com/office/drawing/2014/main" id="{A506551B-39E6-7322-E376-C448EA77FE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5" y="2142407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4C96172-BD04-9815-05BF-CE6589970CD1}"/>
                </a:ext>
              </a:extLst>
            </p:cNvPr>
            <p:cNvGrpSpPr/>
            <p:nvPr/>
          </p:nvGrpSpPr>
          <p:grpSpPr>
            <a:xfrm>
              <a:off x="1599091" y="2148025"/>
              <a:ext cx="576772" cy="2783498"/>
              <a:chOff x="1599091" y="2148025"/>
              <a:chExt cx="576772" cy="2783498"/>
            </a:xfrm>
          </p:grpSpPr>
          <p:pic>
            <p:nvPicPr>
              <p:cNvPr id="4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30D3B0A2-CA7E-E3B1-9BA3-BE469E682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9092" y="2889712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A6F27C1-4E11-D442-AA17-CC71DD07D5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9091" y="3626651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6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D692EEB-2592-B0A1-E1AD-3DE077027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9091" y="4363591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0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ED36EDEA-08BF-9FD3-6145-DB20EABF4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9092" y="2148025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5972858-6B6E-5D2E-0F79-374D9D10FFFF}"/>
                </a:ext>
              </a:extLst>
            </p:cNvPr>
            <p:cNvCxnSpPr>
              <a:cxnSpLocks/>
              <a:stCxn id="105" idx="3"/>
              <a:endCxn id="102" idx="1"/>
            </p:cNvCxnSpPr>
            <p:nvPr/>
          </p:nvCxnSpPr>
          <p:spPr>
            <a:xfrm>
              <a:off x="2175863" y="2431991"/>
              <a:ext cx="121202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EF7254C-AD88-2DCD-4F25-6F5BE456B43E}"/>
                </a:ext>
              </a:extLst>
            </p:cNvPr>
            <p:cNvCxnSpPr>
              <a:cxnSpLocks/>
              <a:stCxn id="105" idx="3"/>
              <a:endCxn id="39" idx="1"/>
            </p:cNvCxnSpPr>
            <p:nvPr/>
          </p:nvCxnSpPr>
          <p:spPr>
            <a:xfrm>
              <a:off x="2175863" y="2431991"/>
              <a:ext cx="1212022" cy="741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A75568D-0A07-8E6F-9621-F345D2D03F7C}"/>
              </a:ext>
            </a:extLst>
          </p:cNvPr>
          <p:cNvSpPr txBox="1"/>
          <p:nvPr/>
        </p:nvSpPr>
        <p:spPr>
          <a:xfrm>
            <a:off x="141514" y="2262714"/>
            <a:ext cx="1455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(1, 0)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0BE7E-7993-DF0C-1E8F-CEEEE856EF25}"/>
              </a:ext>
            </a:extLst>
          </p:cNvPr>
          <p:cNvSpPr txBox="1"/>
          <p:nvPr/>
        </p:nvSpPr>
        <p:spPr>
          <a:xfrm>
            <a:off x="141514" y="3004401"/>
            <a:ext cx="1455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(0.9, 0.44)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717E9F-47E7-EB9D-161C-50C99F400A3E}"/>
              </a:ext>
            </a:extLst>
          </p:cNvPr>
          <p:cNvSpPr txBox="1"/>
          <p:nvPr/>
        </p:nvSpPr>
        <p:spPr>
          <a:xfrm>
            <a:off x="141514" y="3741340"/>
            <a:ext cx="1455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(0.5, 0.87)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C05AA-CABF-10F3-11DE-4AF140C7765C}"/>
              </a:ext>
            </a:extLst>
          </p:cNvPr>
          <p:cNvSpPr txBox="1"/>
          <p:nvPr/>
        </p:nvSpPr>
        <p:spPr>
          <a:xfrm>
            <a:off x="141514" y="4478280"/>
            <a:ext cx="1455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(0, 1)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927FF-C93F-1357-C96D-0B0418720E38}"/>
              </a:ext>
            </a:extLst>
          </p:cNvPr>
          <p:cNvSpPr txBox="1"/>
          <p:nvPr/>
        </p:nvSpPr>
        <p:spPr>
          <a:xfrm>
            <a:off x="3959933" y="2262714"/>
            <a:ext cx="1423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(1, 0)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3B5822-4D21-D6FE-A7A5-F1E745A3F8DC}"/>
              </a:ext>
            </a:extLst>
          </p:cNvPr>
          <p:cNvSpPr txBox="1"/>
          <p:nvPr/>
        </p:nvSpPr>
        <p:spPr>
          <a:xfrm>
            <a:off x="3959934" y="3004401"/>
            <a:ext cx="1423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(0.8, 0.6)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CE618-4804-74C3-64F6-BF9189F077C3}"/>
              </a:ext>
            </a:extLst>
          </p:cNvPr>
          <p:cNvSpPr txBox="1"/>
          <p:nvPr/>
        </p:nvSpPr>
        <p:spPr>
          <a:xfrm>
            <a:off x="3959933" y="3741340"/>
            <a:ext cx="1423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(0.6, 0.8)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843D11-1770-A0FC-4261-57865E80418A}"/>
              </a:ext>
            </a:extLst>
          </p:cNvPr>
          <p:cNvSpPr txBox="1"/>
          <p:nvPr/>
        </p:nvSpPr>
        <p:spPr>
          <a:xfrm>
            <a:off x="3959933" y="4478280"/>
            <a:ext cx="1423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(0, 1)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56A72F-180F-4CF4-AC92-D97A48D04DE0}"/>
                  </a:ext>
                </a:extLst>
              </p:cNvPr>
              <p:cNvSpPr txBox="1"/>
              <p:nvPr/>
            </p:nvSpPr>
            <p:spPr>
              <a:xfrm>
                <a:off x="5841684" y="2911350"/>
                <a:ext cx="3824830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1"/>
                    </a:solidFill>
                  </a:rPr>
                  <a:t>Type vectors</a:t>
                </a:r>
              </a:p>
              <a:p>
                <a:r>
                  <a:rPr lang="en-US" sz="2400" dirty="0"/>
                  <a:t>(Fixed, known to platform)</a:t>
                </a:r>
              </a:p>
              <a:p>
                <a:r>
                  <a:rPr lang="en-US" sz="2400" dirty="0"/>
                  <a:t>(Assume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 unit vectors)</a:t>
                </a:r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56A72F-180F-4CF4-AC92-D97A48D04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684" y="2911350"/>
                <a:ext cx="3824830" cy="1261884"/>
              </a:xfrm>
              <a:prstGeom prst="rect">
                <a:avLst/>
              </a:prstGeom>
              <a:blipFill>
                <a:blip r:embed="rId8"/>
                <a:stretch>
                  <a:fillRect l="-3185" t="-4831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A717D342-EA3F-2481-8B37-1D9FE58121DE}"/>
              </a:ext>
            </a:extLst>
          </p:cNvPr>
          <p:cNvSpPr/>
          <p:nvPr/>
        </p:nvSpPr>
        <p:spPr bwMode="auto">
          <a:xfrm>
            <a:off x="5179075" y="2433841"/>
            <a:ext cx="567382" cy="2216903"/>
          </a:xfrm>
          <a:prstGeom prst="rightBrace">
            <a:avLst>
              <a:gd name="adj1" fmla="val 105371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F571F3A-AD9F-E845-4242-2C9CA04BF257}"/>
              </a:ext>
            </a:extLst>
          </p:cNvPr>
          <p:cNvCxnSpPr>
            <a:cxnSpLocks/>
            <a:endCxn id="43" idx="1"/>
          </p:cNvCxnSpPr>
          <p:nvPr/>
        </p:nvCxnSpPr>
        <p:spPr bwMode="auto">
          <a:xfrm rot="16200000" flipH="1">
            <a:off x="2522437" y="4884643"/>
            <a:ext cx="756826" cy="533300"/>
          </a:xfrm>
          <a:prstGeom prst="curvedConnector2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itle 15">
            <a:extLst>
              <a:ext uri="{FF2B5EF4-FFF2-40B4-BE49-F238E27FC236}">
                <a16:creationId xmlns:a16="http://schemas.microsoft.com/office/drawing/2014/main" id="{F8D1386C-482C-A24C-7650-C08863EA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</a:p>
        </p:txBody>
      </p:sp>
    </p:spTree>
    <p:extLst>
      <p:ext uri="{BB962C8B-B14F-4D97-AF65-F5344CB8AC3E}">
        <p14:creationId xmlns:p14="http://schemas.microsoft.com/office/powerpoint/2010/main" val="1657043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235438-2929-0CB2-5313-AB5098CC1454}"/>
                  </a:ext>
                </a:extLst>
              </p:cNvPr>
              <p:cNvSpPr txBox="1"/>
              <p:nvPr/>
            </p:nvSpPr>
            <p:spPr>
              <a:xfrm>
                <a:off x="1599092" y="5071245"/>
                <a:ext cx="23567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235438-2929-0CB2-5313-AB5098CC1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092" y="5071245"/>
                <a:ext cx="235672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5D30DE8-42BC-5E5C-34A1-BADFCD3FEF76}"/>
                  </a:ext>
                </a:extLst>
              </p:cNvPr>
              <p:cNvSpPr txBox="1"/>
              <p:nvPr/>
            </p:nvSpPr>
            <p:spPr>
              <a:xfrm>
                <a:off x="4488340" y="5071245"/>
                <a:ext cx="32040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5D30DE8-42BC-5E5C-34A1-BADFCD3FE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340" y="5071245"/>
                <a:ext cx="32040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B577CD-C85E-8D19-4A51-127CAED0A312}"/>
              </a:ext>
            </a:extLst>
          </p:cNvPr>
          <p:cNvGrpSpPr/>
          <p:nvPr/>
        </p:nvGrpSpPr>
        <p:grpSpPr>
          <a:xfrm>
            <a:off x="1599091" y="2142407"/>
            <a:ext cx="2367962" cy="2789116"/>
            <a:chOff x="1599092" y="2142407"/>
            <a:chExt cx="2367962" cy="278911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60B80B-5883-76DF-8586-299163E6136C}"/>
                </a:ext>
              </a:extLst>
            </p:cNvPr>
            <p:cNvCxnSpPr>
              <a:cxnSpLocks/>
              <a:stCxn id="44" idx="3"/>
              <a:endCxn id="39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D189578-52D7-CA52-3658-EC9A36B71946}"/>
                </a:ext>
              </a:extLst>
            </p:cNvPr>
            <p:cNvCxnSpPr>
              <a:cxnSpLocks/>
              <a:stCxn id="44" idx="3"/>
              <a:endCxn id="102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99A606E-9685-EC99-D1B3-21F32D4D2C98}"/>
                </a:ext>
              </a:extLst>
            </p:cNvPr>
            <p:cNvCxnSpPr>
              <a:cxnSpLocks/>
              <a:stCxn id="45" idx="3"/>
              <a:endCxn id="39" idx="1"/>
            </p:cNvCxnSpPr>
            <p:nvPr/>
          </p:nvCxnSpPr>
          <p:spPr>
            <a:xfrm flipV="1">
              <a:off x="2175863" y="3174258"/>
              <a:ext cx="1212023" cy="736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49159-1896-1909-F788-8910884D5D2D}"/>
                </a:ext>
              </a:extLst>
            </p:cNvPr>
            <p:cNvCxnSpPr>
              <a:cxnSpLocks/>
              <a:stCxn id="45" idx="3"/>
              <a:endCxn id="40" idx="1"/>
            </p:cNvCxnSpPr>
            <p:nvPr/>
          </p:nvCxnSpPr>
          <p:spPr>
            <a:xfrm>
              <a:off x="2175863" y="3910328"/>
              <a:ext cx="1212023" cy="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63B1E2E-EE0C-7A16-7A4F-4C7656A33A38}"/>
                </a:ext>
              </a:extLst>
            </p:cNvPr>
            <p:cNvCxnSpPr>
              <a:cxnSpLocks/>
              <a:stCxn id="46" idx="3"/>
              <a:endCxn id="40" idx="1"/>
            </p:cNvCxnSpPr>
            <p:nvPr/>
          </p:nvCxnSpPr>
          <p:spPr>
            <a:xfrm flipV="1">
              <a:off x="2175863" y="3910907"/>
              <a:ext cx="1212023" cy="73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0800F4F-0DA3-155E-2E38-C861CE65EC7A}"/>
                </a:ext>
              </a:extLst>
            </p:cNvPr>
            <p:cNvCxnSpPr>
              <a:cxnSpLocks/>
              <a:stCxn id="46" idx="3"/>
              <a:endCxn id="41" idx="1"/>
            </p:cNvCxnSpPr>
            <p:nvPr/>
          </p:nvCxnSpPr>
          <p:spPr>
            <a:xfrm>
              <a:off x="2175863" y="4647557"/>
              <a:ext cx="12120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9E5D5B8-FEAE-D41C-FFBB-ECEDE492BF46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2789116"/>
              <a:chOff x="3387886" y="1942001"/>
              <a:chExt cx="579168" cy="2789116"/>
            </a:xfrm>
          </p:grpSpPr>
          <p:pic>
            <p:nvPicPr>
              <p:cNvPr id="39" name="Picture 8">
                <a:extLst>
                  <a:ext uri="{FF2B5EF4-FFF2-40B4-BE49-F238E27FC236}">
                    <a16:creationId xmlns:a16="http://schemas.microsoft.com/office/drawing/2014/main" id="{38C5580A-9915-849E-886B-01A85A0689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>
                <a:extLst>
                  <a:ext uri="{FF2B5EF4-FFF2-40B4-BE49-F238E27FC236}">
                    <a16:creationId xmlns:a16="http://schemas.microsoft.com/office/drawing/2014/main" id="{5C2C0DB9-90F0-55F3-A8F9-8855A0AE68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3426535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>
                <a:extLst>
                  <a:ext uri="{FF2B5EF4-FFF2-40B4-BE49-F238E27FC236}">
                    <a16:creationId xmlns:a16="http://schemas.microsoft.com/office/drawing/2014/main" id="{559DDE15-5257-76F9-70D4-E28AD92B9C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4163185"/>
                <a:ext cx="567932" cy="567932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6">
                <a:extLst>
                  <a:ext uri="{FF2B5EF4-FFF2-40B4-BE49-F238E27FC236}">
                    <a16:creationId xmlns:a16="http://schemas.microsoft.com/office/drawing/2014/main" id="{A506551B-39E6-7322-E376-C448EA77FE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85C8378-4A25-8934-FE42-DCAC87211AE6}"/>
                </a:ext>
              </a:extLst>
            </p:cNvPr>
            <p:cNvGrpSpPr/>
            <p:nvPr/>
          </p:nvGrpSpPr>
          <p:grpSpPr>
            <a:xfrm>
              <a:off x="1599092" y="2151904"/>
              <a:ext cx="576772" cy="2779619"/>
              <a:chOff x="1599092" y="1951498"/>
              <a:chExt cx="576772" cy="2779619"/>
            </a:xfrm>
          </p:grpSpPr>
          <p:pic>
            <p:nvPicPr>
              <p:cNvPr id="4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30D3B0A2-CA7E-E3B1-9BA3-BE469E682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A6F27C1-4E11-D442-AA17-CC71DD07D5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9092" y="3425956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6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D692EEB-2592-B0A1-E1AD-3DE077027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9092" y="4163185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0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ED36EDEA-08BF-9FD3-6145-DB20EABF4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5972858-6B6E-5D2E-0F79-374D9D10FFFF}"/>
                </a:ext>
              </a:extLst>
            </p:cNvPr>
            <p:cNvCxnSpPr>
              <a:cxnSpLocks/>
              <a:stCxn id="105" idx="3"/>
              <a:endCxn id="102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EF7254C-AD88-2DCD-4F25-6F5BE456B43E}"/>
                </a:ext>
              </a:extLst>
            </p:cNvPr>
            <p:cNvCxnSpPr>
              <a:cxnSpLocks/>
              <a:stCxn id="105" idx="3"/>
              <a:endCxn id="39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CE21E6B-857B-3B4E-58DA-25AD0703AF63}"/>
              </a:ext>
            </a:extLst>
          </p:cNvPr>
          <p:cNvGrpSpPr/>
          <p:nvPr/>
        </p:nvGrpSpPr>
        <p:grpSpPr>
          <a:xfrm>
            <a:off x="4912019" y="2142407"/>
            <a:ext cx="2367962" cy="2789116"/>
            <a:chOff x="1599092" y="2142407"/>
            <a:chExt cx="2367962" cy="2789116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D736D6F-2C3E-B4B2-7AA2-E571AC6CA8CC}"/>
                </a:ext>
              </a:extLst>
            </p:cNvPr>
            <p:cNvCxnSpPr>
              <a:cxnSpLocks/>
              <a:stCxn id="128" idx="3"/>
              <a:endCxn id="132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61993F1-8F00-C759-CE32-56C2E12CE3D6}"/>
                </a:ext>
              </a:extLst>
            </p:cNvPr>
            <p:cNvCxnSpPr>
              <a:cxnSpLocks/>
              <a:stCxn id="128" idx="3"/>
              <a:endCxn id="135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E66FD53-226F-04A3-E783-596F8AA23FF4}"/>
                </a:ext>
              </a:extLst>
            </p:cNvPr>
            <p:cNvCxnSpPr>
              <a:cxnSpLocks/>
              <a:stCxn id="129" idx="3"/>
              <a:endCxn id="132" idx="1"/>
            </p:cNvCxnSpPr>
            <p:nvPr/>
          </p:nvCxnSpPr>
          <p:spPr>
            <a:xfrm flipV="1">
              <a:off x="2175863" y="3174258"/>
              <a:ext cx="1212023" cy="736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DA42C4A-76EC-F677-E42C-E15E23249962}"/>
                </a:ext>
              </a:extLst>
            </p:cNvPr>
            <p:cNvCxnSpPr>
              <a:cxnSpLocks/>
              <a:stCxn id="129" idx="3"/>
              <a:endCxn id="133" idx="1"/>
            </p:cNvCxnSpPr>
            <p:nvPr/>
          </p:nvCxnSpPr>
          <p:spPr>
            <a:xfrm>
              <a:off x="2175863" y="3910328"/>
              <a:ext cx="1212023" cy="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0E97856-5E0F-A22B-7268-16584159E02F}"/>
                </a:ext>
              </a:extLst>
            </p:cNvPr>
            <p:cNvCxnSpPr>
              <a:cxnSpLocks/>
              <a:stCxn id="130" idx="3"/>
              <a:endCxn id="133" idx="1"/>
            </p:cNvCxnSpPr>
            <p:nvPr/>
          </p:nvCxnSpPr>
          <p:spPr>
            <a:xfrm flipV="1">
              <a:off x="2175863" y="3910907"/>
              <a:ext cx="1212023" cy="73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A3084FA-4C1D-624B-20F7-28BF3F55E4D8}"/>
                </a:ext>
              </a:extLst>
            </p:cNvPr>
            <p:cNvCxnSpPr>
              <a:cxnSpLocks/>
              <a:stCxn id="130" idx="3"/>
              <a:endCxn id="132" idx="1"/>
            </p:cNvCxnSpPr>
            <p:nvPr/>
          </p:nvCxnSpPr>
          <p:spPr>
            <a:xfrm flipV="1">
              <a:off x="2175863" y="3174258"/>
              <a:ext cx="1212023" cy="1473299"/>
            </a:xfrm>
            <a:prstGeom prst="line">
              <a:avLst/>
            </a:prstGeom>
            <a:ln w="762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127B5E4-3CE0-30BB-1E90-1E42E2829261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2052466"/>
              <a:chOff x="3387886" y="1942001"/>
              <a:chExt cx="579168" cy="2052466"/>
            </a:xfrm>
          </p:grpSpPr>
          <p:pic>
            <p:nvPicPr>
              <p:cNvPr id="132" name="Picture 8">
                <a:extLst>
                  <a:ext uri="{FF2B5EF4-FFF2-40B4-BE49-F238E27FC236}">
                    <a16:creationId xmlns:a16="http://schemas.microsoft.com/office/drawing/2014/main" id="{6478F752-773D-4BC7-BDB1-5A7E5DED51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4">
                <a:extLst>
                  <a:ext uri="{FF2B5EF4-FFF2-40B4-BE49-F238E27FC236}">
                    <a16:creationId xmlns:a16="http://schemas.microsoft.com/office/drawing/2014/main" id="{396C851C-92B7-2C4A-26CA-80236DD80A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3426535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6">
                <a:extLst>
                  <a:ext uri="{FF2B5EF4-FFF2-40B4-BE49-F238E27FC236}">
                    <a16:creationId xmlns:a16="http://schemas.microsoft.com/office/drawing/2014/main" id="{12404759-7BD6-33DB-5A33-094CA2BAF1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A7ED4DD-FA00-E714-7333-AC943B14E364}"/>
                </a:ext>
              </a:extLst>
            </p:cNvPr>
            <p:cNvGrpSpPr/>
            <p:nvPr/>
          </p:nvGrpSpPr>
          <p:grpSpPr>
            <a:xfrm>
              <a:off x="1599092" y="2151904"/>
              <a:ext cx="576772" cy="2779619"/>
              <a:chOff x="1599092" y="1951498"/>
              <a:chExt cx="576772" cy="2779619"/>
            </a:xfrm>
          </p:grpSpPr>
          <p:pic>
            <p:nvPicPr>
              <p:cNvPr id="12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3EFFA39-B976-D6F1-FE5D-BD7BEBDEB4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29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C742D574-F1FE-B13F-E21F-64DC50C29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9092" y="3425956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3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B7CCC7AC-0D13-621D-2BF8-F0634E3D1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599092" y="4163185"/>
                <a:ext cx="576771" cy="567932"/>
              </a:xfrm>
              <a:prstGeom prst="rect">
                <a:avLst/>
              </a:prstGeom>
              <a:ln w="57150">
                <a:solidFill>
                  <a:schemeClr val="accent1"/>
                </a:solidFill>
              </a:ln>
            </p:spPr>
          </p:pic>
          <p:pic>
            <p:nvPicPr>
              <p:cNvPr id="131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AD5A60F-BF0A-F8F2-13AF-CA217B14F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B244B53-4E97-4362-EB24-C3E1EECC3EEF}"/>
                </a:ext>
              </a:extLst>
            </p:cNvPr>
            <p:cNvCxnSpPr>
              <a:cxnSpLocks/>
              <a:stCxn id="131" idx="3"/>
              <a:endCxn id="135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DF60977-4193-2785-7BC9-2D0F6338E6DE}"/>
                </a:ext>
              </a:extLst>
            </p:cNvPr>
            <p:cNvCxnSpPr>
              <a:cxnSpLocks/>
              <a:stCxn id="131" idx="3"/>
              <a:endCxn id="132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5CE348E-F3C0-5EA7-4481-2DAC81DD2EE1}"/>
              </a:ext>
            </a:extLst>
          </p:cNvPr>
          <p:cNvGrpSpPr/>
          <p:nvPr/>
        </p:nvGrpSpPr>
        <p:grpSpPr>
          <a:xfrm>
            <a:off x="8224947" y="2142407"/>
            <a:ext cx="2367962" cy="2052466"/>
            <a:chOff x="1599092" y="2142407"/>
            <a:chExt cx="2367962" cy="2052466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FF27743-6373-DDEC-2617-350A42C7FDD1}"/>
                </a:ext>
              </a:extLst>
            </p:cNvPr>
            <p:cNvCxnSpPr>
              <a:cxnSpLocks/>
              <a:stCxn id="147" idx="3"/>
              <a:endCxn id="151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9977030-0103-4553-6761-2CB56E14BDAD}"/>
                </a:ext>
              </a:extLst>
            </p:cNvPr>
            <p:cNvCxnSpPr>
              <a:cxnSpLocks/>
              <a:stCxn id="147" idx="3"/>
              <a:endCxn id="154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D4F5D25-E860-DBE5-EE41-36AC3DA47629}"/>
                </a:ext>
              </a:extLst>
            </p:cNvPr>
            <p:cNvCxnSpPr>
              <a:cxnSpLocks/>
              <a:stCxn id="148" idx="3"/>
              <a:endCxn id="151" idx="1"/>
            </p:cNvCxnSpPr>
            <p:nvPr/>
          </p:nvCxnSpPr>
          <p:spPr>
            <a:xfrm flipV="1">
              <a:off x="2175863" y="3174258"/>
              <a:ext cx="1212023" cy="736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CF44F72-ED89-5A84-AA19-5CABBB127D78}"/>
                </a:ext>
              </a:extLst>
            </p:cNvPr>
            <p:cNvCxnSpPr>
              <a:cxnSpLocks/>
              <a:stCxn id="148" idx="3"/>
              <a:endCxn id="152" idx="1"/>
            </p:cNvCxnSpPr>
            <p:nvPr/>
          </p:nvCxnSpPr>
          <p:spPr>
            <a:xfrm>
              <a:off x="2175863" y="3910328"/>
              <a:ext cx="1212023" cy="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003C90E-BD9C-8528-6933-38AA7E129365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2052466"/>
              <a:chOff x="3387886" y="1942001"/>
              <a:chExt cx="579168" cy="2052466"/>
            </a:xfrm>
          </p:grpSpPr>
          <p:pic>
            <p:nvPicPr>
              <p:cNvPr id="151" name="Picture 8">
                <a:extLst>
                  <a:ext uri="{FF2B5EF4-FFF2-40B4-BE49-F238E27FC236}">
                    <a16:creationId xmlns:a16="http://schemas.microsoft.com/office/drawing/2014/main" id="{B65DA2AA-F491-FAB7-CAE7-A94A0DD28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4">
                <a:extLst>
                  <a:ext uri="{FF2B5EF4-FFF2-40B4-BE49-F238E27FC236}">
                    <a16:creationId xmlns:a16="http://schemas.microsoft.com/office/drawing/2014/main" id="{0C367AE9-62A8-0375-ABC9-3CF66FDB7E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3426535"/>
                <a:ext cx="567932" cy="567932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4" name="Picture 6">
                <a:extLst>
                  <a:ext uri="{FF2B5EF4-FFF2-40B4-BE49-F238E27FC236}">
                    <a16:creationId xmlns:a16="http://schemas.microsoft.com/office/drawing/2014/main" id="{69FD890C-6AA8-6AD6-E7E6-A6A42E8247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684C423-B9A9-2E2E-CC78-E77E60F05AB1}"/>
                </a:ext>
              </a:extLst>
            </p:cNvPr>
            <p:cNvGrpSpPr/>
            <p:nvPr/>
          </p:nvGrpSpPr>
          <p:grpSpPr>
            <a:xfrm>
              <a:off x="1599092" y="2151904"/>
              <a:ext cx="576772" cy="2042390"/>
              <a:chOff x="1599092" y="1951498"/>
              <a:chExt cx="576772" cy="2042390"/>
            </a:xfrm>
          </p:grpSpPr>
          <p:pic>
            <p:nvPicPr>
              <p:cNvPr id="147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A821643F-5A25-4886-F6B6-5CF3774D8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4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858D7E0-CB77-86C0-1460-B1668E170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9092" y="3425956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5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5A71F86-32A6-96BC-65B3-36ABC34CF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B3AA3C9-095C-1838-C333-911D4DD91098}"/>
                </a:ext>
              </a:extLst>
            </p:cNvPr>
            <p:cNvCxnSpPr>
              <a:cxnSpLocks/>
              <a:stCxn id="150" idx="3"/>
              <a:endCxn id="154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AD866B8-8443-B9C1-911E-01BA8F8750DB}"/>
                </a:ext>
              </a:extLst>
            </p:cNvPr>
            <p:cNvCxnSpPr>
              <a:cxnSpLocks/>
              <a:stCxn id="150" idx="3"/>
              <a:endCxn id="151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37E7673-6704-BA34-4901-91FF625B6BC3}"/>
                  </a:ext>
                </a:extLst>
              </p:cNvPr>
              <p:cNvSpPr txBox="1"/>
              <p:nvPr/>
            </p:nvSpPr>
            <p:spPr>
              <a:xfrm>
                <a:off x="8224947" y="5071245"/>
                <a:ext cx="23567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37E7673-6704-BA34-4901-91FF625B6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947" y="5071245"/>
                <a:ext cx="235672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E769596F-1B7E-4771-C0F9-42229DF10FE3}"/>
              </a:ext>
            </a:extLst>
          </p:cNvPr>
          <p:cNvSpPr/>
          <p:nvPr/>
        </p:nvSpPr>
        <p:spPr bwMode="auto">
          <a:xfrm>
            <a:off x="7458460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159" name="Arrow: Right 158">
            <a:extLst>
              <a:ext uri="{FF2B5EF4-FFF2-40B4-BE49-F238E27FC236}">
                <a16:creationId xmlns:a16="http://schemas.microsoft.com/office/drawing/2014/main" id="{DB31A9B0-2913-18D9-D220-4D758BBA2004}"/>
              </a:ext>
            </a:extLst>
          </p:cNvPr>
          <p:cNvSpPr/>
          <p:nvPr/>
        </p:nvSpPr>
        <p:spPr bwMode="auto">
          <a:xfrm>
            <a:off x="4145531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864680C-00DC-02E4-9237-A8D7A87D1B12}"/>
              </a:ext>
            </a:extLst>
          </p:cNvPr>
          <p:cNvSpPr/>
          <p:nvPr/>
        </p:nvSpPr>
        <p:spPr bwMode="auto">
          <a:xfrm>
            <a:off x="10780227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98FFD-C88A-30E0-CD35-637464CEA2C5}"/>
              </a:ext>
            </a:extLst>
          </p:cNvPr>
          <p:cNvSpPr txBox="1"/>
          <p:nvPr/>
        </p:nvSpPr>
        <p:spPr>
          <a:xfrm>
            <a:off x="11283696" y="3195455"/>
            <a:ext cx="645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C76FB-BD16-C24C-6DAD-48AC1D5A7C6C}"/>
              </a:ext>
            </a:extLst>
          </p:cNvPr>
          <p:cNvSpPr txBox="1"/>
          <p:nvPr/>
        </p:nvSpPr>
        <p:spPr>
          <a:xfrm>
            <a:off x="3414353" y="5672632"/>
            <a:ext cx="5352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Sequential recommendations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1ED1D2-E01A-77C2-4B04-D76F1E3DCA3A}"/>
              </a:ext>
            </a:extLst>
          </p:cNvPr>
          <p:cNvCxnSpPr>
            <a:cxnSpLocks/>
          </p:cNvCxnSpPr>
          <p:nvPr/>
        </p:nvCxnSpPr>
        <p:spPr bwMode="auto">
          <a:xfrm flipH="1">
            <a:off x="1742354" y="5636402"/>
            <a:ext cx="8707293" cy="0"/>
          </a:xfrm>
          <a:prstGeom prst="straightConnector1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96D13D4D-229C-9B28-B7F8-4CA901E2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</a:p>
        </p:txBody>
      </p:sp>
    </p:spTree>
    <p:extLst>
      <p:ext uri="{BB962C8B-B14F-4D97-AF65-F5344CB8AC3E}">
        <p14:creationId xmlns:p14="http://schemas.microsoft.com/office/powerpoint/2010/main" val="606718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B577CD-C85E-8D19-4A51-127CAED0A312}"/>
              </a:ext>
            </a:extLst>
          </p:cNvPr>
          <p:cNvGrpSpPr/>
          <p:nvPr/>
        </p:nvGrpSpPr>
        <p:grpSpPr>
          <a:xfrm>
            <a:off x="1599091" y="2142407"/>
            <a:ext cx="2367962" cy="2789116"/>
            <a:chOff x="1599092" y="2142407"/>
            <a:chExt cx="2367962" cy="278911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60B80B-5883-76DF-8586-299163E6136C}"/>
                </a:ext>
              </a:extLst>
            </p:cNvPr>
            <p:cNvCxnSpPr>
              <a:cxnSpLocks/>
              <a:stCxn id="44" idx="3"/>
              <a:endCxn id="39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D189578-52D7-CA52-3658-EC9A36B71946}"/>
                </a:ext>
              </a:extLst>
            </p:cNvPr>
            <p:cNvCxnSpPr>
              <a:cxnSpLocks/>
              <a:stCxn id="44" idx="3"/>
              <a:endCxn id="102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99A606E-9685-EC99-D1B3-21F32D4D2C98}"/>
                </a:ext>
              </a:extLst>
            </p:cNvPr>
            <p:cNvCxnSpPr>
              <a:cxnSpLocks/>
              <a:stCxn id="45" idx="3"/>
              <a:endCxn id="39" idx="1"/>
            </p:cNvCxnSpPr>
            <p:nvPr/>
          </p:nvCxnSpPr>
          <p:spPr>
            <a:xfrm flipV="1">
              <a:off x="2175863" y="3174258"/>
              <a:ext cx="1212023" cy="736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49159-1896-1909-F788-8910884D5D2D}"/>
                </a:ext>
              </a:extLst>
            </p:cNvPr>
            <p:cNvCxnSpPr>
              <a:cxnSpLocks/>
              <a:stCxn id="45" idx="3"/>
              <a:endCxn id="40" idx="1"/>
            </p:cNvCxnSpPr>
            <p:nvPr/>
          </p:nvCxnSpPr>
          <p:spPr>
            <a:xfrm>
              <a:off x="2175863" y="3910328"/>
              <a:ext cx="1212023" cy="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63B1E2E-EE0C-7A16-7A4F-4C7656A33A38}"/>
                </a:ext>
              </a:extLst>
            </p:cNvPr>
            <p:cNvCxnSpPr>
              <a:cxnSpLocks/>
              <a:stCxn id="46" idx="3"/>
              <a:endCxn id="40" idx="1"/>
            </p:cNvCxnSpPr>
            <p:nvPr/>
          </p:nvCxnSpPr>
          <p:spPr>
            <a:xfrm flipV="1">
              <a:off x="2175863" y="3910907"/>
              <a:ext cx="1212023" cy="73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0800F4F-0DA3-155E-2E38-C861CE65EC7A}"/>
                </a:ext>
              </a:extLst>
            </p:cNvPr>
            <p:cNvCxnSpPr>
              <a:cxnSpLocks/>
              <a:stCxn id="46" idx="3"/>
              <a:endCxn id="41" idx="1"/>
            </p:cNvCxnSpPr>
            <p:nvPr/>
          </p:nvCxnSpPr>
          <p:spPr>
            <a:xfrm>
              <a:off x="2175863" y="4647557"/>
              <a:ext cx="12120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9E5D5B8-FEAE-D41C-FFBB-ECEDE492BF46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2789116"/>
              <a:chOff x="3387886" y="1942001"/>
              <a:chExt cx="579168" cy="2789116"/>
            </a:xfrm>
          </p:grpSpPr>
          <p:pic>
            <p:nvPicPr>
              <p:cNvPr id="39" name="Picture 8">
                <a:extLst>
                  <a:ext uri="{FF2B5EF4-FFF2-40B4-BE49-F238E27FC236}">
                    <a16:creationId xmlns:a16="http://schemas.microsoft.com/office/drawing/2014/main" id="{38C5580A-9915-849E-886B-01A85A0689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>
                <a:extLst>
                  <a:ext uri="{FF2B5EF4-FFF2-40B4-BE49-F238E27FC236}">
                    <a16:creationId xmlns:a16="http://schemas.microsoft.com/office/drawing/2014/main" id="{5C2C0DB9-90F0-55F3-A8F9-8855A0AE68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3426535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>
                <a:extLst>
                  <a:ext uri="{FF2B5EF4-FFF2-40B4-BE49-F238E27FC236}">
                    <a16:creationId xmlns:a16="http://schemas.microsoft.com/office/drawing/2014/main" id="{559DDE15-5257-76F9-70D4-E28AD92B9C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4163185"/>
                <a:ext cx="567932" cy="567932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6">
                <a:extLst>
                  <a:ext uri="{FF2B5EF4-FFF2-40B4-BE49-F238E27FC236}">
                    <a16:creationId xmlns:a16="http://schemas.microsoft.com/office/drawing/2014/main" id="{A506551B-39E6-7322-E376-C448EA77FE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85C8378-4A25-8934-FE42-DCAC87211AE6}"/>
                </a:ext>
              </a:extLst>
            </p:cNvPr>
            <p:cNvGrpSpPr/>
            <p:nvPr/>
          </p:nvGrpSpPr>
          <p:grpSpPr>
            <a:xfrm>
              <a:off x="1599092" y="2151904"/>
              <a:ext cx="576772" cy="2779619"/>
              <a:chOff x="1599092" y="1951498"/>
              <a:chExt cx="576772" cy="2779619"/>
            </a:xfrm>
          </p:grpSpPr>
          <p:pic>
            <p:nvPicPr>
              <p:cNvPr id="4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30D3B0A2-CA7E-E3B1-9BA3-BE469E682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A6F27C1-4E11-D442-AA17-CC71DD07D5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3425956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6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D692EEB-2592-B0A1-E1AD-3DE077027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4163185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0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ED36EDEA-08BF-9FD3-6145-DB20EABF4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5972858-6B6E-5D2E-0F79-374D9D10FFFF}"/>
                </a:ext>
              </a:extLst>
            </p:cNvPr>
            <p:cNvCxnSpPr>
              <a:cxnSpLocks/>
              <a:stCxn id="105" idx="3"/>
              <a:endCxn id="102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EF7254C-AD88-2DCD-4F25-6F5BE456B43E}"/>
                </a:ext>
              </a:extLst>
            </p:cNvPr>
            <p:cNvCxnSpPr>
              <a:cxnSpLocks/>
              <a:stCxn id="105" idx="3"/>
              <a:endCxn id="39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CE21E6B-857B-3B4E-58DA-25AD0703AF63}"/>
              </a:ext>
            </a:extLst>
          </p:cNvPr>
          <p:cNvGrpSpPr/>
          <p:nvPr/>
        </p:nvGrpSpPr>
        <p:grpSpPr>
          <a:xfrm>
            <a:off x="4912019" y="2142407"/>
            <a:ext cx="2367962" cy="2789116"/>
            <a:chOff x="1599092" y="2142407"/>
            <a:chExt cx="2367962" cy="2789116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D736D6F-2C3E-B4B2-7AA2-E571AC6CA8CC}"/>
                </a:ext>
              </a:extLst>
            </p:cNvPr>
            <p:cNvCxnSpPr>
              <a:cxnSpLocks/>
              <a:stCxn id="128" idx="3"/>
              <a:endCxn id="132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61993F1-8F00-C759-CE32-56C2E12CE3D6}"/>
                </a:ext>
              </a:extLst>
            </p:cNvPr>
            <p:cNvCxnSpPr>
              <a:cxnSpLocks/>
              <a:stCxn id="128" idx="3"/>
              <a:endCxn id="135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E66FD53-226F-04A3-E783-596F8AA23FF4}"/>
                </a:ext>
              </a:extLst>
            </p:cNvPr>
            <p:cNvCxnSpPr>
              <a:cxnSpLocks/>
              <a:stCxn id="129" idx="3"/>
              <a:endCxn id="132" idx="1"/>
            </p:cNvCxnSpPr>
            <p:nvPr/>
          </p:nvCxnSpPr>
          <p:spPr>
            <a:xfrm flipV="1">
              <a:off x="2175863" y="3174258"/>
              <a:ext cx="1212023" cy="736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DA42C4A-76EC-F677-E42C-E15E23249962}"/>
                </a:ext>
              </a:extLst>
            </p:cNvPr>
            <p:cNvCxnSpPr>
              <a:cxnSpLocks/>
              <a:stCxn id="129" idx="3"/>
              <a:endCxn id="133" idx="1"/>
            </p:cNvCxnSpPr>
            <p:nvPr/>
          </p:nvCxnSpPr>
          <p:spPr>
            <a:xfrm>
              <a:off x="2175863" y="3910328"/>
              <a:ext cx="1212023" cy="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0E97856-5E0F-A22B-7268-16584159E02F}"/>
                </a:ext>
              </a:extLst>
            </p:cNvPr>
            <p:cNvCxnSpPr>
              <a:cxnSpLocks/>
              <a:stCxn id="130" idx="3"/>
              <a:endCxn id="133" idx="1"/>
            </p:cNvCxnSpPr>
            <p:nvPr/>
          </p:nvCxnSpPr>
          <p:spPr>
            <a:xfrm flipV="1">
              <a:off x="2175863" y="3910907"/>
              <a:ext cx="1212023" cy="73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A3084FA-4C1D-624B-20F7-28BF3F55E4D8}"/>
                </a:ext>
              </a:extLst>
            </p:cNvPr>
            <p:cNvCxnSpPr>
              <a:cxnSpLocks/>
              <a:stCxn id="130" idx="3"/>
              <a:endCxn id="132" idx="1"/>
            </p:cNvCxnSpPr>
            <p:nvPr/>
          </p:nvCxnSpPr>
          <p:spPr>
            <a:xfrm flipV="1">
              <a:off x="2175863" y="3174258"/>
              <a:ext cx="1212023" cy="1473299"/>
            </a:xfrm>
            <a:prstGeom prst="line">
              <a:avLst/>
            </a:prstGeom>
            <a:ln w="762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127B5E4-3CE0-30BB-1E90-1E42E2829261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2052466"/>
              <a:chOff x="3387886" y="1942001"/>
              <a:chExt cx="579168" cy="2052466"/>
            </a:xfrm>
          </p:grpSpPr>
          <p:pic>
            <p:nvPicPr>
              <p:cNvPr id="132" name="Picture 8">
                <a:extLst>
                  <a:ext uri="{FF2B5EF4-FFF2-40B4-BE49-F238E27FC236}">
                    <a16:creationId xmlns:a16="http://schemas.microsoft.com/office/drawing/2014/main" id="{6478F752-773D-4BC7-BDB1-5A7E5DED51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4">
                <a:extLst>
                  <a:ext uri="{FF2B5EF4-FFF2-40B4-BE49-F238E27FC236}">
                    <a16:creationId xmlns:a16="http://schemas.microsoft.com/office/drawing/2014/main" id="{396C851C-92B7-2C4A-26CA-80236DD80A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3426535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6">
                <a:extLst>
                  <a:ext uri="{FF2B5EF4-FFF2-40B4-BE49-F238E27FC236}">
                    <a16:creationId xmlns:a16="http://schemas.microsoft.com/office/drawing/2014/main" id="{12404759-7BD6-33DB-5A33-094CA2BAF1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A7ED4DD-FA00-E714-7333-AC943B14E364}"/>
                </a:ext>
              </a:extLst>
            </p:cNvPr>
            <p:cNvGrpSpPr/>
            <p:nvPr/>
          </p:nvGrpSpPr>
          <p:grpSpPr>
            <a:xfrm>
              <a:off x="1599092" y="2151904"/>
              <a:ext cx="576772" cy="2779619"/>
              <a:chOff x="1599092" y="1951498"/>
              <a:chExt cx="576772" cy="2779619"/>
            </a:xfrm>
          </p:grpSpPr>
          <p:pic>
            <p:nvPicPr>
              <p:cNvPr id="12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3EFFA39-B976-D6F1-FE5D-BD7BEBDEB4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29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C742D574-F1FE-B13F-E21F-64DC50C29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3425956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3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B7CCC7AC-0D13-621D-2BF8-F0634E3D1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599092" y="4163185"/>
                <a:ext cx="576771" cy="567932"/>
              </a:xfrm>
              <a:prstGeom prst="rect">
                <a:avLst/>
              </a:prstGeom>
              <a:ln w="57150">
                <a:solidFill>
                  <a:schemeClr val="accent1"/>
                </a:solidFill>
              </a:ln>
            </p:spPr>
          </p:pic>
          <p:pic>
            <p:nvPicPr>
              <p:cNvPr id="131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AD5A60F-BF0A-F8F2-13AF-CA217B14F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B244B53-4E97-4362-EB24-C3E1EECC3EEF}"/>
                </a:ext>
              </a:extLst>
            </p:cNvPr>
            <p:cNvCxnSpPr>
              <a:cxnSpLocks/>
              <a:stCxn id="131" idx="3"/>
              <a:endCxn id="135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DF60977-4193-2785-7BC9-2D0F6338E6DE}"/>
                </a:ext>
              </a:extLst>
            </p:cNvPr>
            <p:cNvCxnSpPr>
              <a:cxnSpLocks/>
              <a:stCxn id="131" idx="3"/>
              <a:endCxn id="132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5CE348E-F3C0-5EA7-4481-2DAC81DD2EE1}"/>
              </a:ext>
            </a:extLst>
          </p:cNvPr>
          <p:cNvGrpSpPr/>
          <p:nvPr/>
        </p:nvGrpSpPr>
        <p:grpSpPr>
          <a:xfrm>
            <a:off x="8224947" y="2142407"/>
            <a:ext cx="2367962" cy="2052466"/>
            <a:chOff x="1599092" y="2142407"/>
            <a:chExt cx="2367962" cy="2052466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FF27743-6373-DDEC-2617-350A42C7FDD1}"/>
                </a:ext>
              </a:extLst>
            </p:cNvPr>
            <p:cNvCxnSpPr>
              <a:cxnSpLocks/>
              <a:stCxn id="147" idx="3"/>
              <a:endCxn id="151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9977030-0103-4553-6761-2CB56E14BDAD}"/>
                </a:ext>
              </a:extLst>
            </p:cNvPr>
            <p:cNvCxnSpPr>
              <a:cxnSpLocks/>
              <a:stCxn id="147" idx="3"/>
              <a:endCxn id="154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D4F5D25-E860-DBE5-EE41-36AC3DA47629}"/>
                </a:ext>
              </a:extLst>
            </p:cNvPr>
            <p:cNvCxnSpPr>
              <a:cxnSpLocks/>
              <a:stCxn id="148" idx="3"/>
              <a:endCxn id="151" idx="1"/>
            </p:cNvCxnSpPr>
            <p:nvPr/>
          </p:nvCxnSpPr>
          <p:spPr>
            <a:xfrm flipV="1">
              <a:off x="2175863" y="3174258"/>
              <a:ext cx="1212023" cy="736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CF44F72-ED89-5A84-AA19-5CABBB127D78}"/>
                </a:ext>
              </a:extLst>
            </p:cNvPr>
            <p:cNvCxnSpPr>
              <a:cxnSpLocks/>
              <a:stCxn id="148" idx="3"/>
              <a:endCxn id="152" idx="1"/>
            </p:cNvCxnSpPr>
            <p:nvPr/>
          </p:nvCxnSpPr>
          <p:spPr>
            <a:xfrm>
              <a:off x="2175863" y="3910328"/>
              <a:ext cx="1212023" cy="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003C90E-BD9C-8528-6933-38AA7E129365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2052466"/>
              <a:chOff x="3387886" y="1942001"/>
              <a:chExt cx="579168" cy="2052466"/>
            </a:xfrm>
          </p:grpSpPr>
          <p:pic>
            <p:nvPicPr>
              <p:cNvPr id="151" name="Picture 8">
                <a:extLst>
                  <a:ext uri="{FF2B5EF4-FFF2-40B4-BE49-F238E27FC236}">
                    <a16:creationId xmlns:a16="http://schemas.microsoft.com/office/drawing/2014/main" id="{B65DA2AA-F491-FAB7-CAE7-A94A0DD28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4">
                <a:extLst>
                  <a:ext uri="{FF2B5EF4-FFF2-40B4-BE49-F238E27FC236}">
                    <a16:creationId xmlns:a16="http://schemas.microsoft.com/office/drawing/2014/main" id="{0C367AE9-62A8-0375-ABC9-3CF66FDB7E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3426535"/>
                <a:ext cx="567932" cy="567932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4" name="Picture 6">
                <a:extLst>
                  <a:ext uri="{FF2B5EF4-FFF2-40B4-BE49-F238E27FC236}">
                    <a16:creationId xmlns:a16="http://schemas.microsoft.com/office/drawing/2014/main" id="{69FD890C-6AA8-6AD6-E7E6-A6A42E8247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684C423-B9A9-2E2E-CC78-E77E60F05AB1}"/>
                </a:ext>
              </a:extLst>
            </p:cNvPr>
            <p:cNvGrpSpPr/>
            <p:nvPr/>
          </p:nvGrpSpPr>
          <p:grpSpPr>
            <a:xfrm>
              <a:off x="1599092" y="2151904"/>
              <a:ext cx="576772" cy="2042390"/>
              <a:chOff x="1599092" y="1951498"/>
              <a:chExt cx="576772" cy="2042390"/>
            </a:xfrm>
          </p:grpSpPr>
          <p:pic>
            <p:nvPicPr>
              <p:cNvPr id="147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A821643F-5A25-4886-F6B6-5CF3774D8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4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858D7E0-CB77-86C0-1460-B1668E170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3425956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5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5A71F86-32A6-96BC-65B3-36ABC34CF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B3AA3C9-095C-1838-C333-911D4DD91098}"/>
                </a:ext>
              </a:extLst>
            </p:cNvPr>
            <p:cNvCxnSpPr>
              <a:cxnSpLocks/>
              <a:stCxn id="150" idx="3"/>
              <a:endCxn id="154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AD866B8-8443-B9C1-911E-01BA8F8750DB}"/>
                </a:ext>
              </a:extLst>
            </p:cNvPr>
            <p:cNvCxnSpPr>
              <a:cxnSpLocks/>
              <a:stCxn id="150" idx="3"/>
              <a:endCxn id="151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37E7673-6704-BA34-4901-91FF625B6BC3}"/>
                  </a:ext>
                </a:extLst>
              </p:cNvPr>
              <p:cNvSpPr txBox="1"/>
              <p:nvPr/>
            </p:nvSpPr>
            <p:spPr>
              <a:xfrm>
                <a:off x="7279981" y="4816854"/>
                <a:ext cx="3874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800" b="1" dirty="0">
                    <a:solidFill>
                      <a:srgbClr val="E48312"/>
                    </a:solidFill>
                  </a:rPr>
                  <a:t>Participation constraints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Departures</a:t>
                </a:r>
                <a:endParaRPr lang="en-US" sz="24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37E7673-6704-BA34-4901-91FF625B6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981" y="4816854"/>
                <a:ext cx="3874200" cy="954107"/>
              </a:xfrm>
              <a:prstGeom prst="rect">
                <a:avLst/>
              </a:prstGeom>
              <a:blipFill>
                <a:blip r:embed="rId7"/>
                <a:stretch>
                  <a:fillRect l="-3145" t="-5732" r="-314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E769596F-1B7E-4771-C0F9-42229DF10FE3}"/>
              </a:ext>
            </a:extLst>
          </p:cNvPr>
          <p:cNvSpPr/>
          <p:nvPr/>
        </p:nvSpPr>
        <p:spPr bwMode="auto">
          <a:xfrm>
            <a:off x="7458460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159" name="Arrow: Right 158">
            <a:extLst>
              <a:ext uri="{FF2B5EF4-FFF2-40B4-BE49-F238E27FC236}">
                <a16:creationId xmlns:a16="http://schemas.microsoft.com/office/drawing/2014/main" id="{DB31A9B0-2913-18D9-D220-4D758BBA2004}"/>
              </a:ext>
            </a:extLst>
          </p:cNvPr>
          <p:cNvSpPr/>
          <p:nvPr/>
        </p:nvSpPr>
        <p:spPr bwMode="auto">
          <a:xfrm>
            <a:off x="4145531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9AFE851-9E81-576E-1809-2EE1BA3C88CE}"/>
              </a:ext>
            </a:extLst>
          </p:cNvPr>
          <p:cNvSpPr txBox="1"/>
          <p:nvPr/>
        </p:nvSpPr>
        <p:spPr>
          <a:xfrm>
            <a:off x="4722302" y="5314230"/>
            <a:ext cx="1679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Need enough engagement</a:t>
            </a:r>
            <a:endParaRPr lang="en-US" sz="20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864680C-00DC-02E4-9237-A8D7A87D1B12}"/>
              </a:ext>
            </a:extLst>
          </p:cNvPr>
          <p:cNvSpPr/>
          <p:nvPr/>
        </p:nvSpPr>
        <p:spPr bwMode="auto">
          <a:xfrm>
            <a:off x="10780227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98FFD-C88A-30E0-CD35-637464CEA2C5}"/>
              </a:ext>
            </a:extLst>
          </p:cNvPr>
          <p:cNvSpPr txBox="1"/>
          <p:nvPr/>
        </p:nvSpPr>
        <p:spPr>
          <a:xfrm>
            <a:off x="11283696" y="3195455"/>
            <a:ext cx="645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D0BA5-A771-EE53-31A3-DFF1B8AA1A37}"/>
              </a:ext>
            </a:extLst>
          </p:cNvPr>
          <p:cNvSpPr txBox="1"/>
          <p:nvPr/>
        </p:nvSpPr>
        <p:spPr>
          <a:xfrm>
            <a:off x="2405183" y="5314230"/>
            <a:ext cx="1679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Need enough users</a:t>
            </a:r>
            <a:endParaRPr lang="en-US" sz="20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09A95D-AB40-2696-ED83-F114279EFF4F}"/>
              </a:ext>
            </a:extLst>
          </p:cNvPr>
          <p:cNvCxnSpPr>
            <a:cxnSpLocks/>
            <a:stCxn id="5" idx="0"/>
            <a:endCxn id="41" idx="2"/>
          </p:cNvCxnSpPr>
          <p:nvPr/>
        </p:nvCxnSpPr>
        <p:spPr bwMode="auto">
          <a:xfrm flipV="1">
            <a:off x="3244968" y="4931523"/>
            <a:ext cx="426883" cy="382707"/>
          </a:xfrm>
          <a:prstGeom prst="straightConnector1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8BD07F-C3F8-A6EC-9ECF-E9AC1C1160A8}"/>
              </a:ext>
            </a:extLst>
          </p:cNvPr>
          <p:cNvCxnSpPr>
            <a:cxnSpLocks/>
            <a:stCxn id="160" idx="0"/>
            <a:endCxn id="130" idx="2"/>
          </p:cNvCxnSpPr>
          <p:nvPr/>
        </p:nvCxnSpPr>
        <p:spPr bwMode="auto">
          <a:xfrm flipH="1" flipV="1">
            <a:off x="5200405" y="4931523"/>
            <a:ext cx="361682" cy="382707"/>
          </a:xfrm>
          <a:prstGeom prst="straightConnector1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9B353199-F3B1-5DBE-F2BA-BFF2983D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</a:p>
        </p:txBody>
      </p:sp>
    </p:spTree>
    <p:extLst>
      <p:ext uri="{BB962C8B-B14F-4D97-AF65-F5344CB8AC3E}">
        <p14:creationId xmlns:p14="http://schemas.microsoft.com/office/powerpoint/2010/main" val="151480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1903-5375-B142-A430-AA8A6523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DB62C4-C562-21DB-58AB-86444AAF14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b="1" u="sng" dirty="0">
                    <a:solidFill>
                      <a:schemeClr val="accent1"/>
                    </a:solidFill>
                  </a:rPr>
                  <a:t>User Constraints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At each time step,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needs:</a:t>
                </a:r>
              </a:p>
              <a:p>
                <a:pPr lv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recommendations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/>
                  <a:t>(# creators)</a:t>
                </a:r>
                <a:br>
                  <a:rPr lang="en-US" sz="2000" dirty="0"/>
                </a:br>
                <a:r>
                  <a:rPr lang="en-US" sz="2000" b="1" i="1" dirty="0"/>
                  <a:t>(Quantity</a:t>
                </a:r>
                <a:r>
                  <a:rPr lang="en-US" sz="2000" i="1" dirty="0"/>
                  <a:t> &amp; </a:t>
                </a:r>
                <a:r>
                  <a:rPr lang="en-US" sz="2000" b="1" i="1" dirty="0"/>
                  <a:t>Capacity)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engagement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 (dot product)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/>
                  <a:t>from each creator</a:t>
                </a:r>
                <a:br>
                  <a:rPr lang="en-US" sz="2000" dirty="0"/>
                </a:br>
                <a:r>
                  <a:rPr lang="en-US" sz="2000" b="1" i="1" dirty="0"/>
                  <a:t>(Quality)</a:t>
                </a:r>
              </a:p>
              <a:p>
                <a:r>
                  <a:rPr lang="en-US" i="1" dirty="0"/>
                  <a:t>If violated, leave after this time step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DB62C4-C562-21DB-58AB-86444AAF14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E499C5D4-4DF3-B0A2-1774-3332692FE7B0}"/>
              </a:ext>
            </a:extLst>
          </p:cNvPr>
          <p:cNvGrpSpPr/>
          <p:nvPr/>
        </p:nvGrpSpPr>
        <p:grpSpPr>
          <a:xfrm>
            <a:off x="7771291" y="2142407"/>
            <a:ext cx="2367962" cy="2789116"/>
            <a:chOff x="1599091" y="2142407"/>
            <a:chExt cx="2367962" cy="278911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B2F2E1F-ECF6-74E0-8B3B-82BB1D9BC55D}"/>
                </a:ext>
              </a:extLst>
            </p:cNvPr>
            <p:cNvCxnSpPr>
              <a:cxnSpLocks/>
              <a:stCxn id="62" idx="3"/>
              <a:endCxn id="66" idx="1"/>
            </p:cNvCxnSpPr>
            <p:nvPr/>
          </p:nvCxnSpPr>
          <p:spPr>
            <a:xfrm>
              <a:off x="2175863" y="3173678"/>
              <a:ext cx="1212022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2B41EC2-D2AA-687A-BCDC-FF98DF4B2FD0}"/>
                </a:ext>
              </a:extLst>
            </p:cNvPr>
            <p:cNvCxnSpPr>
              <a:cxnSpLocks/>
              <a:stCxn id="62" idx="3"/>
              <a:endCxn id="69" idx="1"/>
            </p:cNvCxnSpPr>
            <p:nvPr/>
          </p:nvCxnSpPr>
          <p:spPr>
            <a:xfrm flipV="1">
              <a:off x="2175863" y="2431991"/>
              <a:ext cx="1212022" cy="74168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375EC2-C332-829C-BBC6-7BDBB1512FE4}"/>
                </a:ext>
              </a:extLst>
            </p:cNvPr>
            <p:cNvCxnSpPr>
              <a:cxnSpLocks/>
              <a:stCxn id="63" idx="3"/>
              <a:endCxn id="66" idx="1"/>
            </p:cNvCxnSpPr>
            <p:nvPr/>
          </p:nvCxnSpPr>
          <p:spPr>
            <a:xfrm flipV="1">
              <a:off x="2175862" y="3173678"/>
              <a:ext cx="1212023" cy="73693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4A77142-252E-61B5-1692-CF576103937F}"/>
                </a:ext>
              </a:extLst>
            </p:cNvPr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2175862" y="3910617"/>
              <a:ext cx="1212023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551D9AC-081C-3054-F3BF-98B88D570311}"/>
                </a:ext>
              </a:extLst>
            </p:cNvPr>
            <p:cNvCxnSpPr>
              <a:cxnSpLocks/>
              <a:stCxn id="64" idx="3"/>
              <a:endCxn id="67" idx="1"/>
            </p:cNvCxnSpPr>
            <p:nvPr/>
          </p:nvCxnSpPr>
          <p:spPr>
            <a:xfrm flipV="1">
              <a:off x="2175862" y="3910617"/>
              <a:ext cx="1212023" cy="73694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2A94616-9D22-698A-6441-9743B4E0D480}"/>
                </a:ext>
              </a:extLst>
            </p:cNvPr>
            <p:cNvCxnSpPr>
              <a:cxnSpLocks/>
              <a:stCxn id="64" idx="3"/>
              <a:endCxn id="66" idx="1"/>
            </p:cNvCxnSpPr>
            <p:nvPr/>
          </p:nvCxnSpPr>
          <p:spPr>
            <a:xfrm flipV="1">
              <a:off x="2175862" y="3173678"/>
              <a:ext cx="1212023" cy="1473879"/>
            </a:xfrm>
            <a:prstGeom prst="line">
              <a:avLst/>
            </a:prstGeom>
            <a:ln w="76200">
              <a:solidFill>
                <a:schemeClr val="accent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7AD0B35-1D2B-E26A-BBDE-AFB8BC20BCD6}"/>
                </a:ext>
              </a:extLst>
            </p:cNvPr>
            <p:cNvGrpSpPr/>
            <p:nvPr/>
          </p:nvGrpSpPr>
          <p:grpSpPr>
            <a:xfrm>
              <a:off x="3387885" y="2142407"/>
              <a:ext cx="579168" cy="2052176"/>
              <a:chOff x="3387885" y="2142407"/>
              <a:chExt cx="579168" cy="2052176"/>
            </a:xfrm>
          </p:grpSpPr>
          <p:pic>
            <p:nvPicPr>
              <p:cNvPr id="66" name="Picture 8">
                <a:extLst>
                  <a:ext uri="{FF2B5EF4-FFF2-40B4-BE49-F238E27FC236}">
                    <a16:creationId xmlns:a16="http://schemas.microsoft.com/office/drawing/2014/main" id="{88BA0189-5398-09C8-D8E4-BD6D822299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5" y="2889712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4">
                <a:extLst>
                  <a:ext uri="{FF2B5EF4-FFF2-40B4-BE49-F238E27FC236}">
                    <a16:creationId xmlns:a16="http://schemas.microsoft.com/office/drawing/2014/main" id="{2E46B09C-ADC4-87E2-B396-B5FBDD0A68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5" y="3626651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6">
                <a:extLst>
                  <a:ext uri="{FF2B5EF4-FFF2-40B4-BE49-F238E27FC236}">
                    <a16:creationId xmlns:a16="http://schemas.microsoft.com/office/drawing/2014/main" id="{7C6E0788-CEBD-417E-8FCB-DDAFBF2508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5" y="2142407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2373D7A-ECF1-480E-3534-5D58B7045735}"/>
                </a:ext>
              </a:extLst>
            </p:cNvPr>
            <p:cNvGrpSpPr/>
            <p:nvPr/>
          </p:nvGrpSpPr>
          <p:grpSpPr>
            <a:xfrm>
              <a:off x="1599091" y="2148025"/>
              <a:ext cx="576772" cy="2783498"/>
              <a:chOff x="1599091" y="2148025"/>
              <a:chExt cx="576772" cy="2783498"/>
            </a:xfrm>
          </p:grpSpPr>
          <p:pic>
            <p:nvPicPr>
              <p:cNvPr id="62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3A8232DA-BCE6-169D-47A7-B0D4BBF9C1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lum bright="70000" contrast="-70000"/>
              </a:blip>
              <a:stretch>
                <a:fillRect/>
              </a:stretch>
            </p:blipFill>
            <p:spPr>
              <a:xfrm>
                <a:off x="1599092" y="2889712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63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698D352C-0D30-203F-5D19-762CA833A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lum bright="70000" contrast="-70000"/>
              </a:blip>
              <a:stretch>
                <a:fillRect/>
              </a:stretch>
            </p:blipFill>
            <p:spPr>
              <a:xfrm>
                <a:off x="1599091" y="3626651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6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8CF353E7-6B71-A02F-F99F-4462131EE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1" y="4363591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6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5B48B68B-B03C-CE53-551D-377C62958C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lum bright="70000" contrast="-70000"/>
              </a:blip>
              <a:stretch>
                <a:fillRect/>
              </a:stretch>
            </p:blipFill>
            <p:spPr>
              <a:xfrm>
                <a:off x="1599092" y="2148025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2C87739-A72A-5A31-0684-32BAF2414EC4}"/>
                </a:ext>
              </a:extLst>
            </p:cNvPr>
            <p:cNvCxnSpPr>
              <a:cxnSpLocks/>
              <a:stCxn id="65" idx="3"/>
              <a:endCxn id="69" idx="1"/>
            </p:cNvCxnSpPr>
            <p:nvPr/>
          </p:nvCxnSpPr>
          <p:spPr>
            <a:xfrm>
              <a:off x="2175863" y="2431991"/>
              <a:ext cx="1212022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6EE2A73-E239-FCC6-BDB6-1EEA04903692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2175863" y="2431991"/>
              <a:ext cx="1212022" cy="74168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7A344932-4260-C997-B269-B974244514CA}"/>
              </a:ext>
            </a:extLst>
          </p:cNvPr>
          <p:cNvSpPr txBox="1"/>
          <p:nvPr/>
        </p:nvSpPr>
        <p:spPr>
          <a:xfrm>
            <a:off x="6313714" y="2262714"/>
            <a:ext cx="1455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(1, 0)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FE149-284E-63D4-1EF8-C96EC5346DE6}"/>
              </a:ext>
            </a:extLst>
          </p:cNvPr>
          <p:cNvSpPr txBox="1"/>
          <p:nvPr/>
        </p:nvSpPr>
        <p:spPr>
          <a:xfrm>
            <a:off x="6313714" y="3004401"/>
            <a:ext cx="1455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(0.9, 0.44)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1C4B638-D05B-33BB-A09D-AFE66884B2C2}"/>
              </a:ext>
            </a:extLst>
          </p:cNvPr>
          <p:cNvSpPr txBox="1"/>
          <p:nvPr/>
        </p:nvSpPr>
        <p:spPr>
          <a:xfrm>
            <a:off x="6313714" y="3741340"/>
            <a:ext cx="1455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(0.5, 0.87)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3B2851-80D4-8A25-9223-36B3020192AA}"/>
              </a:ext>
            </a:extLst>
          </p:cNvPr>
          <p:cNvSpPr txBox="1"/>
          <p:nvPr/>
        </p:nvSpPr>
        <p:spPr>
          <a:xfrm>
            <a:off x="6313714" y="4478280"/>
            <a:ext cx="1455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(0, 1)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13DD76-C37F-2450-BF51-52E3AC75EE50}"/>
              </a:ext>
            </a:extLst>
          </p:cNvPr>
          <p:cNvSpPr txBox="1"/>
          <p:nvPr/>
        </p:nvSpPr>
        <p:spPr>
          <a:xfrm>
            <a:off x="10132133" y="2262714"/>
            <a:ext cx="1423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(1, 0)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F9CAD6-C8B3-A167-5EBD-47CA76AB92C8}"/>
              </a:ext>
            </a:extLst>
          </p:cNvPr>
          <p:cNvSpPr txBox="1"/>
          <p:nvPr/>
        </p:nvSpPr>
        <p:spPr>
          <a:xfrm>
            <a:off x="10132134" y="3004401"/>
            <a:ext cx="1423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(0.8, 0.6)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BB7565-3B50-20E2-32F1-D8CB7F8A2A2A}"/>
              </a:ext>
            </a:extLst>
          </p:cNvPr>
          <p:cNvSpPr txBox="1"/>
          <p:nvPr/>
        </p:nvSpPr>
        <p:spPr>
          <a:xfrm>
            <a:off x="10132133" y="3741340"/>
            <a:ext cx="1423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(0.6, 0.8)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E33E08F-08AA-EA81-9E82-039AA1F9B862}"/>
                  </a:ext>
                </a:extLst>
              </p:cNvPr>
              <p:cNvSpPr txBox="1"/>
              <p:nvPr/>
            </p:nvSpPr>
            <p:spPr>
              <a:xfrm rot="19716270">
                <a:off x="8212039" y="4229814"/>
                <a:ext cx="1921328" cy="802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</a:endParaRPr>
              </a:p>
              <a:p>
                <a:pPr algn="ctr"/>
                <a:r>
                  <a:rPr lang="en-US" sz="2800" b="1" i="1" dirty="0">
                    <a:solidFill>
                      <a:srgbClr val="00B050"/>
                    </a:solidFill>
                    <a:effectLst/>
                  </a:rPr>
                  <a:t>✓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E33E08F-08AA-EA81-9E82-039AA1F9B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16270">
                <a:off x="8212039" y="4229814"/>
                <a:ext cx="1921328" cy="8025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40B98EF-2686-7512-C7BF-EA49EE5EB38D}"/>
                  </a:ext>
                </a:extLst>
              </p:cNvPr>
              <p:cNvSpPr txBox="1"/>
              <p:nvPr/>
            </p:nvSpPr>
            <p:spPr>
              <a:xfrm>
                <a:off x="7634640" y="3432653"/>
                <a:ext cx="1921328" cy="802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1600" b="0" dirty="0">
                  <a:solidFill>
                    <a:schemeClr val="accent2"/>
                  </a:solidFill>
                </a:endParaRPr>
              </a:p>
              <a:p>
                <a:pPr algn="ctr"/>
                <a:r>
                  <a:rPr lang="en-US" sz="2800" b="1" dirty="0">
                    <a:solidFill>
                      <a:schemeClr val="accent2"/>
                    </a:solidFill>
                    <a:effectLst/>
                  </a:rPr>
                  <a:t>✗</a:t>
                </a:r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40B98EF-2686-7512-C7BF-EA49EE5EB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640" y="3432653"/>
                <a:ext cx="1921328" cy="802527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712C852-6C40-DB80-BB01-C25F5689BF37}"/>
                  </a:ext>
                </a:extLst>
              </p:cNvPr>
              <p:cNvSpPr txBox="1"/>
              <p:nvPr/>
            </p:nvSpPr>
            <p:spPr>
              <a:xfrm>
                <a:off x="7099012" y="4910850"/>
                <a:ext cx="19213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712C852-6C40-DB80-BB01-C25F5689B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012" y="4910850"/>
                <a:ext cx="192132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AAFAE01-189B-8661-8560-FB948A5E02D3}"/>
                  </a:ext>
                </a:extLst>
              </p:cNvPr>
              <p:cNvSpPr txBox="1"/>
              <p:nvPr/>
            </p:nvSpPr>
            <p:spPr>
              <a:xfrm>
                <a:off x="7099012" y="5383394"/>
                <a:ext cx="1921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(all users)</a:t>
                </a: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AAFAE01-189B-8661-8560-FB948A5E0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012" y="5383394"/>
                <a:ext cx="1921328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65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9E81929-53DB-E748-819C-9F655A91F7F8}"/>
              </a:ext>
            </a:extLst>
          </p:cNvPr>
          <p:cNvGrpSpPr/>
          <p:nvPr/>
        </p:nvGrpSpPr>
        <p:grpSpPr>
          <a:xfrm>
            <a:off x="4911361" y="2956758"/>
            <a:ext cx="2381250" cy="2183739"/>
            <a:chOff x="4905375" y="2746197"/>
            <a:chExt cx="2381250" cy="2183739"/>
          </a:xfrm>
        </p:grpSpPr>
        <p:pic>
          <p:nvPicPr>
            <p:cNvPr id="1026" name="Picture 2" descr="The YouTube logo is made of a red round-rectangular box with a white &quot;play&quot; button inside and the word &quot;YouTube&quot; written in black.">
              <a:extLst>
                <a:ext uri="{FF2B5EF4-FFF2-40B4-BE49-F238E27FC236}">
                  <a16:creationId xmlns:a16="http://schemas.microsoft.com/office/drawing/2014/main" id="{5851B56F-E76C-0BFA-E36E-4127370443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5375" y="2746197"/>
              <a:ext cx="238125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106F01B-4345-C7AA-E59D-BD60B863E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250" y="3564970"/>
              <a:ext cx="20955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78D43C1D-D56C-D698-6937-EE68948165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0" y="4453686"/>
              <a:ext cx="190500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0FCDD3-E8FB-3933-5407-7A2A6856ECE2}"/>
              </a:ext>
            </a:extLst>
          </p:cNvPr>
          <p:cNvGrpSpPr/>
          <p:nvPr/>
        </p:nvGrpSpPr>
        <p:grpSpPr>
          <a:xfrm>
            <a:off x="2332934" y="2420229"/>
            <a:ext cx="781126" cy="3256796"/>
            <a:chOff x="2131699" y="2173649"/>
            <a:chExt cx="781126" cy="3256796"/>
          </a:xfrm>
        </p:grpSpPr>
        <p:pic>
          <p:nvPicPr>
            <p:cNvPr id="10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7E8641BE-25C4-236B-9B0F-C952988F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1700" y="2173649"/>
              <a:ext cx="781125" cy="769154"/>
            </a:xfrm>
            <a:prstGeom prst="rect">
              <a:avLst/>
            </a:prstGeom>
          </p:spPr>
        </p:pic>
        <p:pic>
          <p:nvPicPr>
            <p:cNvPr id="11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7DC13729-A52A-175C-3341-20BDC4A1C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1699" y="3417470"/>
              <a:ext cx="781125" cy="769154"/>
            </a:xfrm>
            <a:prstGeom prst="rect">
              <a:avLst/>
            </a:prstGeom>
          </p:spPr>
        </p:pic>
        <p:pic>
          <p:nvPicPr>
            <p:cNvPr id="13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29BF66EE-A637-F6C3-24A1-A19AE0ACF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1699" y="4661291"/>
              <a:ext cx="781125" cy="769154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9714E95A-E8CE-BAA9-B742-8E9C4B44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63119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1903-5375-B142-A430-AA8A6523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DB62C4-C562-21DB-58AB-86444AAF14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b="1" u="sng" dirty="0">
                    <a:solidFill>
                      <a:schemeClr val="accent1"/>
                    </a:solidFill>
                  </a:rPr>
                  <a:t>Creator Constraints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At each time step, creator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needs:</a:t>
                </a:r>
              </a:p>
              <a:p>
                <a:pPr lv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audience size (# users)</a:t>
                </a:r>
                <a:br>
                  <a:rPr lang="en-US" sz="2000" dirty="0"/>
                </a:br>
                <a:r>
                  <a:rPr lang="en-US" sz="2000" b="1" i="1" dirty="0"/>
                  <a:t>(Quantity</a:t>
                </a:r>
                <a:r>
                  <a:rPr lang="en-US" sz="2000" i="1" dirty="0"/>
                  <a:t> only)</a:t>
                </a:r>
              </a:p>
              <a:p>
                <a:r>
                  <a:rPr lang="en-US" i="1" dirty="0"/>
                  <a:t>If violated, leave after this time step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DB62C4-C562-21DB-58AB-86444AAF14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0C69EBE-1AC9-769B-8BDF-36907772B0C0}"/>
              </a:ext>
            </a:extLst>
          </p:cNvPr>
          <p:cNvGrpSpPr/>
          <p:nvPr/>
        </p:nvGrpSpPr>
        <p:grpSpPr>
          <a:xfrm>
            <a:off x="7760055" y="2142407"/>
            <a:ext cx="2367962" cy="2789116"/>
            <a:chOff x="7760055" y="2142407"/>
            <a:chExt cx="2367962" cy="278911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DB82010-6C03-2FB7-CE72-27BCEAC45CF7}"/>
                </a:ext>
              </a:extLst>
            </p:cNvPr>
            <p:cNvGrpSpPr/>
            <p:nvPr/>
          </p:nvGrpSpPr>
          <p:grpSpPr>
            <a:xfrm>
              <a:off x="7760055" y="2142407"/>
              <a:ext cx="2367962" cy="2789116"/>
              <a:chOff x="7760055" y="2142407"/>
              <a:chExt cx="2367962" cy="278911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206A5B1-A141-4098-A417-7F9C6BA4F3CC}"/>
                  </a:ext>
                </a:extLst>
              </p:cNvPr>
              <p:cNvCxnSpPr>
                <a:cxnSpLocks/>
                <a:stCxn id="15" idx="3"/>
                <a:endCxn id="19" idx="1"/>
              </p:cNvCxnSpPr>
              <p:nvPr/>
            </p:nvCxnSpPr>
            <p:spPr>
              <a:xfrm>
                <a:off x="8336827" y="3173099"/>
                <a:ext cx="1212022" cy="1159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8004CB4-CE81-AE74-CE8D-62C24D7879ED}"/>
                  </a:ext>
                </a:extLst>
              </p:cNvPr>
              <p:cNvCxnSpPr>
                <a:cxnSpLocks/>
                <a:stCxn id="15" idx="3"/>
                <a:endCxn id="22" idx="1"/>
              </p:cNvCxnSpPr>
              <p:nvPr/>
            </p:nvCxnSpPr>
            <p:spPr>
              <a:xfrm flipV="1">
                <a:off x="8336827" y="2431991"/>
                <a:ext cx="1212022" cy="741108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673411C-1A91-8AEC-A3E7-E24B81D72857}"/>
                  </a:ext>
                </a:extLst>
              </p:cNvPr>
              <p:cNvCxnSpPr>
                <a:cxnSpLocks/>
                <a:stCxn id="16" idx="3"/>
                <a:endCxn id="19" idx="1"/>
              </p:cNvCxnSpPr>
              <p:nvPr/>
            </p:nvCxnSpPr>
            <p:spPr>
              <a:xfrm flipV="1">
                <a:off x="8336826" y="3174258"/>
                <a:ext cx="1212023" cy="736070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A095776-79C7-EC71-97E0-37C33F811CCB}"/>
                  </a:ext>
                </a:extLst>
              </p:cNvPr>
              <p:cNvCxnSpPr>
                <a:cxnSpLocks/>
                <a:stCxn id="16" idx="3"/>
                <a:endCxn id="20" idx="1"/>
              </p:cNvCxnSpPr>
              <p:nvPr/>
            </p:nvCxnSpPr>
            <p:spPr>
              <a:xfrm>
                <a:off x="8336826" y="3910328"/>
                <a:ext cx="1212023" cy="57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21ABBE4-606E-F777-BC3B-EF2D9C3FE267}"/>
                  </a:ext>
                </a:extLst>
              </p:cNvPr>
              <p:cNvCxnSpPr>
                <a:cxnSpLocks/>
                <a:stCxn id="17" idx="3"/>
                <a:endCxn id="20" idx="1"/>
              </p:cNvCxnSpPr>
              <p:nvPr/>
            </p:nvCxnSpPr>
            <p:spPr>
              <a:xfrm flipV="1">
                <a:off x="8336826" y="3910907"/>
                <a:ext cx="1212023" cy="7366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F018E1D-E6A5-A314-FAC0-03BDD8C36A30}"/>
                  </a:ext>
                </a:extLst>
              </p:cNvPr>
              <p:cNvCxnSpPr>
                <a:cxnSpLocks/>
                <a:stCxn id="17" idx="3"/>
                <a:endCxn id="21" idx="1"/>
              </p:cNvCxnSpPr>
              <p:nvPr/>
            </p:nvCxnSpPr>
            <p:spPr>
              <a:xfrm>
                <a:off x="8336826" y="4647557"/>
                <a:ext cx="1212023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42D5890-375B-E107-459A-BA9BFB0AE75A}"/>
                  </a:ext>
                </a:extLst>
              </p:cNvPr>
              <p:cNvGrpSpPr/>
              <p:nvPr/>
            </p:nvGrpSpPr>
            <p:grpSpPr>
              <a:xfrm>
                <a:off x="9548849" y="2142407"/>
                <a:ext cx="579168" cy="2789116"/>
                <a:chOff x="9548849" y="2142407"/>
                <a:chExt cx="579168" cy="2789116"/>
              </a:xfrm>
            </p:grpSpPr>
            <p:pic>
              <p:nvPicPr>
                <p:cNvPr id="19" name="Picture 8">
                  <a:extLst>
                    <a:ext uri="{FF2B5EF4-FFF2-40B4-BE49-F238E27FC236}">
                      <a16:creationId xmlns:a16="http://schemas.microsoft.com/office/drawing/2014/main" id="{36E61625-A0C5-B287-1EBF-9F21D6FE8A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48849" y="2890292"/>
                  <a:ext cx="567932" cy="5679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Picture 4">
                  <a:extLst>
                    <a:ext uri="{FF2B5EF4-FFF2-40B4-BE49-F238E27FC236}">
                      <a16:creationId xmlns:a16="http://schemas.microsoft.com/office/drawing/2014/main" id="{1E530731-FDB7-6032-CB1A-5B70A1ED78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48849" y="3626941"/>
                  <a:ext cx="567932" cy="5679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2">
                  <a:extLst>
                    <a:ext uri="{FF2B5EF4-FFF2-40B4-BE49-F238E27FC236}">
                      <a16:creationId xmlns:a16="http://schemas.microsoft.com/office/drawing/2014/main" id="{AF250279-F29C-DE69-CB11-1202B241A7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48849" y="4363591"/>
                  <a:ext cx="567932" cy="567932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6">
                  <a:extLst>
                    <a:ext uri="{FF2B5EF4-FFF2-40B4-BE49-F238E27FC236}">
                      <a16:creationId xmlns:a16="http://schemas.microsoft.com/office/drawing/2014/main" id="{55E7C13E-A37C-8CB6-07A7-057B98A07D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48849" y="2142407"/>
                  <a:ext cx="579168" cy="5791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04DFA02-E1A8-043E-B7F4-8A7B823F4D71}"/>
                  </a:ext>
                </a:extLst>
              </p:cNvPr>
              <p:cNvGrpSpPr/>
              <p:nvPr/>
            </p:nvGrpSpPr>
            <p:grpSpPr>
              <a:xfrm>
                <a:off x="7760055" y="2151904"/>
                <a:ext cx="576772" cy="2779619"/>
                <a:chOff x="1599092" y="1951498"/>
                <a:chExt cx="576772" cy="2779619"/>
              </a:xfrm>
            </p:grpSpPr>
            <p:pic>
              <p:nvPicPr>
                <p:cNvPr id="15" name="Picture 2" descr="Shape, circle&#10;&#10;Description automatically generated">
                  <a:extLst>
                    <a:ext uri="{FF2B5EF4-FFF2-40B4-BE49-F238E27FC236}">
                      <a16:creationId xmlns:a16="http://schemas.microsoft.com/office/drawing/2014/main" id="{AA42CC0F-85F9-DD6F-DD6B-01ED8C58BE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99093" y="2688727"/>
                  <a:ext cx="576771" cy="567932"/>
                </a:xfrm>
                <a:prstGeom prst="rect">
                  <a:avLst/>
                </a:prstGeom>
              </p:spPr>
            </p:pic>
            <p:pic>
              <p:nvPicPr>
                <p:cNvPr id="16" name="Picture 2" descr="Shape, circle&#10;&#10;Description automatically generated">
                  <a:extLst>
                    <a:ext uri="{FF2B5EF4-FFF2-40B4-BE49-F238E27FC236}">
                      <a16:creationId xmlns:a16="http://schemas.microsoft.com/office/drawing/2014/main" id="{09049E21-7F19-676C-2120-0E3C109ACE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99092" y="3425956"/>
                  <a:ext cx="576771" cy="567932"/>
                </a:xfrm>
                <a:prstGeom prst="rect">
                  <a:avLst/>
                </a:prstGeom>
              </p:spPr>
            </p:pic>
            <p:pic>
              <p:nvPicPr>
                <p:cNvPr id="17" name="Picture 2" descr="Shape, circle&#10;&#10;Description automatically generated">
                  <a:extLst>
                    <a:ext uri="{FF2B5EF4-FFF2-40B4-BE49-F238E27FC236}">
                      <a16:creationId xmlns:a16="http://schemas.microsoft.com/office/drawing/2014/main" id="{24D8349A-B967-4A5D-5A9C-10A7CD71EE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99092" y="4163185"/>
                  <a:ext cx="576771" cy="567932"/>
                </a:xfrm>
                <a:prstGeom prst="rect">
                  <a:avLst/>
                </a:prstGeom>
              </p:spPr>
            </p:pic>
            <p:pic>
              <p:nvPicPr>
                <p:cNvPr id="18" name="Picture 2" descr="Shape, circle&#10;&#10;Description automatically generated">
                  <a:extLst>
                    <a:ext uri="{FF2B5EF4-FFF2-40B4-BE49-F238E27FC236}">
                      <a16:creationId xmlns:a16="http://schemas.microsoft.com/office/drawing/2014/main" id="{3351A046-E237-A9ED-1755-DFC3357E9F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99093" y="1951498"/>
                  <a:ext cx="576771" cy="567932"/>
                </a:xfrm>
                <a:prstGeom prst="rect">
                  <a:avLst/>
                </a:prstGeom>
              </p:spPr>
            </p:pic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FD8E30A-E199-A51D-4095-B2A881F0A21B}"/>
                  </a:ext>
                </a:extLst>
              </p:cNvPr>
              <p:cNvCxnSpPr>
                <a:cxnSpLocks/>
                <a:stCxn id="18" idx="3"/>
                <a:endCxn id="22" idx="1"/>
              </p:cNvCxnSpPr>
              <p:nvPr/>
            </p:nvCxnSpPr>
            <p:spPr>
              <a:xfrm flipV="1">
                <a:off x="8336827" y="2431991"/>
                <a:ext cx="1212022" cy="3879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B43D6B8-DEC7-894C-F6B5-8DF055A41390}"/>
                  </a:ext>
                </a:extLst>
              </p:cNvPr>
              <p:cNvCxnSpPr>
                <a:cxnSpLocks/>
                <a:stCxn id="18" idx="3"/>
                <a:endCxn id="19" idx="1"/>
              </p:cNvCxnSpPr>
              <p:nvPr/>
            </p:nvCxnSpPr>
            <p:spPr>
              <a:xfrm>
                <a:off x="8336827" y="2435870"/>
                <a:ext cx="1212022" cy="738388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0C1CB4-A7A7-8D87-3CCB-A18053CDB148}"/>
                </a:ext>
              </a:extLst>
            </p:cNvPr>
            <p:cNvSpPr txBox="1"/>
            <p:nvPr/>
          </p:nvSpPr>
          <p:spPr>
            <a:xfrm>
              <a:off x="9176305" y="2224428"/>
              <a:ext cx="3242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en-US" sz="105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3F22B6-E813-9453-F1B2-314D5D78E2FC}"/>
                </a:ext>
              </a:extLst>
            </p:cNvPr>
            <p:cNvSpPr txBox="1"/>
            <p:nvPr/>
          </p:nvSpPr>
          <p:spPr>
            <a:xfrm>
              <a:off x="9176305" y="2510630"/>
              <a:ext cx="3242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en-US" sz="105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CEFE92-20E7-0192-8FA9-52D6E98F4DA0}"/>
                </a:ext>
              </a:extLst>
            </p:cNvPr>
            <p:cNvSpPr txBox="1"/>
            <p:nvPr/>
          </p:nvSpPr>
          <p:spPr>
            <a:xfrm>
              <a:off x="9014166" y="2968192"/>
              <a:ext cx="3242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  <a:endParaRPr lang="en-US" sz="105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B493C4-5C20-599B-EF13-3EBF70CB61A0}"/>
                </a:ext>
              </a:extLst>
            </p:cNvPr>
            <p:cNvSpPr txBox="1"/>
            <p:nvPr/>
          </p:nvSpPr>
          <p:spPr>
            <a:xfrm>
              <a:off x="9014166" y="2749183"/>
              <a:ext cx="3242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  <a:endParaRPr lang="en-US" sz="105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D79702-61AF-B874-C85D-CF78948EB41E}"/>
                </a:ext>
              </a:extLst>
            </p:cNvPr>
            <p:cNvSpPr txBox="1"/>
            <p:nvPr/>
          </p:nvSpPr>
          <p:spPr>
            <a:xfrm>
              <a:off x="9014166" y="3177650"/>
              <a:ext cx="3242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en-US" sz="105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9AD2E3-C1D2-136A-3243-15C11A9CC16A}"/>
                </a:ext>
              </a:extLst>
            </p:cNvPr>
            <p:cNvSpPr txBox="1"/>
            <p:nvPr/>
          </p:nvSpPr>
          <p:spPr>
            <a:xfrm>
              <a:off x="9176305" y="3704842"/>
              <a:ext cx="3242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rgbClr val="00B050"/>
                  </a:solidFill>
                </a:rPr>
                <a:t>1</a:t>
              </a:r>
              <a:endParaRPr lang="en-US" sz="1050" b="1" dirty="0">
                <a:solidFill>
                  <a:srgbClr val="00B05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6BD25D-2F0D-494A-59B5-0681E094094E}"/>
                </a:ext>
              </a:extLst>
            </p:cNvPr>
            <p:cNvSpPr txBox="1"/>
            <p:nvPr/>
          </p:nvSpPr>
          <p:spPr>
            <a:xfrm>
              <a:off x="9176305" y="3991044"/>
              <a:ext cx="3242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rgbClr val="00B050"/>
                  </a:solidFill>
                </a:rPr>
                <a:t>2</a:t>
              </a:r>
              <a:endParaRPr lang="en-US" sz="1050" b="1" dirty="0">
                <a:solidFill>
                  <a:srgbClr val="00B05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DCB38D-490D-DF1F-5C43-6D39819565F3}"/>
                </a:ext>
              </a:extLst>
            </p:cNvPr>
            <p:cNvSpPr txBox="1"/>
            <p:nvPr/>
          </p:nvSpPr>
          <p:spPr>
            <a:xfrm>
              <a:off x="9176305" y="4440635"/>
              <a:ext cx="3242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accent2"/>
                  </a:solidFill>
                </a:rPr>
                <a:t>1</a:t>
              </a:r>
              <a:endParaRPr lang="en-US" sz="1050" b="1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445748F-0C64-264D-E0A7-050B9000B1B5}"/>
                  </a:ext>
                </a:extLst>
              </p:cNvPr>
              <p:cNvSpPr txBox="1"/>
              <p:nvPr/>
            </p:nvSpPr>
            <p:spPr>
              <a:xfrm>
                <a:off x="10058399" y="4314485"/>
                <a:ext cx="1360715" cy="666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dirty="0">
                    <a:solidFill>
                      <a:schemeClr val="accent2"/>
                    </a:solidFill>
                  </a:rPr>
                  <a:t>1 user,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600" b="0" dirty="0">
                  <a:solidFill>
                    <a:schemeClr val="accent2"/>
                  </a:solidFill>
                </a:endParaRPr>
              </a:p>
              <a:p>
                <a:pPr algn="ctr"/>
                <a:r>
                  <a:rPr lang="en-US" sz="2000" b="1" dirty="0">
                    <a:solidFill>
                      <a:schemeClr val="accent2"/>
                    </a:solidFill>
                    <a:effectLst/>
                  </a:rPr>
                  <a:t>✗</a:t>
                </a:r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445748F-0C64-264D-E0A7-050B9000B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399" y="4314485"/>
                <a:ext cx="1360715" cy="666144"/>
              </a:xfrm>
              <a:prstGeom prst="rect">
                <a:avLst/>
              </a:prstGeom>
              <a:blipFill>
                <a:blip r:embed="rId8"/>
                <a:stretch>
                  <a:fillRect l="-897" t="-1835" b="-15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454AFA-573A-08E3-58A2-B47F5D8B28BB}"/>
                  </a:ext>
                </a:extLst>
              </p:cNvPr>
              <p:cNvSpPr txBox="1"/>
              <p:nvPr/>
            </p:nvSpPr>
            <p:spPr>
              <a:xfrm>
                <a:off x="10058399" y="3571971"/>
                <a:ext cx="1469572" cy="666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dirty="0">
                    <a:solidFill>
                      <a:srgbClr val="00B050"/>
                    </a:solidFill>
                  </a:rPr>
                  <a:t>2 users,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16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600" b="0" dirty="0">
                  <a:solidFill>
                    <a:srgbClr val="00B050"/>
                  </a:solidFill>
                </a:endParaRPr>
              </a:p>
              <a:p>
                <a:pPr algn="ctr"/>
                <a:r>
                  <a:rPr lang="en-US" sz="2000" b="1" i="1" dirty="0">
                    <a:solidFill>
                      <a:srgbClr val="00B050"/>
                    </a:solidFill>
                    <a:effectLst/>
                  </a:rPr>
                  <a:t>✓</a:t>
                </a:r>
                <a:endParaRPr lang="en-US" sz="1400" b="1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454AFA-573A-08E3-58A2-B47F5D8B2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399" y="3571971"/>
                <a:ext cx="1469572" cy="666144"/>
              </a:xfrm>
              <a:prstGeom prst="rect">
                <a:avLst/>
              </a:prstGeom>
              <a:blipFill>
                <a:blip r:embed="rId9"/>
                <a:stretch>
                  <a:fillRect l="-415" t="-1835" b="-15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685AFD-79D2-042A-8D11-9617C3BA35ED}"/>
                  </a:ext>
                </a:extLst>
              </p:cNvPr>
              <p:cNvSpPr txBox="1"/>
              <p:nvPr/>
            </p:nvSpPr>
            <p:spPr>
              <a:xfrm>
                <a:off x="10058399" y="2841185"/>
                <a:ext cx="1469572" cy="666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dirty="0">
                    <a:solidFill>
                      <a:schemeClr val="bg2">
                        <a:lumMod val="50000"/>
                      </a:schemeClr>
                    </a:solidFill>
                  </a:rPr>
                  <a:t>3 users,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16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6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2000" b="1" i="1" dirty="0">
                    <a:solidFill>
                      <a:schemeClr val="bg2">
                        <a:lumMod val="50000"/>
                      </a:schemeClr>
                    </a:solidFill>
                    <a:effectLst/>
                  </a:rPr>
                  <a:t>✓</a:t>
                </a:r>
                <a:endParaRPr lang="en-US" sz="1400" b="1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685AFD-79D2-042A-8D11-9617C3BA3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399" y="2841185"/>
                <a:ext cx="1469572" cy="666144"/>
              </a:xfrm>
              <a:prstGeom prst="rect">
                <a:avLst/>
              </a:prstGeom>
              <a:blipFill>
                <a:blip r:embed="rId10"/>
                <a:stretch>
                  <a:fillRect l="-415" t="-1835" b="-15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217422EF-6726-054F-99CD-A9C466A6DB83}"/>
              </a:ext>
            </a:extLst>
          </p:cNvPr>
          <p:cNvGrpSpPr/>
          <p:nvPr/>
        </p:nvGrpSpPr>
        <p:grpSpPr>
          <a:xfrm>
            <a:off x="323516" y="3620833"/>
            <a:ext cx="7563184" cy="2479797"/>
            <a:chOff x="323516" y="3620833"/>
            <a:chExt cx="7563184" cy="2479797"/>
          </a:xfrm>
        </p:grpSpPr>
        <p:pic>
          <p:nvPicPr>
            <p:cNvPr id="31" name="Picture 2" descr="The YouTube logo is made of a red round-rectangular box with a white &quot;play&quot; button inside and the word &quot;YouTube&quot; written in black.">
              <a:extLst>
                <a:ext uri="{FF2B5EF4-FFF2-40B4-BE49-F238E27FC236}">
                  <a16:creationId xmlns:a16="http://schemas.microsoft.com/office/drawing/2014/main" id="{FE6C7E5D-0B4B-61A0-B497-D4C70B74FC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700"/>
            <a:stretch/>
          </p:blipFill>
          <p:spPr bwMode="auto">
            <a:xfrm>
              <a:off x="6133311" y="4511269"/>
              <a:ext cx="769154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3D5CFDE-4672-217E-6D8F-5F3A9717E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23516" y="3626362"/>
              <a:ext cx="4974811" cy="247426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0B29D0B-9713-9F63-5BDB-37B7E5C86946}"/>
                </a:ext>
              </a:extLst>
            </p:cNvPr>
            <p:cNvSpPr txBox="1"/>
            <p:nvPr/>
          </p:nvSpPr>
          <p:spPr>
            <a:xfrm>
              <a:off x="4711482" y="3620833"/>
              <a:ext cx="278052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Ad revenue 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from users clicking on ads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BE83D32-6282-3452-5894-A0B202EABFBE}"/>
                </a:ext>
              </a:extLst>
            </p:cNvPr>
            <p:cNvSpPr txBox="1"/>
            <p:nvPr/>
          </p:nvSpPr>
          <p:spPr>
            <a:xfrm>
              <a:off x="4644350" y="5196440"/>
              <a:ext cx="32423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Views 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from YouTube Premium users 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262B983-EC2F-AB4B-E257-147962D08B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3273" y="3857414"/>
              <a:ext cx="2022448" cy="241057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2157F58-9E5C-C67A-2066-83019D4FA38E}"/>
                </a:ext>
              </a:extLst>
            </p:cNvPr>
            <p:cNvCxnSpPr>
              <a:cxnSpLocks/>
            </p:cNvCxnSpPr>
            <p:nvPr/>
          </p:nvCxnSpPr>
          <p:spPr>
            <a:xfrm>
              <a:off x="5187820" y="5196440"/>
              <a:ext cx="553617" cy="265078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17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B577CD-C85E-8D19-4A51-127CAED0A312}"/>
              </a:ext>
            </a:extLst>
          </p:cNvPr>
          <p:cNvGrpSpPr/>
          <p:nvPr/>
        </p:nvGrpSpPr>
        <p:grpSpPr>
          <a:xfrm>
            <a:off x="1599091" y="2142407"/>
            <a:ext cx="2367962" cy="2789116"/>
            <a:chOff x="1599092" y="2142407"/>
            <a:chExt cx="2367962" cy="278911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60B80B-5883-76DF-8586-299163E6136C}"/>
                </a:ext>
              </a:extLst>
            </p:cNvPr>
            <p:cNvCxnSpPr>
              <a:cxnSpLocks/>
              <a:stCxn id="44" idx="3"/>
              <a:endCxn id="39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D189578-52D7-CA52-3658-EC9A36B71946}"/>
                </a:ext>
              </a:extLst>
            </p:cNvPr>
            <p:cNvCxnSpPr>
              <a:cxnSpLocks/>
              <a:stCxn id="44" idx="3"/>
              <a:endCxn id="102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99A606E-9685-EC99-D1B3-21F32D4D2C98}"/>
                </a:ext>
              </a:extLst>
            </p:cNvPr>
            <p:cNvCxnSpPr>
              <a:cxnSpLocks/>
              <a:stCxn id="45" idx="3"/>
              <a:endCxn id="39" idx="1"/>
            </p:cNvCxnSpPr>
            <p:nvPr/>
          </p:nvCxnSpPr>
          <p:spPr>
            <a:xfrm flipV="1">
              <a:off x="2175863" y="3174258"/>
              <a:ext cx="1212023" cy="736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49159-1896-1909-F788-8910884D5D2D}"/>
                </a:ext>
              </a:extLst>
            </p:cNvPr>
            <p:cNvCxnSpPr>
              <a:cxnSpLocks/>
              <a:stCxn id="45" idx="3"/>
              <a:endCxn id="40" idx="1"/>
            </p:cNvCxnSpPr>
            <p:nvPr/>
          </p:nvCxnSpPr>
          <p:spPr>
            <a:xfrm>
              <a:off x="2175863" y="3910328"/>
              <a:ext cx="1212023" cy="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63B1E2E-EE0C-7A16-7A4F-4C7656A33A38}"/>
                </a:ext>
              </a:extLst>
            </p:cNvPr>
            <p:cNvCxnSpPr>
              <a:cxnSpLocks/>
              <a:stCxn id="46" idx="3"/>
              <a:endCxn id="40" idx="1"/>
            </p:cNvCxnSpPr>
            <p:nvPr/>
          </p:nvCxnSpPr>
          <p:spPr>
            <a:xfrm flipV="1">
              <a:off x="2175863" y="3910907"/>
              <a:ext cx="1212023" cy="73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0800F4F-0DA3-155E-2E38-C861CE65EC7A}"/>
                </a:ext>
              </a:extLst>
            </p:cNvPr>
            <p:cNvCxnSpPr>
              <a:cxnSpLocks/>
              <a:stCxn id="46" idx="3"/>
              <a:endCxn id="41" idx="1"/>
            </p:cNvCxnSpPr>
            <p:nvPr/>
          </p:nvCxnSpPr>
          <p:spPr>
            <a:xfrm>
              <a:off x="2175863" y="4647557"/>
              <a:ext cx="12120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9E5D5B8-FEAE-D41C-FFBB-ECEDE492BF46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2789116"/>
              <a:chOff x="3387886" y="1942001"/>
              <a:chExt cx="579168" cy="2789116"/>
            </a:xfrm>
          </p:grpSpPr>
          <p:pic>
            <p:nvPicPr>
              <p:cNvPr id="39" name="Picture 8">
                <a:extLst>
                  <a:ext uri="{FF2B5EF4-FFF2-40B4-BE49-F238E27FC236}">
                    <a16:creationId xmlns:a16="http://schemas.microsoft.com/office/drawing/2014/main" id="{38C5580A-9915-849E-886B-01A85A0689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>
                <a:extLst>
                  <a:ext uri="{FF2B5EF4-FFF2-40B4-BE49-F238E27FC236}">
                    <a16:creationId xmlns:a16="http://schemas.microsoft.com/office/drawing/2014/main" id="{5C2C0DB9-90F0-55F3-A8F9-8855A0AE68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3426535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>
                <a:extLst>
                  <a:ext uri="{FF2B5EF4-FFF2-40B4-BE49-F238E27FC236}">
                    <a16:creationId xmlns:a16="http://schemas.microsoft.com/office/drawing/2014/main" id="{559DDE15-5257-76F9-70D4-E28AD92B9C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4163185"/>
                <a:ext cx="567932" cy="567932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6">
                <a:extLst>
                  <a:ext uri="{FF2B5EF4-FFF2-40B4-BE49-F238E27FC236}">
                    <a16:creationId xmlns:a16="http://schemas.microsoft.com/office/drawing/2014/main" id="{A506551B-39E6-7322-E376-C448EA77FE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85C8378-4A25-8934-FE42-DCAC87211AE6}"/>
                </a:ext>
              </a:extLst>
            </p:cNvPr>
            <p:cNvGrpSpPr/>
            <p:nvPr/>
          </p:nvGrpSpPr>
          <p:grpSpPr>
            <a:xfrm>
              <a:off x="1599092" y="2151904"/>
              <a:ext cx="576772" cy="2779619"/>
              <a:chOff x="1599092" y="1951498"/>
              <a:chExt cx="576772" cy="2779619"/>
            </a:xfrm>
          </p:grpSpPr>
          <p:pic>
            <p:nvPicPr>
              <p:cNvPr id="4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30D3B0A2-CA7E-E3B1-9BA3-BE469E682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A6F27C1-4E11-D442-AA17-CC71DD07D5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3425956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6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D692EEB-2592-B0A1-E1AD-3DE077027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4163185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0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ED36EDEA-08BF-9FD3-6145-DB20EABF4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5972858-6B6E-5D2E-0F79-374D9D10FFFF}"/>
                </a:ext>
              </a:extLst>
            </p:cNvPr>
            <p:cNvCxnSpPr>
              <a:cxnSpLocks/>
              <a:stCxn id="105" idx="3"/>
              <a:endCxn id="102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EF7254C-AD88-2DCD-4F25-6F5BE456B43E}"/>
                </a:ext>
              </a:extLst>
            </p:cNvPr>
            <p:cNvCxnSpPr>
              <a:cxnSpLocks/>
              <a:stCxn id="105" idx="3"/>
              <a:endCxn id="39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5CE348E-F3C0-5EA7-4481-2DAC81DD2EE1}"/>
              </a:ext>
            </a:extLst>
          </p:cNvPr>
          <p:cNvGrpSpPr/>
          <p:nvPr/>
        </p:nvGrpSpPr>
        <p:grpSpPr>
          <a:xfrm>
            <a:off x="7746845" y="2142407"/>
            <a:ext cx="2367961" cy="1315817"/>
            <a:chOff x="1599093" y="2142407"/>
            <a:chExt cx="2367961" cy="1315817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FF27743-6373-DDEC-2617-350A42C7FDD1}"/>
                </a:ext>
              </a:extLst>
            </p:cNvPr>
            <p:cNvCxnSpPr>
              <a:cxnSpLocks/>
              <a:stCxn id="147" idx="3"/>
              <a:endCxn id="151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9977030-0103-4553-6761-2CB56E14BDAD}"/>
                </a:ext>
              </a:extLst>
            </p:cNvPr>
            <p:cNvCxnSpPr>
              <a:cxnSpLocks/>
              <a:stCxn id="147" idx="3"/>
              <a:endCxn id="154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003C90E-BD9C-8528-6933-38AA7E129365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1315817"/>
              <a:chOff x="3387886" y="1942001"/>
              <a:chExt cx="579168" cy="1315817"/>
            </a:xfrm>
          </p:grpSpPr>
          <p:pic>
            <p:nvPicPr>
              <p:cNvPr id="151" name="Picture 8">
                <a:extLst>
                  <a:ext uri="{FF2B5EF4-FFF2-40B4-BE49-F238E27FC236}">
                    <a16:creationId xmlns:a16="http://schemas.microsoft.com/office/drawing/2014/main" id="{B65DA2AA-F491-FAB7-CAE7-A94A0DD28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4" name="Picture 6">
                <a:extLst>
                  <a:ext uri="{FF2B5EF4-FFF2-40B4-BE49-F238E27FC236}">
                    <a16:creationId xmlns:a16="http://schemas.microsoft.com/office/drawing/2014/main" id="{69FD890C-6AA8-6AD6-E7E6-A6A42E8247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684C423-B9A9-2E2E-CC78-E77E60F05AB1}"/>
                </a:ext>
              </a:extLst>
            </p:cNvPr>
            <p:cNvGrpSpPr/>
            <p:nvPr/>
          </p:nvGrpSpPr>
          <p:grpSpPr>
            <a:xfrm>
              <a:off x="1599093" y="2151904"/>
              <a:ext cx="576771" cy="1305161"/>
              <a:chOff x="1599093" y="1951498"/>
              <a:chExt cx="576771" cy="1305161"/>
            </a:xfrm>
          </p:grpSpPr>
          <p:pic>
            <p:nvPicPr>
              <p:cNvPr id="147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A821643F-5A25-4886-F6B6-5CF3774D8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5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5A71F86-32A6-96BC-65B3-36ABC34CF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B3AA3C9-095C-1838-C333-911D4DD91098}"/>
                </a:ext>
              </a:extLst>
            </p:cNvPr>
            <p:cNvCxnSpPr>
              <a:cxnSpLocks/>
              <a:stCxn id="150" idx="3"/>
              <a:endCxn id="154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AD866B8-8443-B9C1-911E-01BA8F8750DB}"/>
                </a:ext>
              </a:extLst>
            </p:cNvPr>
            <p:cNvCxnSpPr>
              <a:cxnSpLocks/>
              <a:stCxn id="150" idx="3"/>
              <a:endCxn id="151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C37E7673-6704-BA34-4901-91FF625B6BC3}"/>
              </a:ext>
            </a:extLst>
          </p:cNvPr>
          <p:cNvSpPr txBox="1"/>
          <p:nvPr/>
        </p:nvSpPr>
        <p:spPr>
          <a:xfrm>
            <a:off x="5936054" y="4066423"/>
            <a:ext cx="5987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dirty="0">
                <a:solidFill>
                  <a:srgbClr val="E48312"/>
                </a:solidFill>
              </a:rPr>
              <a:t>Our goal </a:t>
            </a:r>
            <a:r>
              <a:rPr lang="en-US" sz="2000" b="1" dirty="0">
                <a:solidFill>
                  <a:srgbClr val="E48312"/>
                </a:solidFill>
              </a:rPr>
              <a:t>(platform’s goal)</a:t>
            </a:r>
            <a:r>
              <a:rPr lang="en-US" sz="2800" b="1" dirty="0">
                <a:solidFill>
                  <a:srgbClr val="E48312"/>
                </a:solidFill>
              </a:rPr>
              <a:t>: </a:t>
            </a:r>
          </a:p>
          <a:p>
            <a:pPr lvl="0" algn="ctr"/>
            <a:r>
              <a:rPr lang="en-US" sz="2800" dirty="0"/>
              <a:t>Maximize </a:t>
            </a:r>
            <a:r>
              <a:rPr lang="en-US" sz="2800" b="1" i="1" dirty="0">
                <a:solidFill>
                  <a:schemeClr val="accent1"/>
                </a:solidFill>
              </a:rPr>
              <a:t>long-term</a:t>
            </a:r>
            <a:r>
              <a:rPr lang="en-US" sz="2800" dirty="0"/>
              <a:t> total engagement</a:t>
            </a:r>
            <a:endParaRPr lang="en-US" sz="2400" dirty="0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E769596F-1B7E-4771-C0F9-42229DF10FE3}"/>
              </a:ext>
            </a:extLst>
          </p:cNvPr>
          <p:cNvSpPr/>
          <p:nvPr/>
        </p:nvSpPr>
        <p:spPr bwMode="auto">
          <a:xfrm>
            <a:off x="7043587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159" name="Arrow: Right 158">
            <a:extLst>
              <a:ext uri="{FF2B5EF4-FFF2-40B4-BE49-F238E27FC236}">
                <a16:creationId xmlns:a16="http://schemas.microsoft.com/office/drawing/2014/main" id="{DB31A9B0-2913-18D9-D220-4D758BBA2004}"/>
              </a:ext>
            </a:extLst>
          </p:cNvPr>
          <p:cNvSpPr/>
          <p:nvPr/>
        </p:nvSpPr>
        <p:spPr bwMode="auto">
          <a:xfrm>
            <a:off x="4093537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98FFD-C88A-30E0-CD35-637464CEA2C5}"/>
              </a:ext>
            </a:extLst>
          </p:cNvPr>
          <p:cNvSpPr txBox="1"/>
          <p:nvPr/>
        </p:nvSpPr>
        <p:spPr>
          <a:xfrm>
            <a:off x="4796792" y="3195455"/>
            <a:ext cx="645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2D6637E-04ED-47D3-AE6D-9E2EE9AA12B7}"/>
              </a:ext>
            </a:extLst>
          </p:cNvPr>
          <p:cNvSpPr/>
          <p:nvPr/>
        </p:nvSpPr>
        <p:spPr bwMode="auto">
          <a:xfrm rot="5400000">
            <a:off x="8770845" y="3195934"/>
            <a:ext cx="317563" cy="1212023"/>
          </a:xfrm>
          <a:prstGeom prst="rightBrace">
            <a:avLst>
              <a:gd name="adj1" fmla="val 105371"/>
              <a:gd name="adj2" fmla="val 5000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613C7D4-74BE-BD56-1891-E92C2584DA12}"/>
              </a:ext>
            </a:extLst>
          </p:cNvPr>
          <p:cNvSpPr/>
          <p:nvPr/>
        </p:nvSpPr>
        <p:spPr bwMode="auto">
          <a:xfrm>
            <a:off x="5568562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CEE6A-204C-257B-A51F-C4026E3FB463}"/>
              </a:ext>
            </a:extLst>
          </p:cNvPr>
          <p:cNvSpPr txBox="1"/>
          <p:nvPr/>
        </p:nvSpPr>
        <p:spPr>
          <a:xfrm>
            <a:off x="6271817" y="3195455"/>
            <a:ext cx="645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89B3E0-B76B-36C1-2216-F0BBC712534A}"/>
                  </a:ext>
                </a:extLst>
              </p:cNvPr>
              <p:cNvSpPr txBox="1"/>
              <p:nvPr/>
            </p:nvSpPr>
            <p:spPr>
              <a:xfrm>
                <a:off x="1599092" y="5071245"/>
                <a:ext cx="23567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89B3E0-B76B-36C1-2216-F0BBC7125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092" y="5071245"/>
                <a:ext cx="235672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B88D29-B046-C20E-B25B-5CEC7B1B5FDE}"/>
                  </a:ext>
                </a:extLst>
              </p:cNvPr>
              <p:cNvSpPr txBox="1"/>
              <p:nvPr/>
            </p:nvSpPr>
            <p:spPr>
              <a:xfrm>
                <a:off x="7751262" y="5071245"/>
                <a:ext cx="23567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B88D29-B046-C20E-B25B-5CEC7B1B5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262" y="5071245"/>
                <a:ext cx="235672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37">
            <a:extLst>
              <a:ext uri="{FF2B5EF4-FFF2-40B4-BE49-F238E27FC236}">
                <a16:creationId xmlns:a16="http://schemas.microsoft.com/office/drawing/2014/main" id="{F7D92D60-623E-0311-12B0-1CE53EEC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</a:p>
        </p:txBody>
      </p:sp>
    </p:spTree>
    <p:extLst>
      <p:ext uri="{BB962C8B-B14F-4D97-AF65-F5344CB8AC3E}">
        <p14:creationId xmlns:p14="http://schemas.microsoft.com/office/powerpoint/2010/main" val="3052529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5CE348E-F3C0-5EA7-4481-2DAC81DD2EE1}"/>
              </a:ext>
            </a:extLst>
          </p:cNvPr>
          <p:cNvGrpSpPr/>
          <p:nvPr/>
        </p:nvGrpSpPr>
        <p:grpSpPr>
          <a:xfrm>
            <a:off x="7746845" y="2142407"/>
            <a:ext cx="2367961" cy="1315817"/>
            <a:chOff x="1599093" y="2142407"/>
            <a:chExt cx="2367961" cy="1315817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FF27743-6373-DDEC-2617-350A42C7FDD1}"/>
                </a:ext>
              </a:extLst>
            </p:cNvPr>
            <p:cNvCxnSpPr>
              <a:cxnSpLocks/>
              <a:stCxn id="147" idx="3"/>
              <a:endCxn id="151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9977030-0103-4553-6761-2CB56E14BDAD}"/>
                </a:ext>
              </a:extLst>
            </p:cNvPr>
            <p:cNvCxnSpPr>
              <a:cxnSpLocks/>
              <a:stCxn id="147" idx="3"/>
              <a:endCxn id="154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003C90E-BD9C-8528-6933-38AA7E129365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1315817"/>
              <a:chOff x="3387886" y="1942001"/>
              <a:chExt cx="579168" cy="1315817"/>
            </a:xfrm>
          </p:grpSpPr>
          <p:pic>
            <p:nvPicPr>
              <p:cNvPr id="151" name="Picture 8">
                <a:extLst>
                  <a:ext uri="{FF2B5EF4-FFF2-40B4-BE49-F238E27FC236}">
                    <a16:creationId xmlns:a16="http://schemas.microsoft.com/office/drawing/2014/main" id="{B65DA2AA-F491-FAB7-CAE7-A94A0DD28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4" name="Picture 6">
                <a:extLst>
                  <a:ext uri="{FF2B5EF4-FFF2-40B4-BE49-F238E27FC236}">
                    <a16:creationId xmlns:a16="http://schemas.microsoft.com/office/drawing/2014/main" id="{69FD890C-6AA8-6AD6-E7E6-A6A42E8247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684C423-B9A9-2E2E-CC78-E77E60F05AB1}"/>
                </a:ext>
              </a:extLst>
            </p:cNvPr>
            <p:cNvGrpSpPr/>
            <p:nvPr/>
          </p:nvGrpSpPr>
          <p:grpSpPr>
            <a:xfrm>
              <a:off x="1599093" y="2151904"/>
              <a:ext cx="576771" cy="1305161"/>
              <a:chOff x="1599093" y="1951498"/>
              <a:chExt cx="576771" cy="1305161"/>
            </a:xfrm>
          </p:grpSpPr>
          <p:pic>
            <p:nvPicPr>
              <p:cNvPr id="147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A821643F-5A25-4886-F6B6-5CF3774D8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5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5A71F86-32A6-96BC-65B3-36ABC34CF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B3AA3C9-095C-1838-C333-911D4DD91098}"/>
                </a:ext>
              </a:extLst>
            </p:cNvPr>
            <p:cNvCxnSpPr>
              <a:cxnSpLocks/>
              <a:stCxn id="150" idx="3"/>
              <a:endCxn id="154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AD866B8-8443-B9C1-911E-01BA8F8750DB}"/>
                </a:ext>
              </a:extLst>
            </p:cNvPr>
            <p:cNvCxnSpPr>
              <a:cxnSpLocks/>
              <a:stCxn id="150" idx="3"/>
              <a:endCxn id="151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C37E7673-6704-BA34-4901-91FF625B6BC3}"/>
              </a:ext>
            </a:extLst>
          </p:cNvPr>
          <p:cNvSpPr txBox="1"/>
          <p:nvPr/>
        </p:nvSpPr>
        <p:spPr>
          <a:xfrm>
            <a:off x="5936054" y="4066423"/>
            <a:ext cx="5987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dirty="0">
                <a:solidFill>
                  <a:srgbClr val="E48312"/>
                </a:solidFill>
              </a:rPr>
              <a:t>Our goal </a:t>
            </a:r>
            <a:r>
              <a:rPr lang="en-US" sz="2000" b="1" dirty="0">
                <a:solidFill>
                  <a:srgbClr val="E48312"/>
                </a:solidFill>
              </a:rPr>
              <a:t>(platform’s goal)</a:t>
            </a:r>
            <a:r>
              <a:rPr lang="en-US" sz="2800" b="1" dirty="0">
                <a:solidFill>
                  <a:srgbClr val="E48312"/>
                </a:solidFill>
              </a:rPr>
              <a:t>: </a:t>
            </a:r>
          </a:p>
          <a:p>
            <a:pPr lvl="0" algn="ctr"/>
            <a:r>
              <a:rPr lang="en-US" sz="2800" dirty="0"/>
              <a:t>Maximize </a:t>
            </a:r>
            <a:r>
              <a:rPr lang="en-US" sz="2800" b="1" i="1" dirty="0">
                <a:solidFill>
                  <a:schemeClr val="accent1"/>
                </a:solidFill>
              </a:rPr>
              <a:t>long-term</a:t>
            </a:r>
            <a:r>
              <a:rPr lang="en-US" sz="2800" dirty="0"/>
              <a:t> total engagement</a:t>
            </a:r>
            <a:endParaRPr lang="en-US" sz="2400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2D6637E-04ED-47D3-AE6D-9E2EE9AA12B7}"/>
              </a:ext>
            </a:extLst>
          </p:cNvPr>
          <p:cNvSpPr/>
          <p:nvPr/>
        </p:nvSpPr>
        <p:spPr bwMode="auto">
          <a:xfrm rot="5400000">
            <a:off x="8770845" y="3195934"/>
            <a:ext cx="317563" cy="1212023"/>
          </a:xfrm>
          <a:prstGeom prst="rightBrace">
            <a:avLst>
              <a:gd name="adj1" fmla="val 105371"/>
              <a:gd name="adj2" fmla="val 5000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B88D29-B046-C20E-B25B-5CEC7B1B5FDE}"/>
                  </a:ext>
                </a:extLst>
              </p:cNvPr>
              <p:cNvSpPr txBox="1"/>
              <p:nvPr/>
            </p:nvSpPr>
            <p:spPr>
              <a:xfrm>
                <a:off x="7751262" y="5071245"/>
                <a:ext cx="23567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B88D29-B046-C20E-B25B-5CEC7B1B5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262" y="5071245"/>
                <a:ext cx="235672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37">
            <a:extLst>
              <a:ext uri="{FF2B5EF4-FFF2-40B4-BE49-F238E27FC236}">
                <a16:creationId xmlns:a16="http://schemas.microsoft.com/office/drawing/2014/main" id="{F7D92D60-623E-0311-12B0-1CE53EEC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C7D3B10A-C814-C574-04BE-C8812A0A52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/>
              <a:lstStyle/>
              <a:p>
                <a:r>
                  <a:rPr lang="en-US" sz="2800" b="1" u="sng" dirty="0">
                    <a:solidFill>
                      <a:schemeClr val="accent1"/>
                    </a:solidFill>
                  </a:rPr>
                  <a:t>Total Engagement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Given time horizon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platform maximizes </a:t>
                </a:r>
                <a:br>
                  <a:rPr lang="en-US" dirty="0"/>
                </a:br>
                <a:r>
                  <a:rPr lang="en-US" b="1" dirty="0">
                    <a:solidFill>
                      <a:schemeClr val="accent1"/>
                    </a:solidFill>
                  </a:rPr>
                  <a:t>average engagement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 steps:</a:t>
                </a:r>
              </a:p>
              <a:p>
                <a:pPr marL="54864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Engagement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/>
              </a:p>
              <a:p>
                <a:pPr>
                  <a:spcAft>
                    <a:spcPts val="1200"/>
                  </a:spcAft>
                </a:pPr>
                <a:r>
                  <a:rPr lang="en-US" b="1" dirty="0">
                    <a:solidFill>
                      <a:schemeClr val="accent1"/>
                    </a:solidFill>
                  </a:rPr>
                  <a:t>Immediate</a:t>
                </a:r>
                <a:r>
                  <a:rPr lang="en-US" b="1" dirty="0"/>
                  <a:t> Engagement: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b="1" dirty="0">
                    <a:solidFill>
                      <a:schemeClr val="accent1"/>
                    </a:solidFill>
                  </a:rPr>
                  <a:t>Long-term</a:t>
                </a:r>
                <a:r>
                  <a:rPr lang="en-US" b="1" dirty="0"/>
                  <a:t> Engagement: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C7D3B10A-C814-C574-04BE-C8812A0A52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9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498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974E265A-6703-5FD7-8B4B-16F79C10CF40}"/>
              </a:ext>
            </a:extLst>
          </p:cNvPr>
          <p:cNvGrpSpPr/>
          <p:nvPr/>
        </p:nvGrpSpPr>
        <p:grpSpPr>
          <a:xfrm>
            <a:off x="1149476" y="1857950"/>
            <a:ext cx="4810599" cy="4170884"/>
            <a:chOff x="1285401" y="1857950"/>
            <a:chExt cx="4810599" cy="417088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6642EE-F7A8-D5F8-A7EF-10DC9DC80358}"/>
                </a:ext>
              </a:extLst>
            </p:cNvPr>
            <p:cNvSpPr txBox="1"/>
            <p:nvPr/>
          </p:nvSpPr>
          <p:spPr>
            <a:xfrm>
              <a:off x="1430605" y="1857950"/>
              <a:ext cx="4520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b="1" dirty="0">
                  <a:solidFill>
                    <a:srgbClr val="E48312"/>
                  </a:solidFill>
                </a:rPr>
                <a:t>Immediate Engagement (IE)</a:t>
              </a:r>
            </a:p>
            <a:p>
              <a:pPr lvl="0" algn="ctr"/>
              <a:r>
                <a:rPr lang="en-US" sz="2000" b="1" dirty="0">
                  <a:solidFill>
                    <a:srgbClr val="E48312"/>
                  </a:solidFill>
                </a:rPr>
                <a:t>(User-centric)</a:t>
              </a:r>
              <a:endParaRPr lang="en-US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6BFE39D-878C-3C75-C085-E74098C2F468}"/>
                </a:ext>
              </a:extLst>
            </p:cNvPr>
            <p:cNvGrpSpPr/>
            <p:nvPr/>
          </p:nvGrpSpPr>
          <p:grpSpPr>
            <a:xfrm>
              <a:off x="2512338" y="2660599"/>
              <a:ext cx="2924659" cy="2041231"/>
              <a:chOff x="2859659" y="2660599"/>
              <a:chExt cx="2924659" cy="204123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70EEECA-092B-731E-7986-64CD521CF79D}"/>
                  </a:ext>
                </a:extLst>
              </p:cNvPr>
              <p:cNvCxnSpPr>
                <a:cxnSpLocks/>
                <a:stCxn id="20" idx="3"/>
                <a:endCxn id="23" idx="1"/>
              </p:cNvCxnSpPr>
              <p:nvPr/>
            </p:nvCxnSpPr>
            <p:spPr>
              <a:xfrm flipV="1">
                <a:off x="3436430" y="2944565"/>
                <a:ext cx="1212023" cy="7360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5569EA3-9D3E-48A9-A6D1-F64D6C198462}"/>
                  </a:ext>
                </a:extLst>
              </p:cNvPr>
              <p:cNvCxnSpPr>
                <a:cxnSpLocks/>
                <a:stCxn id="20" idx="3"/>
                <a:endCxn id="24" idx="1"/>
              </p:cNvCxnSpPr>
              <p:nvPr/>
            </p:nvCxnSpPr>
            <p:spPr>
              <a:xfrm flipV="1">
                <a:off x="3436430" y="3505907"/>
                <a:ext cx="1212023" cy="1747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FFBEE0-0F1D-092E-7302-6D38EAE1FEA4}"/>
                  </a:ext>
                </a:extLst>
              </p:cNvPr>
              <p:cNvCxnSpPr>
                <a:cxnSpLocks/>
                <a:stCxn id="20" idx="3"/>
                <a:endCxn id="25" idx="1"/>
              </p:cNvCxnSpPr>
              <p:nvPr/>
            </p:nvCxnSpPr>
            <p:spPr>
              <a:xfrm>
                <a:off x="3436430" y="3680635"/>
                <a:ext cx="1212023" cy="7372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3" name="Picture 8">
                <a:extLst>
                  <a:ext uri="{FF2B5EF4-FFF2-40B4-BE49-F238E27FC236}">
                    <a16:creationId xmlns:a16="http://schemas.microsoft.com/office/drawing/2014/main" id="{CC1BB221-AAE0-8F6A-F61D-DFFE6CF6BF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453" y="2660599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>
                <a:extLst>
                  <a:ext uri="{FF2B5EF4-FFF2-40B4-BE49-F238E27FC236}">
                    <a16:creationId xmlns:a16="http://schemas.microsoft.com/office/drawing/2014/main" id="{65878955-C4F2-86F3-3481-6673AD4C3F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453" y="3221941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>
                <a:extLst>
                  <a:ext uri="{FF2B5EF4-FFF2-40B4-BE49-F238E27FC236}">
                    <a16:creationId xmlns:a16="http://schemas.microsoft.com/office/drawing/2014/main" id="{637A58DD-D466-397C-E447-19441A05E3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453" y="4133898"/>
                <a:ext cx="567932" cy="567932"/>
              </a:xfrm>
              <a:prstGeom prst="rect">
                <a:avLst/>
              </a:prstGeom>
              <a:noFill/>
              <a:ln w="571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19E32DDC-DCDD-D1AB-AC00-05D1BA3A3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9659" y="3396669"/>
                <a:ext cx="576771" cy="567932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18AF94-04B9-BEBC-52E2-43BBC0545131}"/>
                  </a:ext>
                </a:extLst>
              </p:cNvPr>
              <p:cNvSpPr txBox="1"/>
              <p:nvPr/>
            </p:nvSpPr>
            <p:spPr>
              <a:xfrm>
                <a:off x="5216386" y="2743351"/>
                <a:ext cx="567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#1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D118BB9-41E3-32EC-9F30-E062CA6574D1}"/>
                  </a:ext>
                </a:extLst>
              </p:cNvPr>
              <p:cNvSpPr txBox="1"/>
              <p:nvPr/>
            </p:nvSpPr>
            <p:spPr>
              <a:xfrm>
                <a:off x="5216386" y="3308347"/>
                <a:ext cx="567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#2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C8BBDFE-1DDF-252A-5632-19E794967809}"/>
                  </a:ext>
                </a:extLst>
              </p:cNvPr>
              <p:cNvSpPr txBox="1"/>
              <p:nvPr/>
            </p:nvSpPr>
            <p:spPr>
              <a:xfrm>
                <a:off x="5216386" y="4215822"/>
                <a:ext cx="567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#K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B6880A8-FDE5-42B8-7055-9E058E341036}"/>
                  </a:ext>
                </a:extLst>
              </p:cNvPr>
              <p:cNvSpPr txBox="1"/>
              <p:nvPr/>
            </p:nvSpPr>
            <p:spPr>
              <a:xfrm>
                <a:off x="4643008" y="3731801"/>
                <a:ext cx="567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…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F93E265-3D92-2A00-6B8C-B5C19BA91A3F}"/>
                  </a:ext>
                </a:extLst>
              </p:cNvPr>
              <p:cNvCxnSpPr>
                <a:cxnSpLocks/>
                <a:stCxn id="20" idx="3"/>
                <a:endCxn id="51" idx="1"/>
              </p:cNvCxnSpPr>
              <p:nvPr/>
            </p:nvCxnSpPr>
            <p:spPr>
              <a:xfrm>
                <a:off x="3436430" y="3680635"/>
                <a:ext cx="1206578" cy="251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5E557D2-9056-802F-5961-B8FC6322A2EE}"/>
                    </a:ext>
                  </a:extLst>
                </p:cNvPr>
                <p:cNvSpPr txBox="1"/>
                <p:nvPr/>
              </p:nvSpPr>
              <p:spPr>
                <a:xfrm>
                  <a:off x="1285401" y="5013171"/>
                  <a:ext cx="481059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/>
                    <a:t>Maximizes </a:t>
                  </a:r>
                  <a:r>
                    <a:rPr lang="en-US" sz="2000" b="1" i="1" dirty="0"/>
                    <a:t>immediate</a:t>
                  </a:r>
                  <a:r>
                    <a:rPr lang="en-US" sz="2000" dirty="0"/>
                    <a:t> user engagement 				     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000" dirty="0"/>
                    <a:t>)</a:t>
                  </a:r>
                </a:p>
                <a:p>
                  <a:pPr marL="342900" lvl="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accent1"/>
                      </a:solidFill>
                    </a:rPr>
                    <a:t>User-centric, myopic </a:t>
                  </a:r>
                  <a:r>
                    <a:rPr lang="en-US" sz="2000" dirty="0"/>
                    <a:t>algorithm</a:t>
                  </a:r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5E557D2-9056-802F-5961-B8FC6322A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5401" y="5013171"/>
                  <a:ext cx="4810599" cy="1015663"/>
                </a:xfrm>
                <a:prstGeom prst="rect">
                  <a:avLst/>
                </a:prstGeom>
                <a:blipFill>
                  <a:blip r:embed="rId6"/>
                  <a:stretch>
                    <a:fillRect l="-1141" t="-2994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65F5CD0-457B-4E1A-0D04-39B2B58F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Benchmarks – What the platform might do</a:t>
            </a:r>
          </a:p>
        </p:txBody>
      </p:sp>
    </p:spTree>
    <p:extLst>
      <p:ext uri="{BB962C8B-B14F-4D97-AF65-F5344CB8AC3E}">
        <p14:creationId xmlns:p14="http://schemas.microsoft.com/office/powerpoint/2010/main" val="2843472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974E265A-6703-5FD7-8B4B-16F79C10CF40}"/>
              </a:ext>
            </a:extLst>
          </p:cNvPr>
          <p:cNvGrpSpPr/>
          <p:nvPr/>
        </p:nvGrpSpPr>
        <p:grpSpPr>
          <a:xfrm>
            <a:off x="1149476" y="1857950"/>
            <a:ext cx="4810599" cy="4170884"/>
            <a:chOff x="1285401" y="1857950"/>
            <a:chExt cx="4810599" cy="417088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6642EE-F7A8-D5F8-A7EF-10DC9DC80358}"/>
                </a:ext>
              </a:extLst>
            </p:cNvPr>
            <p:cNvSpPr txBox="1"/>
            <p:nvPr/>
          </p:nvSpPr>
          <p:spPr>
            <a:xfrm>
              <a:off x="1430605" y="1857950"/>
              <a:ext cx="4520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b="1" dirty="0"/>
                <a:t>Immediate Engagement (IE)</a:t>
              </a:r>
            </a:p>
            <a:p>
              <a:pPr lvl="0" algn="ctr"/>
              <a:r>
                <a:rPr lang="en-US" sz="2000" b="1" dirty="0"/>
                <a:t>(User-centric)</a:t>
              </a:r>
              <a:endParaRPr lang="en-US" b="1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6BFE39D-878C-3C75-C085-E74098C2F468}"/>
                </a:ext>
              </a:extLst>
            </p:cNvPr>
            <p:cNvGrpSpPr/>
            <p:nvPr/>
          </p:nvGrpSpPr>
          <p:grpSpPr>
            <a:xfrm>
              <a:off x="2512338" y="2660599"/>
              <a:ext cx="2924659" cy="2041231"/>
              <a:chOff x="2859659" y="2660599"/>
              <a:chExt cx="2924659" cy="204123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70EEECA-092B-731E-7986-64CD521CF79D}"/>
                  </a:ext>
                </a:extLst>
              </p:cNvPr>
              <p:cNvCxnSpPr>
                <a:cxnSpLocks/>
                <a:stCxn id="20" idx="3"/>
                <a:endCxn id="23" idx="1"/>
              </p:cNvCxnSpPr>
              <p:nvPr/>
            </p:nvCxnSpPr>
            <p:spPr>
              <a:xfrm flipV="1">
                <a:off x="3436430" y="2944565"/>
                <a:ext cx="1212023" cy="7360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5569EA3-9D3E-48A9-A6D1-F64D6C198462}"/>
                  </a:ext>
                </a:extLst>
              </p:cNvPr>
              <p:cNvCxnSpPr>
                <a:cxnSpLocks/>
                <a:stCxn id="20" idx="3"/>
                <a:endCxn id="24" idx="1"/>
              </p:cNvCxnSpPr>
              <p:nvPr/>
            </p:nvCxnSpPr>
            <p:spPr>
              <a:xfrm flipV="1">
                <a:off x="3436430" y="3505907"/>
                <a:ext cx="1212023" cy="1747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FFBEE0-0F1D-092E-7302-6D38EAE1FEA4}"/>
                  </a:ext>
                </a:extLst>
              </p:cNvPr>
              <p:cNvCxnSpPr>
                <a:cxnSpLocks/>
                <a:stCxn id="20" idx="3"/>
                <a:endCxn id="25" idx="1"/>
              </p:cNvCxnSpPr>
              <p:nvPr/>
            </p:nvCxnSpPr>
            <p:spPr>
              <a:xfrm>
                <a:off x="3436430" y="3680635"/>
                <a:ext cx="1212023" cy="7372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3" name="Picture 8">
                <a:extLst>
                  <a:ext uri="{FF2B5EF4-FFF2-40B4-BE49-F238E27FC236}">
                    <a16:creationId xmlns:a16="http://schemas.microsoft.com/office/drawing/2014/main" id="{CC1BB221-AAE0-8F6A-F61D-DFFE6CF6BF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453" y="2660599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>
                <a:extLst>
                  <a:ext uri="{FF2B5EF4-FFF2-40B4-BE49-F238E27FC236}">
                    <a16:creationId xmlns:a16="http://schemas.microsoft.com/office/drawing/2014/main" id="{65878955-C4F2-86F3-3481-6673AD4C3F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453" y="3221941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>
                <a:extLst>
                  <a:ext uri="{FF2B5EF4-FFF2-40B4-BE49-F238E27FC236}">
                    <a16:creationId xmlns:a16="http://schemas.microsoft.com/office/drawing/2014/main" id="{637A58DD-D466-397C-E447-19441A05E3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453" y="4133898"/>
                <a:ext cx="567932" cy="567932"/>
              </a:xfrm>
              <a:prstGeom prst="rect">
                <a:avLst/>
              </a:prstGeom>
              <a:noFill/>
              <a:ln w="571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19E32DDC-DCDD-D1AB-AC00-05D1BA3A3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9659" y="3396669"/>
                <a:ext cx="576771" cy="567932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18AF94-04B9-BEBC-52E2-43BBC0545131}"/>
                  </a:ext>
                </a:extLst>
              </p:cNvPr>
              <p:cNvSpPr txBox="1"/>
              <p:nvPr/>
            </p:nvSpPr>
            <p:spPr>
              <a:xfrm>
                <a:off x="5216386" y="2743351"/>
                <a:ext cx="567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#1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D118BB9-41E3-32EC-9F30-E062CA6574D1}"/>
                  </a:ext>
                </a:extLst>
              </p:cNvPr>
              <p:cNvSpPr txBox="1"/>
              <p:nvPr/>
            </p:nvSpPr>
            <p:spPr>
              <a:xfrm>
                <a:off x="5216386" y="3308347"/>
                <a:ext cx="567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#2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C8BBDFE-1DDF-252A-5632-19E794967809}"/>
                  </a:ext>
                </a:extLst>
              </p:cNvPr>
              <p:cNvSpPr txBox="1"/>
              <p:nvPr/>
            </p:nvSpPr>
            <p:spPr>
              <a:xfrm>
                <a:off x="5216386" y="4215822"/>
                <a:ext cx="567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#K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B6880A8-FDE5-42B8-7055-9E058E341036}"/>
                  </a:ext>
                </a:extLst>
              </p:cNvPr>
              <p:cNvSpPr txBox="1"/>
              <p:nvPr/>
            </p:nvSpPr>
            <p:spPr>
              <a:xfrm>
                <a:off x="4643008" y="3731801"/>
                <a:ext cx="567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…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F93E265-3D92-2A00-6B8C-B5C19BA91A3F}"/>
                  </a:ext>
                </a:extLst>
              </p:cNvPr>
              <p:cNvCxnSpPr>
                <a:cxnSpLocks/>
                <a:stCxn id="20" idx="3"/>
                <a:endCxn id="51" idx="1"/>
              </p:cNvCxnSpPr>
              <p:nvPr/>
            </p:nvCxnSpPr>
            <p:spPr>
              <a:xfrm>
                <a:off x="3436430" y="3680635"/>
                <a:ext cx="1206578" cy="251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5E557D2-9056-802F-5961-B8FC6322A2EE}"/>
                    </a:ext>
                  </a:extLst>
                </p:cNvPr>
                <p:cNvSpPr txBox="1"/>
                <p:nvPr/>
              </p:nvSpPr>
              <p:spPr>
                <a:xfrm>
                  <a:off x="1285401" y="5013171"/>
                  <a:ext cx="481059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/>
                    <a:t>Maximizes </a:t>
                  </a:r>
                  <a:r>
                    <a:rPr lang="en-US" sz="2000" b="1" i="1" dirty="0"/>
                    <a:t>immediate</a:t>
                  </a:r>
                  <a:r>
                    <a:rPr lang="en-US" sz="2000" dirty="0"/>
                    <a:t> user engagement 				     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000" dirty="0"/>
                    <a:t>)</a:t>
                  </a:r>
                </a:p>
                <a:p>
                  <a:pPr marL="342900" lvl="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accent1"/>
                      </a:solidFill>
                    </a:rPr>
                    <a:t>User-centric, myopic </a:t>
                  </a:r>
                  <a:r>
                    <a:rPr lang="en-US" sz="2000" dirty="0"/>
                    <a:t>algorithm</a:t>
                  </a:r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5E557D2-9056-802F-5961-B8FC6322A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5401" y="5013171"/>
                  <a:ext cx="4810599" cy="1015663"/>
                </a:xfrm>
                <a:prstGeom prst="rect">
                  <a:avLst/>
                </a:prstGeom>
                <a:blipFill>
                  <a:blip r:embed="rId6"/>
                  <a:stretch>
                    <a:fillRect l="-1141" t="-2994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91BAE68-C589-3DB1-8BEB-815771B39F5B}"/>
              </a:ext>
            </a:extLst>
          </p:cNvPr>
          <p:cNvGrpSpPr/>
          <p:nvPr/>
        </p:nvGrpSpPr>
        <p:grpSpPr>
          <a:xfrm>
            <a:off x="6231925" y="1857950"/>
            <a:ext cx="4810599" cy="4170884"/>
            <a:chOff x="6331891" y="1857950"/>
            <a:chExt cx="4810599" cy="417088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751BE7C-D3B7-E34F-D4A3-BD95B39F150D}"/>
                </a:ext>
              </a:extLst>
            </p:cNvPr>
            <p:cNvGrpSpPr/>
            <p:nvPr/>
          </p:nvGrpSpPr>
          <p:grpSpPr>
            <a:xfrm>
              <a:off x="7558828" y="2659440"/>
              <a:ext cx="2356726" cy="2042390"/>
              <a:chOff x="1599092" y="2889133"/>
              <a:chExt cx="2356726" cy="204239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BD86E8B-3CDD-D4FF-8C87-178DF0E98CFD}"/>
                  </a:ext>
                </a:extLst>
              </p:cNvPr>
              <p:cNvCxnSpPr>
                <a:cxnSpLocks/>
                <a:stCxn id="37" idx="3"/>
                <a:endCxn id="40" idx="1"/>
              </p:cNvCxnSpPr>
              <p:nvPr/>
            </p:nvCxnSpPr>
            <p:spPr>
              <a:xfrm>
                <a:off x="2175864" y="3173099"/>
                <a:ext cx="1212022" cy="11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3F0746D-93C5-7C97-E685-5D967B4870E1}"/>
                  </a:ext>
                </a:extLst>
              </p:cNvPr>
              <p:cNvCxnSpPr>
                <a:cxnSpLocks/>
                <a:stCxn id="37" idx="3"/>
                <a:endCxn id="41" idx="1"/>
              </p:cNvCxnSpPr>
              <p:nvPr/>
            </p:nvCxnSpPr>
            <p:spPr>
              <a:xfrm>
                <a:off x="2175864" y="3173099"/>
                <a:ext cx="1212022" cy="737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9BC8D89-A388-EF18-DC02-EEA3F652C8A1}"/>
                  </a:ext>
                </a:extLst>
              </p:cNvPr>
              <p:cNvCxnSpPr>
                <a:cxnSpLocks/>
                <a:stCxn id="38" idx="3"/>
                <a:endCxn id="40" idx="1"/>
              </p:cNvCxnSpPr>
              <p:nvPr/>
            </p:nvCxnSpPr>
            <p:spPr>
              <a:xfrm flipV="1">
                <a:off x="2175863" y="3174258"/>
                <a:ext cx="1212023" cy="7360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B5A1F26-A58D-55A8-5357-DF094043BDA1}"/>
                  </a:ext>
                </a:extLst>
              </p:cNvPr>
              <p:cNvCxnSpPr>
                <a:cxnSpLocks/>
                <a:stCxn id="38" idx="3"/>
                <a:endCxn id="42" idx="1"/>
              </p:cNvCxnSpPr>
              <p:nvPr/>
            </p:nvCxnSpPr>
            <p:spPr>
              <a:xfrm>
                <a:off x="2175863" y="3910328"/>
                <a:ext cx="1212023" cy="7372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DDDA883-46D5-5E03-FC19-4574FD10337E}"/>
                  </a:ext>
                </a:extLst>
              </p:cNvPr>
              <p:cNvCxnSpPr>
                <a:cxnSpLocks/>
                <a:stCxn id="39" idx="3"/>
                <a:endCxn id="41" idx="1"/>
              </p:cNvCxnSpPr>
              <p:nvPr/>
            </p:nvCxnSpPr>
            <p:spPr>
              <a:xfrm flipV="1">
                <a:off x="2175863" y="3910907"/>
                <a:ext cx="1212023" cy="7366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8E8F94A-ECF7-34DA-A056-AF9E12B9602D}"/>
                  </a:ext>
                </a:extLst>
              </p:cNvPr>
              <p:cNvCxnSpPr>
                <a:cxnSpLocks/>
                <a:stCxn id="39" idx="3"/>
                <a:endCxn id="42" idx="1"/>
              </p:cNvCxnSpPr>
              <p:nvPr/>
            </p:nvCxnSpPr>
            <p:spPr>
              <a:xfrm>
                <a:off x="2175863" y="4647557"/>
                <a:ext cx="121202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D722BCF-7DA1-1E93-20D0-0F41ED0B6092}"/>
                  </a:ext>
                </a:extLst>
              </p:cNvPr>
              <p:cNvGrpSpPr/>
              <p:nvPr/>
            </p:nvGrpSpPr>
            <p:grpSpPr>
              <a:xfrm>
                <a:off x="3387886" y="2890292"/>
                <a:ext cx="567932" cy="2041231"/>
                <a:chOff x="3387886" y="2689886"/>
                <a:chExt cx="567932" cy="2041231"/>
              </a:xfrm>
            </p:grpSpPr>
            <p:pic>
              <p:nvPicPr>
                <p:cNvPr id="40" name="Picture 8">
                  <a:extLst>
                    <a:ext uri="{FF2B5EF4-FFF2-40B4-BE49-F238E27FC236}">
                      <a16:creationId xmlns:a16="http://schemas.microsoft.com/office/drawing/2014/main" id="{8631E83A-D974-8325-CF63-2B228BA6B0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87886" y="2689886"/>
                  <a:ext cx="567932" cy="5679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4">
                  <a:extLst>
                    <a:ext uri="{FF2B5EF4-FFF2-40B4-BE49-F238E27FC236}">
                      <a16:creationId xmlns:a16="http://schemas.microsoft.com/office/drawing/2014/main" id="{C6141A03-537A-27E0-CA2F-78FEE47816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87886" y="3426535"/>
                  <a:ext cx="567932" cy="5679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" name="Picture 2">
                  <a:extLst>
                    <a:ext uri="{FF2B5EF4-FFF2-40B4-BE49-F238E27FC236}">
                      <a16:creationId xmlns:a16="http://schemas.microsoft.com/office/drawing/2014/main" id="{4F64D875-5C46-9F58-BC04-7588326762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87886" y="4163185"/>
                  <a:ext cx="567932" cy="567932"/>
                </a:xfrm>
                <a:prstGeom prst="rect">
                  <a:avLst/>
                </a:prstGeom>
                <a:noFill/>
                <a:ln w="57150"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1E07FB0-4C79-F630-BCA3-525FFD910BBC}"/>
                  </a:ext>
                </a:extLst>
              </p:cNvPr>
              <p:cNvGrpSpPr/>
              <p:nvPr/>
            </p:nvGrpSpPr>
            <p:grpSpPr>
              <a:xfrm>
                <a:off x="1599092" y="2889133"/>
                <a:ext cx="576772" cy="2042390"/>
                <a:chOff x="1599092" y="2688727"/>
                <a:chExt cx="576772" cy="2042390"/>
              </a:xfrm>
            </p:grpSpPr>
            <p:pic>
              <p:nvPicPr>
                <p:cNvPr id="37" name="Picture 2" descr="Shape, circle&#10;&#10;Description automatically generated">
                  <a:extLst>
                    <a:ext uri="{FF2B5EF4-FFF2-40B4-BE49-F238E27FC236}">
                      <a16:creationId xmlns:a16="http://schemas.microsoft.com/office/drawing/2014/main" id="{4B1F364F-E941-6B73-2CA2-197465DFA1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99093" y="2688727"/>
                  <a:ext cx="576771" cy="567932"/>
                </a:xfrm>
                <a:prstGeom prst="rect">
                  <a:avLst/>
                </a:prstGeom>
              </p:spPr>
            </p:pic>
            <p:pic>
              <p:nvPicPr>
                <p:cNvPr id="38" name="Picture 2" descr="Shape, circle&#10;&#10;Description automatically generated">
                  <a:extLst>
                    <a:ext uri="{FF2B5EF4-FFF2-40B4-BE49-F238E27FC236}">
                      <a16:creationId xmlns:a16="http://schemas.microsoft.com/office/drawing/2014/main" id="{662BD2AC-03AB-876F-1974-7EDDEC6707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99092" y="3425956"/>
                  <a:ext cx="576771" cy="567932"/>
                </a:xfrm>
                <a:prstGeom prst="rect">
                  <a:avLst/>
                </a:prstGeom>
              </p:spPr>
            </p:pic>
            <p:pic>
              <p:nvPicPr>
                <p:cNvPr id="39" name="Picture 2" descr="Shape, circle&#10;&#10;Description automatically generated">
                  <a:extLst>
                    <a:ext uri="{FF2B5EF4-FFF2-40B4-BE49-F238E27FC236}">
                      <a16:creationId xmlns:a16="http://schemas.microsoft.com/office/drawing/2014/main" id="{0F10FAA4-EABD-05C5-64BC-783EA05862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99092" y="4163185"/>
                  <a:ext cx="576771" cy="567932"/>
                </a:xfrm>
                <a:prstGeom prst="rect">
                  <a:avLst/>
                </a:prstGeom>
              </p:spPr>
            </p:pic>
          </p:grp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39CC33A-E795-D674-9A09-FBEE0C2A0DB4}"/>
                </a:ext>
              </a:extLst>
            </p:cNvPr>
            <p:cNvSpPr txBox="1"/>
            <p:nvPr/>
          </p:nvSpPr>
          <p:spPr>
            <a:xfrm>
              <a:off x="6477095" y="1857950"/>
              <a:ext cx="4520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b="1" dirty="0">
                  <a:solidFill>
                    <a:srgbClr val="E48312"/>
                  </a:solidFill>
                </a:rPr>
                <a:t>Forward-Looking (FL)</a:t>
              </a:r>
              <a:endParaRPr 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A10FA4C-4964-7757-CAB7-4EB1D68A1975}"/>
                    </a:ext>
                  </a:extLst>
                </p:cNvPr>
                <p:cNvSpPr txBox="1"/>
                <p:nvPr/>
              </p:nvSpPr>
              <p:spPr>
                <a:xfrm>
                  <a:off x="6331891" y="5013171"/>
                  <a:ext cx="481059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/>
                    <a:t>Maximizes </a:t>
                  </a:r>
                  <a:r>
                    <a:rPr lang="en-US" sz="2000" b="1" i="1" dirty="0"/>
                    <a:t>long-term</a:t>
                  </a:r>
                  <a:r>
                    <a:rPr lang="en-US" sz="2000" dirty="0"/>
                    <a:t> user engagement 				    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a14:m>
                  <a:r>
                    <a:rPr lang="en-US" sz="2000" dirty="0"/>
                    <a:t>)</a:t>
                  </a:r>
                </a:p>
                <a:p>
                  <a:pPr marL="342900" lvl="0" indent="-342900">
                    <a:buFont typeface="Arial" panose="020B0604020202020204" pitchFamily="34" charset="0"/>
                    <a:buChar char="•"/>
                  </a:pPr>
                  <a:r>
                    <a:rPr lang="en-US" sz="2000" b="1" dirty="0">
                      <a:solidFill>
                        <a:schemeClr val="accent1"/>
                      </a:solidFill>
                    </a:rPr>
                    <a:t>First-best solution</a:t>
                  </a: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A10FA4C-4964-7757-CAB7-4EB1D68A19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891" y="5013171"/>
                  <a:ext cx="4810599" cy="1015663"/>
                </a:xfrm>
                <a:prstGeom prst="rect">
                  <a:avLst/>
                </a:prstGeom>
                <a:blipFill>
                  <a:blip r:embed="rId7"/>
                  <a:stretch>
                    <a:fillRect l="-1141" t="-2994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619A4AA-A7C1-29C7-4384-E63E04D7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Benchmarks – What the platform might do</a:t>
            </a:r>
          </a:p>
        </p:txBody>
      </p:sp>
    </p:spTree>
    <p:extLst>
      <p:ext uri="{BB962C8B-B14F-4D97-AF65-F5344CB8AC3E}">
        <p14:creationId xmlns:p14="http://schemas.microsoft.com/office/powerpoint/2010/main" val="3305932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C6D3D16-7612-33B2-130A-086A951DA436}"/>
                  </a:ext>
                </a:extLst>
              </p:cNvPr>
              <p:cNvSpPr txBox="1"/>
              <p:nvPr/>
            </p:nvSpPr>
            <p:spPr>
              <a:xfrm>
                <a:off x="5468797" y="3126648"/>
                <a:ext cx="4823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Prop.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Immediate Engagement </a:t>
                </a:r>
              </a:p>
              <a:p>
                <a:r>
                  <a:rPr lang="en-US" sz="2400" b="1" dirty="0">
                    <a:solidFill>
                      <a:schemeClr val="accent1"/>
                    </a:solidFill>
                  </a:rPr>
                  <a:t>greedily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chooses the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best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</a:rPr>
                  <a:t> creators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for each user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(at each time step)</a:t>
                </a: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C6D3D16-7612-33B2-130A-086A951DA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797" y="3126648"/>
                <a:ext cx="4823646" cy="1200329"/>
              </a:xfrm>
              <a:prstGeom prst="rect">
                <a:avLst/>
              </a:prstGeom>
              <a:blipFill>
                <a:blip r:embed="rId2"/>
                <a:stretch>
                  <a:fillRect l="-1896" t="-4061" r="-379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F2525F7-B429-DB7E-6660-343FF97EE667}"/>
              </a:ext>
            </a:extLst>
          </p:cNvPr>
          <p:cNvSpPr txBox="1"/>
          <p:nvPr/>
        </p:nvSpPr>
        <p:spPr>
          <a:xfrm>
            <a:off x="4013101" y="3649007"/>
            <a:ext cx="192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</a:rPr>
              <a:t>#1</a:t>
            </a:r>
            <a:endParaRPr lang="en-US" b="1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5BDF3A-B3DF-7D86-5CFA-A61F7F22A4E6}"/>
              </a:ext>
            </a:extLst>
          </p:cNvPr>
          <p:cNvSpPr txBox="1"/>
          <p:nvPr/>
        </p:nvSpPr>
        <p:spPr>
          <a:xfrm>
            <a:off x="4013101" y="4385947"/>
            <a:ext cx="192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#3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287887-6250-FC54-D24E-B568B2898BB0}"/>
              </a:ext>
            </a:extLst>
          </p:cNvPr>
          <p:cNvSpPr txBox="1"/>
          <p:nvPr/>
        </p:nvSpPr>
        <p:spPr>
          <a:xfrm>
            <a:off x="4013101" y="2912068"/>
            <a:ext cx="192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</a:rPr>
              <a:t>#2</a:t>
            </a:r>
            <a:endParaRPr lang="en-US" b="1" i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4C90668-ED79-D6FD-D0B6-177DD2BDF5CD}"/>
              </a:ext>
            </a:extLst>
          </p:cNvPr>
          <p:cNvCxnSpPr>
            <a:cxnSpLocks/>
            <a:stCxn id="66" idx="3"/>
            <a:endCxn id="74" idx="1"/>
          </p:cNvCxnSpPr>
          <p:nvPr/>
        </p:nvCxnSpPr>
        <p:spPr>
          <a:xfrm>
            <a:off x="2174664" y="3173678"/>
            <a:ext cx="121202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9F3DF87-7FF6-0E79-3DAB-6BCF12BE1525}"/>
              </a:ext>
            </a:extLst>
          </p:cNvPr>
          <p:cNvCxnSpPr>
            <a:cxnSpLocks/>
            <a:stCxn id="66" idx="3"/>
            <a:endCxn id="77" idx="1"/>
          </p:cNvCxnSpPr>
          <p:nvPr/>
        </p:nvCxnSpPr>
        <p:spPr>
          <a:xfrm flipV="1">
            <a:off x="2174664" y="2431991"/>
            <a:ext cx="1212022" cy="74168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2BC050-9C8A-DD07-A8BD-CD52AF1A0548}"/>
              </a:ext>
            </a:extLst>
          </p:cNvPr>
          <p:cNvCxnSpPr>
            <a:cxnSpLocks/>
            <a:stCxn id="71" idx="3"/>
            <a:endCxn id="75" idx="1"/>
          </p:cNvCxnSpPr>
          <p:nvPr/>
        </p:nvCxnSpPr>
        <p:spPr>
          <a:xfrm flipV="1">
            <a:off x="2174663" y="3910617"/>
            <a:ext cx="1212023" cy="73694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BB521C1-5D8D-E856-2B69-1EAF6DCCCF8A}"/>
              </a:ext>
            </a:extLst>
          </p:cNvPr>
          <p:cNvCxnSpPr>
            <a:cxnSpLocks/>
            <a:stCxn id="71" idx="3"/>
            <a:endCxn id="76" idx="1"/>
          </p:cNvCxnSpPr>
          <p:nvPr/>
        </p:nvCxnSpPr>
        <p:spPr>
          <a:xfrm>
            <a:off x="2174663" y="4647557"/>
            <a:ext cx="1212023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8">
            <a:extLst>
              <a:ext uri="{FF2B5EF4-FFF2-40B4-BE49-F238E27FC236}">
                <a16:creationId xmlns:a16="http://schemas.microsoft.com/office/drawing/2014/main" id="{F220EDDB-3776-5926-44DB-74C75EEAF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86" y="2889712"/>
            <a:ext cx="567932" cy="56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>
            <a:extLst>
              <a:ext uri="{FF2B5EF4-FFF2-40B4-BE49-F238E27FC236}">
                <a16:creationId xmlns:a16="http://schemas.microsoft.com/office/drawing/2014/main" id="{BD451DC0-AB76-052E-B99F-F821DFBEE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86" y="3626651"/>
            <a:ext cx="567932" cy="56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4573CF01-FDF3-BC03-3A5A-F2E20962F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86" y="4363591"/>
            <a:ext cx="567932" cy="567932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>
            <a:extLst>
              <a:ext uri="{FF2B5EF4-FFF2-40B4-BE49-F238E27FC236}">
                <a16:creationId xmlns:a16="http://schemas.microsoft.com/office/drawing/2014/main" id="{0E06C964-4C3E-ECA5-0572-757A09C3C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86" y="2142407"/>
            <a:ext cx="579168" cy="57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6A82BDE8-0055-9327-E3B6-9E1C57485BB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597893" y="2889712"/>
            <a:ext cx="576771" cy="567932"/>
          </a:xfrm>
          <a:prstGeom prst="rect">
            <a:avLst/>
          </a:prstGeom>
        </p:spPr>
      </p:pic>
      <p:pic>
        <p:nvPicPr>
          <p:cNvPr id="67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781048E8-3D37-0B3F-B3B2-0B773EBBBC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7892" y="3626651"/>
            <a:ext cx="576771" cy="567932"/>
          </a:xfrm>
          <a:prstGeom prst="rect">
            <a:avLst/>
          </a:prstGeom>
        </p:spPr>
      </p:pic>
      <p:pic>
        <p:nvPicPr>
          <p:cNvPr id="71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BE239232-9C05-19E4-EC6C-33FC090B717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597892" y="4363591"/>
            <a:ext cx="576771" cy="567932"/>
          </a:xfrm>
          <a:prstGeom prst="rect">
            <a:avLst/>
          </a:prstGeom>
        </p:spPr>
      </p:pic>
      <p:pic>
        <p:nvPicPr>
          <p:cNvPr id="7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14702149-DF1E-04CE-27DE-FF16D80F6B5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597893" y="2148025"/>
            <a:ext cx="576771" cy="567932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C677ED7-1586-8FCE-9DE1-4ADB122FDF7B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2174664" y="2431991"/>
            <a:ext cx="121202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60D8CA1-7409-B830-A8C2-6DF04A45095D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2174664" y="2431991"/>
            <a:ext cx="1212022" cy="74168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0E2AE35-9C85-16F7-678B-E50933FE8BBF}"/>
              </a:ext>
            </a:extLst>
          </p:cNvPr>
          <p:cNvCxnSpPr>
            <a:cxnSpLocks/>
            <a:stCxn id="66" idx="3"/>
            <a:endCxn id="75" idx="1"/>
          </p:cNvCxnSpPr>
          <p:nvPr/>
        </p:nvCxnSpPr>
        <p:spPr>
          <a:xfrm>
            <a:off x="2174664" y="3173678"/>
            <a:ext cx="1212022" cy="736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BBA1F62-D444-803E-6F4D-00D8C19B9E2C}"/>
              </a:ext>
            </a:extLst>
          </p:cNvPr>
          <p:cNvCxnSpPr>
            <a:cxnSpLocks/>
            <a:stCxn id="67" idx="3"/>
            <a:endCxn id="76" idx="1"/>
          </p:cNvCxnSpPr>
          <p:nvPr/>
        </p:nvCxnSpPr>
        <p:spPr>
          <a:xfrm>
            <a:off x="2174663" y="3910617"/>
            <a:ext cx="1212023" cy="73694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2A7A1D1-E58E-2840-A1B5-1B3A49C4DCB0}"/>
              </a:ext>
            </a:extLst>
          </p:cNvPr>
          <p:cNvCxnSpPr>
            <a:cxnSpLocks/>
            <a:stCxn id="67" idx="3"/>
            <a:endCxn id="75" idx="1"/>
          </p:cNvCxnSpPr>
          <p:nvPr/>
        </p:nvCxnSpPr>
        <p:spPr>
          <a:xfrm>
            <a:off x="2174663" y="3910617"/>
            <a:ext cx="121202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itle 44">
            <a:extLst>
              <a:ext uri="{FF2B5EF4-FFF2-40B4-BE49-F238E27FC236}">
                <a16:creationId xmlns:a16="http://schemas.microsoft.com/office/drawing/2014/main" id="{FAE26044-B4F9-64C1-3E9B-F8D51C0E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IE</a:t>
            </a:r>
            <a:r>
              <a:rPr lang="en-US" dirty="0"/>
              <a:t> and FL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01A35-8B0A-3706-1E3A-F8BB2F3AF3F9}"/>
              </a:ext>
            </a:extLst>
          </p:cNvPr>
          <p:cNvSpPr txBox="1"/>
          <p:nvPr/>
        </p:nvSpPr>
        <p:spPr>
          <a:xfrm>
            <a:off x="4013101" y="3649007"/>
            <a:ext cx="192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effectLst/>
              </a:rPr>
              <a:t>#1 </a:t>
            </a:r>
            <a:r>
              <a:rPr lang="en-US" sz="2800" b="1" i="1" dirty="0">
                <a:solidFill>
                  <a:srgbClr val="00B050"/>
                </a:solidFill>
                <a:effectLst/>
              </a:rPr>
              <a:t>✓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478D8-D078-9004-EB6F-0F6529968F90}"/>
              </a:ext>
            </a:extLst>
          </p:cNvPr>
          <p:cNvSpPr txBox="1"/>
          <p:nvPr/>
        </p:nvSpPr>
        <p:spPr>
          <a:xfrm>
            <a:off x="4013101" y="4385947"/>
            <a:ext cx="192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#3 </a:t>
            </a:r>
            <a:r>
              <a:rPr lang="en-US" sz="2800" b="1" dirty="0">
                <a:solidFill>
                  <a:schemeClr val="accent2"/>
                </a:solidFill>
                <a:effectLst/>
              </a:rPr>
              <a:t>✗</a:t>
            </a:r>
            <a:endParaRPr 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4830CB-25ED-C822-6134-49AE9A73EA05}"/>
                  </a:ext>
                </a:extLst>
              </p:cNvPr>
              <p:cNvSpPr txBox="1"/>
              <p:nvPr/>
            </p:nvSpPr>
            <p:spPr>
              <a:xfrm rot="1890315">
                <a:off x="1780236" y="4251928"/>
                <a:ext cx="19213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𝟖𝟕</m:t>
                      </m:r>
                    </m:oMath>
                  </m:oMathPara>
                </a14:m>
                <a:endParaRPr lang="en-US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4830CB-25ED-C822-6134-49AE9A73E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0315">
                <a:off x="1780236" y="4251928"/>
                <a:ext cx="192132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3DC350-FF5E-B29E-AE3D-95E8DCC2EBBE}"/>
                  </a:ext>
                </a:extLst>
              </p:cNvPr>
              <p:cNvSpPr txBox="1"/>
              <p:nvPr/>
            </p:nvSpPr>
            <p:spPr>
              <a:xfrm>
                <a:off x="1962579" y="3632269"/>
                <a:ext cx="19213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3DC350-FF5E-B29E-AE3D-95E8DCC2E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579" y="3632269"/>
                <a:ext cx="192132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FE3A8193-0CD8-C391-2DE6-3E866CD86C83}"/>
              </a:ext>
            </a:extLst>
          </p:cNvPr>
          <p:cNvSpPr txBox="1"/>
          <p:nvPr/>
        </p:nvSpPr>
        <p:spPr>
          <a:xfrm>
            <a:off x="4013101" y="2912068"/>
            <a:ext cx="192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effectLst/>
              </a:rPr>
              <a:t>#2 </a:t>
            </a:r>
            <a:r>
              <a:rPr lang="en-US" sz="2800" b="1" i="1" dirty="0">
                <a:solidFill>
                  <a:srgbClr val="00B050"/>
                </a:solidFill>
                <a:effectLst/>
              </a:rPr>
              <a:t>✓</a:t>
            </a:r>
            <a:endParaRPr lang="en-US" b="1" i="1" dirty="0">
              <a:solidFill>
                <a:srgbClr val="00B05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E7E00FE-4DAC-5500-EA91-2F11AC719BAB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 flipV="1">
            <a:off x="2174663" y="3173678"/>
            <a:ext cx="1212023" cy="73693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DA05B8-940E-3790-E323-076B3056FB65}"/>
                  </a:ext>
                </a:extLst>
              </p:cNvPr>
              <p:cNvSpPr txBox="1"/>
              <p:nvPr/>
            </p:nvSpPr>
            <p:spPr>
              <a:xfrm rot="19728405">
                <a:off x="1780236" y="3251046"/>
                <a:ext cx="19213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𝟗𝟐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DA05B8-940E-3790-E323-076B3056F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28405">
                <a:off x="1780236" y="3251046"/>
                <a:ext cx="192132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74448D-5714-F4C0-2B2E-9B4EEF38747C}"/>
              </a:ext>
            </a:extLst>
          </p:cNvPr>
          <p:cNvGrpSpPr/>
          <p:nvPr/>
        </p:nvGrpSpPr>
        <p:grpSpPr>
          <a:xfrm>
            <a:off x="1181770" y="5215489"/>
            <a:ext cx="3197807" cy="830997"/>
            <a:chOff x="4732735" y="5437543"/>
            <a:chExt cx="3197807" cy="83099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F2BCD70-4399-302C-7DE4-C5CA4EA5EE66}"/>
                </a:ext>
              </a:extLst>
            </p:cNvPr>
            <p:cNvCxnSpPr>
              <a:cxnSpLocks/>
            </p:cNvCxnSpPr>
            <p:nvPr/>
          </p:nvCxnSpPr>
          <p:spPr>
            <a:xfrm>
              <a:off x="4732735" y="5606820"/>
              <a:ext cx="576771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CCD681C-9344-85C9-CF11-DDF9C453904C}"/>
                    </a:ext>
                  </a:extLst>
                </p:cNvPr>
                <p:cNvSpPr txBox="1"/>
                <p:nvPr/>
              </p:nvSpPr>
              <p:spPr>
                <a:xfrm>
                  <a:off x="5353049" y="5437543"/>
                  <a:ext cx="257749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Immediate Engagement (IE)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6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bg2">
                          <a:lumMod val="50000"/>
                        </a:schemeClr>
                      </a:solidFill>
                    </a:rPr>
                    <a:t>Total engagement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7.394</m:t>
                      </m:r>
                    </m:oMath>
                  </a14:m>
                  <a:endParaRPr lang="en-US" sz="16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CCD681C-9344-85C9-CF11-DDF9C4539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049" y="5437543"/>
                  <a:ext cx="2577493" cy="830997"/>
                </a:xfrm>
                <a:prstGeom prst="rect">
                  <a:avLst/>
                </a:prstGeom>
                <a:blipFill>
                  <a:blip r:embed="rId13"/>
                  <a:stretch>
                    <a:fillRect t="-2206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6718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97CE6A2A-2D15-7FF8-CB7C-F37F8D936CF0}"/>
              </a:ext>
            </a:extLst>
          </p:cNvPr>
          <p:cNvGrpSpPr/>
          <p:nvPr/>
        </p:nvGrpSpPr>
        <p:grpSpPr>
          <a:xfrm>
            <a:off x="1597892" y="2142407"/>
            <a:ext cx="2367962" cy="2789116"/>
            <a:chOff x="4932841" y="2142407"/>
            <a:chExt cx="2367962" cy="2789116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4C90668-ED79-D6FD-D0B6-177DD2BDF5CD}"/>
                </a:ext>
              </a:extLst>
            </p:cNvPr>
            <p:cNvCxnSpPr>
              <a:cxnSpLocks/>
              <a:stCxn id="66" idx="3"/>
              <a:endCxn id="74" idx="1"/>
            </p:cNvCxnSpPr>
            <p:nvPr/>
          </p:nvCxnSpPr>
          <p:spPr>
            <a:xfrm>
              <a:off x="5509613" y="3173678"/>
              <a:ext cx="1212022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F3DF87-7FF6-0E79-3DAB-6BCF12BE1525}"/>
                </a:ext>
              </a:extLst>
            </p:cNvPr>
            <p:cNvCxnSpPr>
              <a:cxnSpLocks/>
              <a:stCxn id="66" idx="3"/>
              <a:endCxn id="77" idx="1"/>
            </p:cNvCxnSpPr>
            <p:nvPr/>
          </p:nvCxnSpPr>
          <p:spPr>
            <a:xfrm flipV="1">
              <a:off x="5509613" y="2431991"/>
              <a:ext cx="1212022" cy="74168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7E00FE-4DAC-5500-EA91-2F11AC719BAB}"/>
                </a:ext>
              </a:extLst>
            </p:cNvPr>
            <p:cNvCxnSpPr>
              <a:cxnSpLocks/>
              <a:stCxn id="67" idx="3"/>
              <a:endCxn id="74" idx="1"/>
            </p:cNvCxnSpPr>
            <p:nvPr/>
          </p:nvCxnSpPr>
          <p:spPr>
            <a:xfrm flipV="1">
              <a:off x="5509612" y="3173678"/>
              <a:ext cx="1212023" cy="736939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2A7A1D1-E58E-2840-A1B5-1B3A49C4DCB0}"/>
                </a:ext>
              </a:extLst>
            </p:cNvPr>
            <p:cNvCxnSpPr>
              <a:cxnSpLocks/>
              <a:stCxn id="67" idx="3"/>
              <a:endCxn id="75" idx="1"/>
            </p:cNvCxnSpPr>
            <p:nvPr/>
          </p:nvCxnSpPr>
          <p:spPr>
            <a:xfrm>
              <a:off x="5509612" y="3910617"/>
              <a:ext cx="1212023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C2BC050-9C8A-DD07-A8BD-CD52AF1A0548}"/>
                </a:ext>
              </a:extLst>
            </p:cNvPr>
            <p:cNvCxnSpPr>
              <a:cxnSpLocks/>
              <a:stCxn id="71" idx="3"/>
              <a:endCxn id="75" idx="1"/>
            </p:cNvCxnSpPr>
            <p:nvPr/>
          </p:nvCxnSpPr>
          <p:spPr>
            <a:xfrm flipV="1">
              <a:off x="5509612" y="3910617"/>
              <a:ext cx="1212023" cy="73694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B521C1-5D8D-E856-2B69-1EAF6DCCCF8A}"/>
                </a:ext>
              </a:extLst>
            </p:cNvPr>
            <p:cNvCxnSpPr>
              <a:cxnSpLocks/>
              <a:stCxn id="71" idx="3"/>
              <a:endCxn id="76" idx="1"/>
            </p:cNvCxnSpPr>
            <p:nvPr/>
          </p:nvCxnSpPr>
          <p:spPr>
            <a:xfrm>
              <a:off x="5509612" y="4647557"/>
              <a:ext cx="1212023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9D2E42C-8624-374B-AED9-80CDD9989B1B}"/>
                </a:ext>
              </a:extLst>
            </p:cNvPr>
            <p:cNvGrpSpPr/>
            <p:nvPr/>
          </p:nvGrpSpPr>
          <p:grpSpPr>
            <a:xfrm>
              <a:off x="6721635" y="2142407"/>
              <a:ext cx="579168" cy="2789116"/>
              <a:chOff x="3387885" y="2142407"/>
              <a:chExt cx="579168" cy="2789116"/>
            </a:xfrm>
          </p:grpSpPr>
          <p:pic>
            <p:nvPicPr>
              <p:cNvPr id="74" name="Picture 8">
                <a:extLst>
                  <a:ext uri="{FF2B5EF4-FFF2-40B4-BE49-F238E27FC236}">
                    <a16:creationId xmlns:a16="http://schemas.microsoft.com/office/drawing/2014/main" id="{F220EDDB-3776-5926-44DB-74C75EEAFE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5" y="2889712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4">
                <a:extLst>
                  <a:ext uri="{FF2B5EF4-FFF2-40B4-BE49-F238E27FC236}">
                    <a16:creationId xmlns:a16="http://schemas.microsoft.com/office/drawing/2014/main" id="{BD451DC0-AB76-052E-B99F-F821DFBEE0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5" y="3626651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2">
                <a:extLst>
                  <a:ext uri="{FF2B5EF4-FFF2-40B4-BE49-F238E27FC236}">
                    <a16:creationId xmlns:a16="http://schemas.microsoft.com/office/drawing/2014/main" id="{4573CF01-FDF3-BC03-3A5A-F2E20962F6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5" y="4363591"/>
                <a:ext cx="567932" cy="567932"/>
              </a:xfrm>
              <a:prstGeom prst="rect">
                <a:avLst/>
              </a:prstGeom>
              <a:noFill/>
              <a:ln w="571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6">
                <a:extLst>
                  <a:ext uri="{FF2B5EF4-FFF2-40B4-BE49-F238E27FC236}">
                    <a16:creationId xmlns:a16="http://schemas.microsoft.com/office/drawing/2014/main" id="{0E06C964-4C3E-ECA5-0572-757A09C3CB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5" y="2142407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92F9DE0-70DD-5FA9-679D-DA820C1F9145}"/>
                </a:ext>
              </a:extLst>
            </p:cNvPr>
            <p:cNvGrpSpPr/>
            <p:nvPr/>
          </p:nvGrpSpPr>
          <p:grpSpPr>
            <a:xfrm>
              <a:off x="4932841" y="2148025"/>
              <a:ext cx="576772" cy="2783498"/>
              <a:chOff x="1599091" y="2148025"/>
              <a:chExt cx="576772" cy="2783498"/>
            </a:xfrm>
          </p:grpSpPr>
          <p:pic>
            <p:nvPicPr>
              <p:cNvPr id="66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6A82BDE8-0055-9327-E3B6-9E1C57485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2889712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67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781048E8-3D37-0B3F-B3B2-0B773EBBB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1" y="3626651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71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BE239232-9C05-19E4-EC6C-33FC090B71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1" y="4363591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73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14702149-DF1E-04CE-27DE-FF16D80F6B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2148025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C677ED7-1586-8FCE-9DE1-4ADB122FDF7B}"/>
                </a:ext>
              </a:extLst>
            </p:cNvPr>
            <p:cNvCxnSpPr>
              <a:cxnSpLocks/>
              <a:stCxn id="73" idx="3"/>
              <a:endCxn id="77" idx="1"/>
            </p:cNvCxnSpPr>
            <p:nvPr/>
          </p:nvCxnSpPr>
          <p:spPr>
            <a:xfrm>
              <a:off x="5509613" y="2431991"/>
              <a:ext cx="1212022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60D8CA1-7409-B830-A8C2-6DF04A45095D}"/>
                </a:ext>
              </a:extLst>
            </p:cNvPr>
            <p:cNvCxnSpPr>
              <a:cxnSpLocks/>
              <a:stCxn id="73" idx="3"/>
              <a:endCxn id="74" idx="1"/>
            </p:cNvCxnSpPr>
            <p:nvPr/>
          </p:nvCxnSpPr>
          <p:spPr>
            <a:xfrm>
              <a:off x="5509613" y="2431991"/>
              <a:ext cx="1212022" cy="74168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E2AE35-9C85-16F7-678B-E50933FE8BBF}"/>
                </a:ext>
              </a:extLst>
            </p:cNvPr>
            <p:cNvCxnSpPr>
              <a:cxnSpLocks/>
              <a:stCxn id="66" idx="3"/>
              <a:endCxn id="75" idx="1"/>
            </p:cNvCxnSpPr>
            <p:nvPr/>
          </p:nvCxnSpPr>
          <p:spPr>
            <a:xfrm>
              <a:off x="5509613" y="3173678"/>
              <a:ext cx="1212022" cy="73693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BBA1F62-D444-803E-6F4D-00D8C19B9E2C}"/>
                </a:ext>
              </a:extLst>
            </p:cNvPr>
            <p:cNvCxnSpPr>
              <a:cxnSpLocks/>
              <a:stCxn id="67" idx="3"/>
              <a:endCxn id="76" idx="1"/>
            </p:cNvCxnSpPr>
            <p:nvPr/>
          </p:nvCxnSpPr>
          <p:spPr>
            <a:xfrm>
              <a:off x="5509612" y="3910617"/>
              <a:ext cx="1212023" cy="7369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itle 44">
            <a:extLst>
              <a:ext uri="{FF2B5EF4-FFF2-40B4-BE49-F238E27FC236}">
                <a16:creationId xmlns:a16="http://schemas.microsoft.com/office/drawing/2014/main" id="{FAE26044-B4F9-64C1-3E9B-F8D51C0E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FL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B0B486C-A860-2C5C-B904-C5C85CA9E9B1}"/>
              </a:ext>
            </a:extLst>
          </p:cNvPr>
          <p:cNvGrpSpPr/>
          <p:nvPr/>
        </p:nvGrpSpPr>
        <p:grpSpPr>
          <a:xfrm>
            <a:off x="8223749" y="2142407"/>
            <a:ext cx="2367962" cy="2789116"/>
            <a:chOff x="4932841" y="2142407"/>
            <a:chExt cx="2367962" cy="278911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D19D5F-B549-E32D-D027-D410A0285AF7}"/>
                </a:ext>
              </a:extLst>
            </p:cNvPr>
            <p:cNvCxnSpPr>
              <a:cxnSpLocks/>
              <a:stCxn id="84" idx="3"/>
              <a:endCxn id="88" idx="1"/>
            </p:cNvCxnSpPr>
            <p:nvPr/>
          </p:nvCxnSpPr>
          <p:spPr>
            <a:xfrm>
              <a:off x="5509613" y="3173678"/>
              <a:ext cx="1212022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A0833F-8D48-0B94-F332-EAF065FEEE31}"/>
                </a:ext>
              </a:extLst>
            </p:cNvPr>
            <p:cNvCxnSpPr>
              <a:cxnSpLocks/>
              <a:stCxn id="84" idx="3"/>
              <a:endCxn id="91" idx="1"/>
            </p:cNvCxnSpPr>
            <p:nvPr/>
          </p:nvCxnSpPr>
          <p:spPr>
            <a:xfrm flipV="1">
              <a:off x="5509613" y="2431991"/>
              <a:ext cx="1212022" cy="7416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F0D1F47-7039-2FD5-6A62-B4292A4208C5}"/>
                </a:ext>
              </a:extLst>
            </p:cNvPr>
            <p:cNvCxnSpPr>
              <a:cxnSpLocks/>
              <a:stCxn id="85" idx="3"/>
              <a:endCxn id="88" idx="1"/>
            </p:cNvCxnSpPr>
            <p:nvPr/>
          </p:nvCxnSpPr>
          <p:spPr>
            <a:xfrm flipV="1">
              <a:off x="5509612" y="3173678"/>
              <a:ext cx="1212023" cy="73693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A8EC664-0150-A981-90C1-7DFBFB47E5FB}"/>
                </a:ext>
              </a:extLst>
            </p:cNvPr>
            <p:cNvCxnSpPr>
              <a:cxnSpLocks/>
              <a:stCxn id="85" idx="3"/>
              <a:endCxn id="89" idx="1"/>
            </p:cNvCxnSpPr>
            <p:nvPr/>
          </p:nvCxnSpPr>
          <p:spPr>
            <a:xfrm>
              <a:off x="5509612" y="3910617"/>
              <a:ext cx="121202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34321B3-D972-6A66-002A-981C98D068EE}"/>
                </a:ext>
              </a:extLst>
            </p:cNvPr>
            <p:cNvCxnSpPr>
              <a:cxnSpLocks/>
              <a:stCxn id="86" idx="3"/>
              <a:endCxn id="89" idx="1"/>
            </p:cNvCxnSpPr>
            <p:nvPr/>
          </p:nvCxnSpPr>
          <p:spPr>
            <a:xfrm flipV="1">
              <a:off x="5509612" y="3910617"/>
              <a:ext cx="1212023" cy="73694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E215C1-294C-CE83-1F45-99D1AAE99512}"/>
                </a:ext>
              </a:extLst>
            </p:cNvPr>
            <p:cNvCxnSpPr>
              <a:cxnSpLocks/>
              <a:stCxn id="86" idx="3"/>
              <a:endCxn id="90" idx="1"/>
            </p:cNvCxnSpPr>
            <p:nvPr/>
          </p:nvCxnSpPr>
          <p:spPr>
            <a:xfrm>
              <a:off x="5509612" y="4647557"/>
              <a:ext cx="121202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BFF74FB-E67E-9FE1-7504-2E86EF8F8B05}"/>
                </a:ext>
              </a:extLst>
            </p:cNvPr>
            <p:cNvGrpSpPr/>
            <p:nvPr/>
          </p:nvGrpSpPr>
          <p:grpSpPr>
            <a:xfrm>
              <a:off x="6721635" y="2142407"/>
              <a:ext cx="579168" cy="2789116"/>
              <a:chOff x="3387885" y="2142407"/>
              <a:chExt cx="579168" cy="2789116"/>
            </a:xfrm>
          </p:grpSpPr>
          <p:pic>
            <p:nvPicPr>
              <p:cNvPr id="88" name="Picture 8">
                <a:extLst>
                  <a:ext uri="{FF2B5EF4-FFF2-40B4-BE49-F238E27FC236}">
                    <a16:creationId xmlns:a16="http://schemas.microsoft.com/office/drawing/2014/main" id="{8C29FA07-EA8E-1B8F-D0A4-B2A3421047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5" y="2889712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4">
                <a:extLst>
                  <a:ext uri="{FF2B5EF4-FFF2-40B4-BE49-F238E27FC236}">
                    <a16:creationId xmlns:a16="http://schemas.microsoft.com/office/drawing/2014/main" id="{A744EED9-33A6-DB5C-B621-CAFB321989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5" y="3626651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2">
                <a:extLst>
                  <a:ext uri="{FF2B5EF4-FFF2-40B4-BE49-F238E27FC236}">
                    <a16:creationId xmlns:a16="http://schemas.microsoft.com/office/drawing/2014/main" id="{9C14E8EC-FD10-A7A7-43CF-7FECA98CF0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5" y="4363591"/>
                <a:ext cx="567932" cy="567932"/>
              </a:xfrm>
              <a:prstGeom prst="rect">
                <a:avLst/>
              </a:prstGeom>
              <a:noFill/>
              <a:ln w="571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6">
                <a:extLst>
                  <a:ext uri="{FF2B5EF4-FFF2-40B4-BE49-F238E27FC236}">
                    <a16:creationId xmlns:a16="http://schemas.microsoft.com/office/drawing/2014/main" id="{7EBD44E8-375E-E3F9-F65B-A3B1241B5E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5" y="2142407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B9DF77B-7F26-8DE3-C1F6-0BC500610C4D}"/>
                </a:ext>
              </a:extLst>
            </p:cNvPr>
            <p:cNvGrpSpPr/>
            <p:nvPr/>
          </p:nvGrpSpPr>
          <p:grpSpPr>
            <a:xfrm>
              <a:off x="4932841" y="2148025"/>
              <a:ext cx="576772" cy="2783498"/>
              <a:chOff x="1599091" y="2148025"/>
              <a:chExt cx="576772" cy="2783498"/>
            </a:xfrm>
          </p:grpSpPr>
          <p:pic>
            <p:nvPicPr>
              <p:cNvPr id="8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66AADD13-2CEC-8C9F-C767-49AE4A3C84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2889712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8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1BF9BE40-D8E3-C79F-5C4D-87F57081DD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1" y="3626651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86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A73A7D99-7294-5596-F6F3-C6742A4A3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1" y="4363591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87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5ED56A42-04FD-A570-C99D-242375E4E2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2148025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8BC54BA-B100-A26A-1BFC-6AD3591A6B04}"/>
                </a:ext>
              </a:extLst>
            </p:cNvPr>
            <p:cNvCxnSpPr>
              <a:cxnSpLocks/>
              <a:stCxn id="87" idx="3"/>
              <a:endCxn id="91" idx="1"/>
            </p:cNvCxnSpPr>
            <p:nvPr/>
          </p:nvCxnSpPr>
          <p:spPr>
            <a:xfrm>
              <a:off x="5509613" y="2431991"/>
              <a:ext cx="1212022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52166C6-5DB3-F7E5-4ABD-EC2440745BE3}"/>
                </a:ext>
              </a:extLst>
            </p:cNvPr>
            <p:cNvCxnSpPr>
              <a:cxnSpLocks/>
              <a:stCxn id="87" idx="3"/>
              <a:endCxn id="88" idx="1"/>
            </p:cNvCxnSpPr>
            <p:nvPr/>
          </p:nvCxnSpPr>
          <p:spPr>
            <a:xfrm>
              <a:off x="5509613" y="2431991"/>
              <a:ext cx="1212022" cy="7416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3BABBAA-D88A-D7EB-EBA2-8D352FFCEC24}"/>
                </a:ext>
              </a:extLst>
            </p:cNvPr>
            <p:cNvCxnSpPr>
              <a:cxnSpLocks/>
              <a:stCxn id="84" idx="3"/>
              <a:endCxn id="89" idx="1"/>
            </p:cNvCxnSpPr>
            <p:nvPr/>
          </p:nvCxnSpPr>
          <p:spPr>
            <a:xfrm>
              <a:off x="5509613" y="3173678"/>
              <a:ext cx="1212022" cy="73693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DC9F60F-4AE5-8D8B-E346-13C2EDACFA7D}"/>
                </a:ext>
              </a:extLst>
            </p:cNvPr>
            <p:cNvCxnSpPr>
              <a:cxnSpLocks/>
              <a:stCxn id="85" idx="3"/>
              <a:endCxn id="90" idx="1"/>
            </p:cNvCxnSpPr>
            <p:nvPr/>
          </p:nvCxnSpPr>
          <p:spPr>
            <a:xfrm>
              <a:off x="5509612" y="3910617"/>
              <a:ext cx="1212023" cy="73694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CB8235E-F120-D771-303E-35514EED604F}"/>
              </a:ext>
            </a:extLst>
          </p:cNvPr>
          <p:cNvGrpSpPr/>
          <p:nvPr/>
        </p:nvGrpSpPr>
        <p:grpSpPr>
          <a:xfrm>
            <a:off x="7993959" y="5215489"/>
            <a:ext cx="2834735" cy="830997"/>
            <a:chOff x="4732735" y="5437543"/>
            <a:chExt cx="2834735" cy="83099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9E054E8-98C9-D05C-A211-F65C48D77A5F}"/>
                </a:ext>
              </a:extLst>
            </p:cNvPr>
            <p:cNvCxnSpPr>
              <a:cxnSpLocks/>
            </p:cNvCxnSpPr>
            <p:nvPr/>
          </p:nvCxnSpPr>
          <p:spPr>
            <a:xfrm>
              <a:off x="4732735" y="5606820"/>
              <a:ext cx="576771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F9DAB8C-204E-BBB9-846F-7262F18B44DE}"/>
                    </a:ext>
                  </a:extLst>
                </p:cNvPr>
                <p:cNvSpPr txBox="1"/>
                <p:nvPr/>
              </p:nvSpPr>
              <p:spPr>
                <a:xfrm>
                  <a:off x="5353050" y="5437543"/>
                  <a:ext cx="221442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1"/>
                      </a:solidFill>
                    </a:rPr>
                    <a:t>Forward-Looking (FL)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=0 &amp; 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=∞</m:t>
                        </m:r>
                      </m:oMath>
                    </m:oMathPara>
                  </a14:m>
                  <a:endParaRPr lang="en-US" sz="1600" dirty="0">
                    <a:solidFill>
                      <a:schemeClr val="accent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accent1"/>
                      </a:solidFill>
                    </a:rPr>
                    <a:t>Total engagement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7.340</m:t>
                      </m:r>
                    </m:oMath>
                  </a14:m>
                  <a:endParaRPr lang="en-US" sz="16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F9DAB8C-204E-BBB9-846F-7262F18B4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050" y="5437543"/>
                  <a:ext cx="2214420" cy="830997"/>
                </a:xfrm>
                <a:prstGeom prst="rect">
                  <a:avLst/>
                </a:prstGeom>
                <a:blipFill>
                  <a:blip r:embed="rId7"/>
                  <a:stretch>
                    <a:fillRect l="-1102" t="-2206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4D58966-44B6-A9B9-5C16-FFE05A68297D}"/>
              </a:ext>
            </a:extLst>
          </p:cNvPr>
          <p:cNvGrpSpPr/>
          <p:nvPr/>
        </p:nvGrpSpPr>
        <p:grpSpPr>
          <a:xfrm>
            <a:off x="4912020" y="2142407"/>
            <a:ext cx="2367961" cy="1315237"/>
            <a:chOff x="4932842" y="2142407"/>
            <a:chExt cx="2367961" cy="131523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30510EF-C924-5200-71DD-014C3D351C70}"/>
                </a:ext>
              </a:extLst>
            </p:cNvPr>
            <p:cNvCxnSpPr>
              <a:cxnSpLocks/>
              <a:stCxn id="34" idx="3"/>
              <a:endCxn id="39" idx="1"/>
            </p:cNvCxnSpPr>
            <p:nvPr/>
          </p:nvCxnSpPr>
          <p:spPr>
            <a:xfrm>
              <a:off x="5509613" y="3173678"/>
              <a:ext cx="1212022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082215E-90B7-2CA4-0BBC-5EA1D263FD95}"/>
                </a:ext>
              </a:extLst>
            </p:cNvPr>
            <p:cNvCxnSpPr>
              <a:cxnSpLocks/>
              <a:stCxn id="34" idx="3"/>
              <a:endCxn id="42" idx="1"/>
            </p:cNvCxnSpPr>
            <p:nvPr/>
          </p:nvCxnSpPr>
          <p:spPr>
            <a:xfrm flipV="1">
              <a:off x="5509613" y="2431991"/>
              <a:ext cx="1212022" cy="74168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F2D49AE-C719-E255-49A4-1C9528055D49}"/>
                </a:ext>
              </a:extLst>
            </p:cNvPr>
            <p:cNvGrpSpPr/>
            <p:nvPr/>
          </p:nvGrpSpPr>
          <p:grpSpPr>
            <a:xfrm>
              <a:off x="6721635" y="2142407"/>
              <a:ext cx="579168" cy="1315237"/>
              <a:chOff x="3387885" y="2142407"/>
              <a:chExt cx="579168" cy="1315237"/>
            </a:xfrm>
          </p:grpSpPr>
          <p:pic>
            <p:nvPicPr>
              <p:cNvPr id="39" name="Picture 8">
                <a:extLst>
                  <a:ext uri="{FF2B5EF4-FFF2-40B4-BE49-F238E27FC236}">
                    <a16:creationId xmlns:a16="http://schemas.microsoft.com/office/drawing/2014/main" id="{2D3959D7-F85F-B8E0-65F4-2E23523D24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5" y="2889712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6">
                <a:extLst>
                  <a:ext uri="{FF2B5EF4-FFF2-40B4-BE49-F238E27FC236}">
                    <a16:creationId xmlns:a16="http://schemas.microsoft.com/office/drawing/2014/main" id="{E18DB7E1-465C-4AB8-1A01-B951E8FBA7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5" y="2142407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5C83592-5D49-84A9-F439-7805CDF15171}"/>
                </a:ext>
              </a:extLst>
            </p:cNvPr>
            <p:cNvGrpSpPr/>
            <p:nvPr/>
          </p:nvGrpSpPr>
          <p:grpSpPr>
            <a:xfrm>
              <a:off x="4932842" y="2148025"/>
              <a:ext cx="576771" cy="1309619"/>
              <a:chOff x="1599092" y="2148025"/>
              <a:chExt cx="576771" cy="1309619"/>
            </a:xfrm>
          </p:grpSpPr>
          <p:pic>
            <p:nvPicPr>
              <p:cNvPr id="3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0FE3F961-7730-FF3A-37F4-170C43A3A3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2889712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3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64E0067C-FF60-858A-089A-653774F463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2148025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60DA9C-16A4-0168-9D17-C33093E77D06}"/>
                </a:ext>
              </a:extLst>
            </p:cNvPr>
            <p:cNvCxnSpPr>
              <a:cxnSpLocks/>
              <a:stCxn id="38" idx="3"/>
              <a:endCxn id="42" idx="1"/>
            </p:cNvCxnSpPr>
            <p:nvPr/>
          </p:nvCxnSpPr>
          <p:spPr>
            <a:xfrm>
              <a:off x="5509613" y="2431991"/>
              <a:ext cx="1212022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7DBE6B-FDB8-ED57-6106-6B0CF98699FA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>
              <a:off x="5509613" y="2431991"/>
              <a:ext cx="1212022" cy="74168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0BC027D-654D-E110-6CBC-76966F01BF2F}"/>
              </a:ext>
            </a:extLst>
          </p:cNvPr>
          <p:cNvGrpSpPr/>
          <p:nvPr/>
        </p:nvGrpSpPr>
        <p:grpSpPr>
          <a:xfrm>
            <a:off x="4495898" y="5215489"/>
            <a:ext cx="3197807" cy="830997"/>
            <a:chOff x="4732735" y="5437543"/>
            <a:chExt cx="3197807" cy="83099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64B5B8-ADE3-DA07-ED9C-B6562D50EA07}"/>
                </a:ext>
              </a:extLst>
            </p:cNvPr>
            <p:cNvCxnSpPr>
              <a:cxnSpLocks/>
            </p:cNvCxnSpPr>
            <p:nvPr/>
          </p:nvCxnSpPr>
          <p:spPr>
            <a:xfrm>
              <a:off x="4732735" y="5606820"/>
              <a:ext cx="576771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7FD8D9E5-7F55-D6AD-B7DC-9C04F78E7070}"/>
                    </a:ext>
                  </a:extLst>
                </p:cNvPr>
                <p:cNvSpPr txBox="1"/>
                <p:nvPr/>
              </p:nvSpPr>
              <p:spPr>
                <a:xfrm>
                  <a:off x="5353050" y="5437543"/>
                  <a:ext cx="257749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Immediate Engagement (IE)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=∞</m:t>
                        </m:r>
                      </m:oMath>
                    </m:oMathPara>
                  </a14:m>
                  <a:endParaRPr lang="en-US" sz="16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bg2">
                          <a:lumMod val="50000"/>
                        </a:schemeClr>
                      </a:solidFill>
                    </a:rPr>
                    <a:t>Total engagement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3.682</m:t>
                      </m:r>
                    </m:oMath>
                  </a14:m>
                  <a:endParaRPr lang="en-US" sz="16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7FD8D9E5-7F55-D6AD-B7DC-9C04F78E7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050" y="5437543"/>
                  <a:ext cx="2577492" cy="830997"/>
                </a:xfrm>
                <a:prstGeom prst="rect">
                  <a:avLst/>
                </a:prstGeom>
                <a:blipFill>
                  <a:blip r:embed="rId8"/>
                  <a:stretch>
                    <a:fillRect t="-2206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D3127FE-7817-5B7E-DC2B-3F277DF9F9CD}"/>
              </a:ext>
            </a:extLst>
          </p:cNvPr>
          <p:cNvGrpSpPr/>
          <p:nvPr/>
        </p:nvGrpSpPr>
        <p:grpSpPr>
          <a:xfrm>
            <a:off x="1181770" y="5215489"/>
            <a:ext cx="3197807" cy="830997"/>
            <a:chOff x="4732735" y="5437543"/>
            <a:chExt cx="3197807" cy="83099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FA44A22-C9B2-9EDD-CDAB-965A4982287E}"/>
                </a:ext>
              </a:extLst>
            </p:cNvPr>
            <p:cNvCxnSpPr>
              <a:cxnSpLocks/>
            </p:cNvCxnSpPr>
            <p:nvPr/>
          </p:nvCxnSpPr>
          <p:spPr>
            <a:xfrm>
              <a:off x="4732735" y="5606820"/>
              <a:ext cx="576771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0D155FC-C3C5-C864-1D30-39AA85108512}"/>
                    </a:ext>
                  </a:extLst>
                </p:cNvPr>
                <p:cNvSpPr txBox="1"/>
                <p:nvPr/>
              </p:nvSpPr>
              <p:spPr>
                <a:xfrm>
                  <a:off x="5353049" y="5437543"/>
                  <a:ext cx="257749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Immediate Engagement (IE)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6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bg2">
                          <a:lumMod val="50000"/>
                        </a:schemeClr>
                      </a:solidFill>
                    </a:rPr>
                    <a:t>Total engagement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7.394</m:t>
                      </m:r>
                    </m:oMath>
                  </a14:m>
                  <a:endParaRPr lang="en-US" sz="16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0D155FC-C3C5-C864-1D30-39AA85108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049" y="5437543"/>
                  <a:ext cx="2577493" cy="830997"/>
                </a:xfrm>
                <a:prstGeom prst="rect">
                  <a:avLst/>
                </a:prstGeom>
                <a:blipFill>
                  <a:blip r:embed="rId9"/>
                  <a:stretch>
                    <a:fillRect t="-2206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D77C09FC-A03D-DB24-4FB6-7524F9FADC0D}"/>
              </a:ext>
            </a:extLst>
          </p:cNvPr>
          <p:cNvSpPr/>
          <p:nvPr/>
        </p:nvSpPr>
        <p:spPr bwMode="auto">
          <a:xfrm>
            <a:off x="4150551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3F56B1-F33F-5602-F593-1B66A4E4B06F}"/>
              </a:ext>
            </a:extLst>
          </p:cNvPr>
          <p:cNvCxnSpPr/>
          <p:nvPr/>
        </p:nvCxnSpPr>
        <p:spPr>
          <a:xfrm>
            <a:off x="7766957" y="2046514"/>
            <a:ext cx="0" cy="3999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11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FAE26044-B4F9-64C1-3E9B-F8D51C0E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FL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B0B486C-A860-2C5C-B904-C5C85CA9E9B1}"/>
              </a:ext>
            </a:extLst>
          </p:cNvPr>
          <p:cNvGrpSpPr/>
          <p:nvPr/>
        </p:nvGrpSpPr>
        <p:grpSpPr>
          <a:xfrm>
            <a:off x="8223749" y="2142407"/>
            <a:ext cx="2367962" cy="2789116"/>
            <a:chOff x="4932841" y="2142407"/>
            <a:chExt cx="2367962" cy="278911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D19D5F-B549-E32D-D027-D410A0285AF7}"/>
                </a:ext>
              </a:extLst>
            </p:cNvPr>
            <p:cNvCxnSpPr>
              <a:cxnSpLocks/>
              <a:stCxn id="84" idx="3"/>
              <a:endCxn id="88" idx="1"/>
            </p:cNvCxnSpPr>
            <p:nvPr/>
          </p:nvCxnSpPr>
          <p:spPr>
            <a:xfrm>
              <a:off x="5509613" y="3173678"/>
              <a:ext cx="1212022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A0833F-8D48-0B94-F332-EAF065FEEE31}"/>
                </a:ext>
              </a:extLst>
            </p:cNvPr>
            <p:cNvCxnSpPr>
              <a:cxnSpLocks/>
              <a:stCxn id="84" idx="3"/>
              <a:endCxn id="91" idx="1"/>
            </p:cNvCxnSpPr>
            <p:nvPr/>
          </p:nvCxnSpPr>
          <p:spPr>
            <a:xfrm flipV="1">
              <a:off x="5509613" y="2431991"/>
              <a:ext cx="1212022" cy="74168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F0D1F47-7039-2FD5-6A62-B4292A4208C5}"/>
                </a:ext>
              </a:extLst>
            </p:cNvPr>
            <p:cNvCxnSpPr>
              <a:cxnSpLocks/>
              <a:stCxn id="85" idx="3"/>
              <a:endCxn id="88" idx="1"/>
            </p:cNvCxnSpPr>
            <p:nvPr/>
          </p:nvCxnSpPr>
          <p:spPr>
            <a:xfrm flipV="1">
              <a:off x="5509612" y="3173678"/>
              <a:ext cx="1212023" cy="73693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A8EC664-0150-A981-90C1-7DFBFB47E5FB}"/>
                </a:ext>
              </a:extLst>
            </p:cNvPr>
            <p:cNvCxnSpPr>
              <a:cxnSpLocks/>
              <a:stCxn id="85" idx="3"/>
              <a:endCxn id="89" idx="1"/>
            </p:cNvCxnSpPr>
            <p:nvPr/>
          </p:nvCxnSpPr>
          <p:spPr>
            <a:xfrm>
              <a:off x="5509612" y="3910617"/>
              <a:ext cx="121202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34321B3-D972-6A66-002A-981C98D068EE}"/>
                </a:ext>
              </a:extLst>
            </p:cNvPr>
            <p:cNvCxnSpPr>
              <a:cxnSpLocks/>
              <a:stCxn id="86" idx="3"/>
              <a:endCxn id="89" idx="1"/>
            </p:cNvCxnSpPr>
            <p:nvPr/>
          </p:nvCxnSpPr>
          <p:spPr>
            <a:xfrm flipV="1">
              <a:off x="5509612" y="3910617"/>
              <a:ext cx="1212023" cy="7369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E215C1-294C-CE83-1F45-99D1AAE99512}"/>
                </a:ext>
              </a:extLst>
            </p:cNvPr>
            <p:cNvCxnSpPr>
              <a:cxnSpLocks/>
              <a:stCxn id="86" idx="3"/>
              <a:endCxn id="90" idx="1"/>
            </p:cNvCxnSpPr>
            <p:nvPr/>
          </p:nvCxnSpPr>
          <p:spPr>
            <a:xfrm>
              <a:off x="5509612" y="4647557"/>
              <a:ext cx="1212023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BFF74FB-E67E-9FE1-7504-2E86EF8F8B05}"/>
                </a:ext>
              </a:extLst>
            </p:cNvPr>
            <p:cNvGrpSpPr/>
            <p:nvPr/>
          </p:nvGrpSpPr>
          <p:grpSpPr>
            <a:xfrm>
              <a:off x="6721635" y="2142407"/>
              <a:ext cx="579168" cy="2789116"/>
              <a:chOff x="3387885" y="2142407"/>
              <a:chExt cx="579168" cy="2789116"/>
            </a:xfrm>
          </p:grpSpPr>
          <p:pic>
            <p:nvPicPr>
              <p:cNvPr id="88" name="Picture 8">
                <a:extLst>
                  <a:ext uri="{FF2B5EF4-FFF2-40B4-BE49-F238E27FC236}">
                    <a16:creationId xmlns:a16="http://schemas.microsoft.com/office/drawing/2014/main" id="{8C29FA07-EA8E-1B8F-D0A4-B2A3421047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5" y="2889712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4">
                <a:extLst>
                  <a:ext uri="{FF2B5EF4-FFF2-40B4-BE49-F238E27FC236}">
                    <a16:creationId xmlns:a16="http://schemas.microsoft.com/office/drawing/2014/main" id="{A744EED9-33A6-DB5C-B621-CAFB321989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5" y="3626651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2">
                <a:extLst>
                  <a:ext uri="{FF2B5EF4-FFF2-40B4-BE49-F238E27FC236}">
                    <a16:creationId xmlns:a16="http://schemas.microsoft.com/office/drawing/2014/main" id="{9C14E8EC-FD10-A7A7-43CF-7FECA98CF0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5" y="4363591"/>
                <a:ext cx="567932" cy="567932"/>
              </a:xfrm>
              <a:prstGeom prst="rect">
                <a:avLst/>
              </a:prstGeom>
              <a:noFill/>
              <a:ln w="571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6">
                <a:extLst>
                  <a:ext uri="{FF2B5EF4-FFF2-40B4-BE49-F238E27FC236}">
                    <a16:creationId xmlns:a16="http://schemas.microsoft.com/office/drawing/2014/main" id="{7EBD44E8-375E-E3F9-F65B-A3B1241B5E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5" y="2142407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B9DF77B-7F26-8DE3-C1F6-0BC500610C4D}"/>
                </a:ext>
              </a:extLst>
            </p:cNvPr>
            <p:cNvGrpSpPr/>
            <p:nvPr/>
          </p:nvGrpSpPr>
          <p:grpSpPr>
            <a:xfrm>
              <a:off x="4932841" y="2148025"/>
              <a:ext cx="576772" cy="2783498"/>
              <a:chOff x="1599091" y="2148025"/>
              <a:chExt cx="576772" cy="2783498"/>
            </a:xfrm>
          </p:grpSpPr>
          <p:pic>
            <p:nvPicPr>
              <p:cNvPr id="8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66AADD13-2CEC-8C9F-C767-49AE4A3C84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lum bright="70000" contrast="-70000"/>
              </a:blip>
              <a:stretch>
                <a:fillRect/>
              </a:stretch>
            </p:blipFill>
            <p:spPr>
              <a:xfrm>
                <a:off x="1599092" y="2889712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8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1BF9BE40-D8E3-C79F-5C4D-87F57081DD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1" y="3626651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86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A73A7D99-7294-5596-F6F3-C6742A4A3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lum bright="70000" contrast="-70000"/>
              </a:blip>
              <a:stretch>
                <a:fillRect/>
              </a:stretch>
            </p:blipFill>
            <p:spPr>
              <a:xfrm>
                <a:off x="1599091" y="4363591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87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5ED56A42-04FD-A570-C99D-242375E4E2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lum bright="70000" contrast="-70000"/>
              </a:blip>
              <a:stretch>
                <a:fillRect/>
              </a:stretch>
            </p:blipFill>
            <p:spPr>
              <a:xfrm>
                <a:off x="1599092" y="2148025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8BC54BA-B100-A26A-1BFC-6AD3591A6B04}"/>
                </a:ext>
              </a:extLst>
            </p:cNvPr>
            <p:cNvCxnSpPr>
              <a:cxnSpLocks/>
              <a:stCxn id="87" idx="3"/>
              <a:endCxn id="91" idx="1"/>
            </p:cNvCxnSpPr>
            <p:nvPr/>
          </p:nvCxnSpPr>
          <p:spPr>
            <a:xfrm>
              <a:off x="5509613" y="2431991"/>
              <a:ext cx="1212022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52166C6-5DB3-F7E5-4ABD-EC2440745BE3}"/>
                </a:ext>
              </a:extLst>
            </p:cNvPr>
            <p:cNvCxnSpPr>
              <a:cxnSpLocks/>
              <a:stCxn id="87" idx="3"/>
              <a:endCxn id="88" idx="1"/>
            </p:cNvCxnSpPr>
            <p:nvPr/>
          </p:nvCxnSpPr>
          <p:spPr>
            <a:xfrm>
              <a:off x="5509613" y="2431991"/>
              <a:ext cx="1212022" cy="74168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3BABBAA-D88A-D7EB-EBA2-8D352FFCEC24}"/>
                </a:ext>
              </a:extLst>
            </p:cNvPr>
            <p:cNvCxnSpPr>
              <a:cxnSpLocks/>
              <a:stCxn id="84" idx="3"/>
              <a:endCxn id="89" idx="1"/>
            </p:cNvCxnSpPr>
            <p:nvPr/>
          </p:nvCxnSpPr>
          <p:spPr>
            <a:xfrm>
              <a:off x="5509613" y="3173678"/>
              <a:ext cx="1212022" cy="73693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DC9F60F-4AE5-8D8B-E346-13C2EDACFA7D}"/>
                </a:ext>
              </a:extLst>
            </p:cNvPr>
            <p:cNvCxnSpPr>
              <a:cxnSpLocks/>
              <a:stCxn id="85" idx="3"/>
              <a:endCxn id="90" idx="1"/>
            </p:cNvCxnSpPr>
            <p:nvPr/>
          </p:nvCxnSpPr>
          <p:spPr>
            <a:xfrm>
              <a:off x="5509612" y="3910617"/>
              <a:ext cx="1212023" cy="73694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4D58966-44B6-A9B9-5C16-FFE05A68297D}"/>
              </a:ext>
            </a:extLst>
          </p:cNvPr>
          <p:cNvGrpSpPr/>
          <p:nvPr/>
        </p:nvGrpSpPr>
        <p:grpSpPr>
          <a:xfrm>
            <a:off x="4912020" y="2142407"/>
            <a:ext cx="2367961" cy="1315237"/>
            <a:chOff x="4932842" y="2142407"/>
            <a:chExt cx="2367961" cy="131523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30510EF-C924-5200-71DD-014C3D351C70}"/>
                </a:ext>
              </a:extLst>
            </p:cNvPr>
            <p:cNvCxnSpPr>
              <a:cxnSpLocks/>
              <a:stCxn id="34" idx="3"/>
              <a:endCxn id="39" idx="1"/>
            </p:cNvCxnSpPr>
            <p:nvPr/>
          </p:nvCxnSpPr>
          <p:spPr>
            <a:xfrm>
              <a:off x="5509613" y="3173678"/>
              <a:ext cx="1212022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082215E-90B7-2CA4-0BBC-5EA1D263FD95}"/>
                </a:ext>
              </a:extLst>
            </p:cNvPr>
            <p:cNvCxnSpPr>
              <a:cxnSpLocks/>
              <a:stCxn id="34" idx="3"/>
              <a:endCxn id="42" idx="1"/>
            </p:cNvCxnSpPr>
            <p:nvPr/>
          </p:nvCxnSpPr>
          <p:spPr>
            <a:xfrm flipV="1">
              <a:off x="5509613" y="2431991"/>
              <a:ext cx="1212022" cy="74168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F2D49AE-C719-E255-49A4-1C9528055D49}"/>
                </a:ext>
              </a:extLst>
            </p:cNvPr>
            <p:cNvGrpSpPr/>
            <p:nvPr/>
          </p:nvGrpSpPr>
          <p:grpSpPr>
            <a:xfrm>
              <a:off x="6721635" y="2142407"/>
              <a:ext cx="579168" cy="1315237"/>
              <a:chOff x="3387885" y="2142407"/>
              <a:chExt cx="579168" cy="1315237"/>
            </a:xfrm>
          </p:grpSpPr>
          <p:pic>
            <p:nvPicPr>
              <p:cNvPr id="39" name="Picture 8">
                <a:extLst>
                  <a:ext uri="{FF2B5EF4-FFF2-40B4-BE49-F238E27FC236}">
                    <a16:creationId xmlns:a16="http://schemas.microsoft.com/office/drawing/2014/main" id="{2D3959D7-F85F-B8E0-65F4-2E23523D24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5" y="2889712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6">
                <a:extLst>
                  <a:ext uri="{FF2B5EF4-FFF2-40B4-BE49-F238E27FC236}">
                    <a16:creationId xmlns:a16="http://schemas.microsoft.com/office/drawing/2014/main" id="{E18DB7E1-465C-4AB8-1A01-B951E8FBA7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5" y="2142407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5C83592-5D49-84A9-F439-7805CDF15171}"/>
                </a:ext>
              </a:extLst>
            </p:cNvPr>
            <p:cNvGrpSpPr/>
            <p:nvPr/>
          </p:nvGrpSpPr>
          <p:grpSpPr>
            <a:xfrm>
              <a:off x="4932842" y="2148025"/>
              <a:ext cx="576771" cy="1309619"/>
              <a:chOff x="1599092" y="2148025"/>
              <a:chExt cx="576771" cy="1309619"/>
            </a:xfrm>
          </p:grpSpPr>
          <p:pic>
            <p:nvPicPr>
              <p:cNvPr id="3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0FE3F961-7730-FF3A-37F4-170C43A3A3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2889712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3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64E0067C-FF60-858A-089A-653774F463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2148025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60DA9C-16A4-0168-9D17-C33093E77D06}"/>
                </a:ext>
              </a:extLst>
            </p:cNvPr>
            <p:cNvCxnSpPr>
              <a:cxnSpLocks/>
              <a:stCxn id="38" idx="3"/>
              <a:endCxn id="42" idx="1"/>
            </p:cNvCxnSpPr>
            <p:nvPr/>
          </p:nvCxnSpPr>
          <p:spPr>
            <a:xfrm>
              <a:off x="5509613" y="2431991"/>
              <a:ext cx="1212022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7DBE6B-FDB8-ED57-6106-6B0CF98699FA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>
              <a:off x="5509613" y="2431991"/>
              <a:ext cx="1212022" cy="74168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EE4309-79FE-285F-E650-B5838F135A3D}"/>
                  </a:ext>
                </a:extLst>
              </p:cNvPr>
              <p:cNvSpPr txBox="1"/>
              <p:nvPr/>
            </p:nvSpPr>
            <p:spPr>
              <a:xfrm rot="1890315">
                <a:off x="8431931" y="4251928"/>
                <a:ext cx="19213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𝟖𝟕</m:t>
                      </m:r>
                    </m:oMath>
                  </m:oMathPara>
                </a14:m>
                <a:endParaRPr lang="en-US" b="1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EE4309-79FE-285F-E650-B5838F135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0315">
                <a:off x="8431931" y="4251928"/>
                <a:ext cx="192132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DF7058-A70E-4987-6E2E-C4B8015645D7}"/>
                  </a:ext>
                </a:extLst>
              </p:cNvPr>
              <p:cNvSpPr txBox="1"/>
              <p:nvPr/>
            </p:nvSpPr>
            <p:spPr>
              <a:xfrm>
                <a:off x="8614274" y="3632269"/>
                <a:ext cx="19213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US" b="1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DF7058-A70E-4987-6E2E-C4B801564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274" y="3632269"/>
                <a:ext cx="192132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452F54-6416-6C78-9ABF-B9037F66098E}"/>
                  </a:ext>
                </a:extLst>
              </p:cNvPr>
              <p:cNvSpPr txBox="1"/>
              <p:nvPr/>
            </p:nvSpPr>
            <p:spPr>
              <a:xfrm rot="19728405">
                <a:off x="8431931" y="3251046"/>
                <a:ext cx="19213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𝟗𝟐</m:t>
                      </m:r>
                    </m:oMath>
                  </m:oMathPara>
                </a14:m>
                <a:endParaRPr lang="en-US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452F54-6416-6C78-9ABF-B9037F660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28405">
                <a:off x="8431931" y="3251046"/>
                <a:ext cx="192132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178203D-6991-6ABC-1038-22A804A4C05E}"/>
              </a:ext>
            </a:extLst>
          </p:cNvPr>
          <p:cNvGrpSpPr/>
          <p:nvPr/>
        </p:nvGrpSpPr>
        <p:grpSpPr>
          <a:xfrm>
            <a:off x="7993959" y="5215489"/>
            <a:ext cx="2834735" cy="830997"/>
            <a:chOff x="4732735" y="5437543"/>
            <a:chExt cx="2834735" cy="8309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FE6D0E7-4F1F-9367-59A6-61873452A328}"/>
                </a:ext>
              </a:extLst>
            </p:cNvPr>
            <p:cNvCxnSpPr>
              <a:cxnSpLocks/>
            </p:cNvCxnSpPr>
            <p:nvPr/>
          </p:nvCxnSpPr>
          <p:spPr>
            <a:xfrm>
              <a:off x="4732735" y="5606820"/>
              <a:ext cx="576771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91BCE8A-F085-56D8-C2BF-1C54A1D98000}"/>
                    </a:ext>
                  </a:extLst>
                </p:cNvPr>
                <p:cNvSpPr txBox="1"/>
                <p:nvPr/>
              </p:nvSpPr>
              <p:spPr>
                <a:xfrm>
                  <a:off x="5353050" y="5437543"/>
                  <a:ext cx="221442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1"/>
                      </a:solidFill>
                    </a:rPr>
                    <a:t>Forward-Looking (FL)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=0 &amp; 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=∞</m:t>
                        </m:r>
                      </m:oMath>
                    </m:oMathPara>
                  </a14:m>
                  <a:endParaRPr lang="en-US" sz="1600" dirty="0">
                    <a:solidFill>
                      <a:schemeClr val="accent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accent1"/>
                      </a:solidFill>
                    </a:rPr>
                    <a:t>Total engagement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7.340</m:t>
                      </m:r>
                    </m:oMath>
                  </a14:m>
                  <a:endParaRPr lang="en-US" sz="16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91BCE8A-F085-56D8-C2BF-1C54A1D98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050" y="5437543"/>
                  <a:ext cx="2214420" cy="830997"/>
                </a:xfrm>
                <a:prstGeom prst="rect">
                  <a:avLst/>
                </a:prstGeom>
                <a:blipFill>
                  <a:blip r:embed="rId13"/>
                  <a:stretch>
                    <a:fillRect l="-1102" t="-2206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5AA8C2-D550-9476-CAF1-C4D15CDE3F54}"/>
              </a:ext>
            </a:extLst>
          </p:cNvPr>
          <p:cNvGrpSpPr/>
          <p:nvPr/>
        </p:nvGrpSpPr>
        <p:grpSpPr>
          <a:xfrm>
            <a:off x="4495898" y="5215489"/>
            <a:ext cx="3197807" cy="830997"/>
            <a:chOff x="4732735" y="5437543"/>
            <a:chExt cx="3197807" cy="83099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F77CEF-C2D2-2603-C0C5-010CB915B072}"/>
                </a:ext>
              </a:extLst>
            </p:cNvPr>
            <p:cNvCxnSpPr>
              <a:cxnSpLocks/>
            </p:cNvCxnSpPr>
            <p:nvPr/>
          </p:nvCxnSpPr>
          <p:spPr>
            <a:xfrm>
              <a:off x="4732735" y="5606820"/>
              <a:ext cx="576771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F1CEA4-A514-6F3F-0865-A65641E4C044}"/>
                    </a:ext>
                  </a:extLst>
                </p:cNvPr>
                <p:cNvSpPr txBox="1"/>
                <p:nvPr/>
              </p:nvSpPr>
              <p:spPr>
                <a:xfrm>
                  <a:off x="5353050" y="5437543"/>
                  <a:ext cx="257749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Immediate Engagement (IE)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=∞</m:t>
                        </m:r>
                      </m:oMath>
                    </m:oMathPara>
                  </a14:m>
                  <a:endParaRPr lang="en-US" sz="16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bg2">
                          <a:lumMod val="50000"/>
                        </a:schemeClr>
                      </a:solidFill>
                    </a:rPr>
                    <a:t>Total engagement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3.682</m:t>
                      </m:r>
                    </m:oMath>
                  </a14:m>
                  <a:endParaRPr lang="en-US" sz="16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F1CEA4-A514-6F3F-0865-A65641E4C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050" y="5437543"/>
                  <a:ext cx="2577492" cy="830997"/>
                </a:xfrm>
                <a:prstGeom prst="rect">
                  <a:avLst/>
                </a:prstGeom>
                <a:blipFill>
                  <a:blip r:embed="rId14"/>
                  <a:stretch>
                    <a:fillRect t="-2206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D2640B-3BDA-E5CE-9CA3-DBD118291163}"/>
              </a:ext>
            </a:extLst>
          </p:cNvPr>
          <p:cNvGrpSpPr/>
          <p:nvPr/>
        </p:nvGrpSpPr>
        <p:grpSpPr>
          <a:xfrm>
            <a:off x="1181770" y="5215489"/>
            <a:ext cx="3197807" cy="830997"/>
            <a:chOff x="4732735" y="5437543"/>
            <a:chExt cx="3197807" cy="83099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35503E9-342A-738E-F8F2-41F85B3D1D32}"/>
                </a:ext>
              </a:extLst>
            </p:cNvPr>
            <p:cNvCxnSpPr>
              <a:cxnSpLocks/>
            </p:cNvCxnSpPr>
            <p:nvPr/>
          </p:nvCxnSpPr>
          <p:spPr>
            <a:xfrm>
              <a:off x="4732735" y="5606820"/>
              <a:ext cx="576771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C09340E-7E3F-606F-DE85-CE7239283108}"/>
                    </a:ext>
                  </a:extLst>
                </p:cNvPr>
                <p:cNvSpPr txBox="1"/>
                <p:nvPr/>
              </p:nvSpPr>
              <p:spPr>
                <a:xfrm>
                  <a:off x="5353049" y="5437543"/>
                  <a:ext cx="257749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Immediate Engagement (IE)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6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bg2">
                          <a:lumMod val="50000"/>
                        </a:schemeClr>
                      </a:solidFill>
                    </a:rPr>
                    <a:t>Total engagement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7.394</m:t>
                      </m:r>
                    </m:oMath>
                  </a14:m>
                  <a:endParaRPr lang="en-US" sz="16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C09340E-7E3F-606F-DE85-CE7239283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049" y="5437543"/>
                  <a:ext cx="2577493" cy="830997"/>
                </a:xfrm>
                <a:prstGeom prst="rect">
                  <a:avLst/>
                </a:prstGeom>
                <a:blipFill>
                  <a:blip r:embed="rId15"/>
                  <a:stretch>
                    <a:fillRect t="-2206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42D214C-C807-C8DB-5512-D80B5EFC67CF}"/>
              </a:ext>
            </a:extLst>
          </p:cNvPr>
          <p:cNvSpPr/>
          <p:nvPr/>
        </p:nvSpPr>
        <p:spPr>
          <a:xfrm>
            <a:off x="6819900" y="5651500"/>
            <a:ext cx="737012" cy="45085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56AEE2-E105-C9B7-4245-9EB9EE267DBD}"/>
              </a:ext>
            </a:extLst>
          </p:cNvPr>
          <p:cNvSpPr/>
          <p:nvPr/>
        </p:nvSpPr>
        <p:spPr>
          <a:xfrm>
            <a:off x="10135227" y="5651500"/>
            <a:ext cx="737012" cy="45085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F0B7AC-B795-C9AA-515B-394FBBCF0E0D}"/>
              </a:ext>
            </a:extLst>
          </p:cNvPr>
          <p:cNvCxnSpPr>
            <a:cxnSpLocks/>
            <a:stCxn id="35" idx="3"/>
            <a:endCxn id="26" idx="1"/>
          </p:cNvCxnSpPr>
          <p:nvPr/>
        </p:nvCxnSpPr>
        <p:spPr>
          <a:xfrm>
            <a:off x="2174664" y="3173678"/>
            <a:ext cx="121202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6BF5C1-725D-1D76-51F6-CF461BD77499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2174664" y="2431991"/>
            <a:ext cx="1212022" cy="74168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7FFBD8-3458-F79B-B38B-F88E033A424F}"/>
              </a:ext>
            </a:extLst>
          </p:cNvPr>
          <p:cNvCxnSpPr>
            <a:cxnSpLocks/>
            <a:stCxn id="37" idx="3"/>
            <a:endCxn id="31" idx="1"/>
          </p:cNvCxnSpPr>
          <p:nvPr/>
        </p:nvCxnSpPr>
        <p:spPr>
          <a:xfrm flipV="1">
            <a:off x="2174663" y="3910617"/>
            <a:ext cx="1212023" cy="73694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0A5833-01C0-90E2-F09E-BF87B6C7F1B6}"/>
              </a:ext>
            </a:extLst>
          </p:cNvPr>
          <p:cNvCxnSpPr>
            <a:cxnSpLocks/>
            <a:stCxn id="37" idx="3"/>
            <a:endCxn id="32" idx="1"/>
          </p:cNvCxnSpPr>
          <p:nvPr/>
        </p:nvCxnSpPr>
        <p:spPr>
          <a:xfrm>
            <a:off x="2174663" y="4647557"/>
            <a:ext cx="1212023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8">
            <a:extLst>
              <a:ext uri="{FF2B5EF4-FFF2-40B4-BE49-F238E27FC236}">
                <a16:creationId xmlns:a16="http://schemas.microsoft.com/office/drawing/2014/main" id="{C4C16FFC-DD1F-E966-FAEA-EF8DA6A94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86" y="2889712"/>
            <a:ext cx="567932" cy="56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65A2BD34-64E0-10CD-8B05-6656EE90E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86" y="3626651"/>
            <a:ext cx="567932" cy="56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F373A4-2673-D3C7-18E3-0A6BAD78F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86" y="4363591"/>
            <a:ext cx="567932" cy="567932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id="{7D60C4F1-A182-4A2A-A611-588FF2C88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86" y="2142407"/>
            <a:ext cx="579168" cy="57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A0F23EE1-316F-FC84-49C5-85664DAFC28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597893" y="2889712"/>
            <a:ext cx="576771" cy="567932"/>
          </a:xfrm>
          <a:prstGeom prst="rect">
            <a:avLst/>
          </a:prstGeom>
        </p:spPr>
      </p:pic>
      <p:pic>
        <p:nvPicPr>
          <p:cNvPr id="36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AB178371-3681-7CDE-8D95-13197B342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7892" y="3626651"/>
            <a:ext cx="576771" cy="567932"/>
          </a:xfrm>
          <a:prstGeom prst="rect">
            <a:avLst/>
          </a:prstGeom>
        </p:spPr>
      </p:pic>
      <p:pic>
        <p:nvPicPr>
          <p:cNvPr id="37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D1316455-58F4-571D-A0CD-49BEFAE5139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597892" y="4363591"/>
            <a:ext cx="576771" cy="567932"/>
          </a:xfrm>
          <a:prstGeom prst="rect">
            <a:avLst/>
          </a:prstGeom>
        </p:spPr>
      </p:pic>
      <p:pic>
        <p:nvPicPr>
          <p:cNvPr id="40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2653D9A7-3D85-0DDB-E968-962BFE70DE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597893" y="2148025"/>
            <a:ext cx="576771" cy="567932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C3F64FE-41D7-70AF-03A4-CB6473E7146B}"/>
              </a:ext>
            </a:extLst>
          </p:cNvPr>
          <p:cNvCxnSpPr>
            <a:cxnSpLocks/>
            <a:stCxn id="40" idx="3"/>
            <a:endCxn id="33" idx="1"/>
          </p:cNvCxnSpPr>
          <p:nvPr/>
        </p:nvCxnSpPr>
        <p:spPr>
          <a:xfrm>
            <a:off x="2174664" y="2431991"/>
            <a:ext cx="121202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4662B3A-C681-7EE6-6141-F21A8AF99BC3}"/>
              </a:ext>
            </a:extLst>
          </p:cNvPr>
          <p:cNvCxnSpPr>
            <a:cxnSpLocks/>
            <a:stCxn id="40" idx="3"/>
            <a:endCxn id="26" idx="1"/>
          </p:cNvCxnSpPr>
          <p:nvPr/>
        </p:nvCxnSpPr>
        <p:spPr>
          <a:xfrm>
            <a:off x="2174664" y="2431991"/>
            <a:ext cx="1212022" cy="74168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4DC4CD-EF97-12FC-FD77-AAA564D171B6}"/>
              </a:ext>
            </a:extLst>
          </p:cNvPr>
          <p:cNvCxnSpPr>
            <a:cxnSpLocks/>
            <a:stCxn id="35" idx="3"/>
            <a:endCxn id="31" idx="1"/>
          </p:cNvCxnSpPr>
          <p:nvPr/>
        </p:nvCxnSpPr>
        <p:spPr>
          <a:xfrm>
            <a:off x="2174664" y="3173678"/>
            <a:ext cx="1212022" cy="736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EECFE09-83E5-10EE-F357-D37D9F8F4FCA}"/>
              </a:ext>
            </a:extLst>
          </p:cNvPr>
          <p:cNvCxnSpPr>
            <a:cxnSpLocks/>
            <a:stCxn id="36" idx="3"/>
            <a:endCxn id="32" idx="1"/>
          </p:cNvCxnSpPr>
          <p:nvPr/>
        </p:nvCxnSpPr>
        <p:spPr>
          <a:xfrm>
            <a:off x="2174663" y="3910617"/>
            <a:ext cx="1212023" cy="73694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3A22610-AA51-D058-3D8C-0D7B2A9C55BC}"/>
              </a:ext>
            </a:extLst>
          </p:cNvPr>
          <p:cNvCxnSpPr>
            <a:cxnSpLocks/>
            <a:stCxn id="36" idx="3"/>
            <a:endCxn id="31" idx="1"/>
          </p:cNvCxnSpPr>
          <p:nvPr/>
        </p:nvCxnSpPr>
        <p:spPr>
          <a:xfrm>
            <a:off x="2174663" y="3910617"/>
            <a:ext cx="121202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DF0126B-E09D-9834-4BE2-E5EBC9D96EEC}"/>
              </a:ext>
            </a:extLst>
          </p:cNvPr>
          <p:cNvSpPr txBox="1"/>
          <p:nvPr/>
        </p:nvSpPr>
        <p:spPr>
          <a:xfrm>
            <a:off x="4013101" y="3649007"/>
            <a:ext cx="192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effectLst/>
              </a:rPr>
              <a:t>#1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887A27B-23D3-240A-D721-59BD513E6D84}"/>
              </a:ext>
            </a:extLst>
          </p:cNvPr>
          <p:cNvSpPr txBox="1"/>
          <p:nvPr/>
        </p:nvSpPr>
        <p:spPr>
          <a:xfrm>
            <a:off x="4013101" y="4385947"/>
            <a:ext cx="192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#3</a:t>
            </a:r>
            <a:endParaRPr 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3BBDD88-B0ED-2D41-9FDA-2993C589317D}"/>
                  </a:ext>
                </a:extLst>
              </p:cNvPr>
              <p:cNvSpPr txBox="1"/>
              <p:nvPr/>
            </p:nvSpPr>
            <p:spPr>
              <a:xfrm>
                <a:off x="1962579" y="3632269"/>
                <a:ext cx="19213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3BBDD88-B0ED-2D41-9FDA-2993C5893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579" y="3632269"/>
                <a:ext cx="192132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0C542529-871F-78E0-4481-FC05FA033546}"/>
              </a:ext>
            </a:extLst>
          </p:cNvPr>
          <p:cNvSpPr txBox="1"/>
          <p:nvPr/>
        </p:nvSpPr>
        <p:spPr>
          <a:xfrm>
            <a:off x="4013101" y="2912068"/>
            <a:ext cx="192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effectLst/>
              </a:rPr>
              <a:t>#2</a:t>
            </a:r>
            <a:endParaRPr lang="en-US" b="1" i="1" dirty="0">
              <a:solidFill>
                <a:srgbClr val="00B050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E4691D-D251-AD11-34EF-43D169DCDD70}"/>
              </a:ext>
            </a:extLst>
          </p:cNvPr>
          <p:cNvCxnSpPr>
            <a:cxnSpLocks/>
            <a:stCxn id="36" idx="3"/>
            <a:endCxn id="26" idx="1"/>
          </p:cNvCxnSpPr>
          <p:nvPr/>
        </p:nvCxnSpPr>
        <p:spPr>
          <a:xfrm flipV="1">
            <a:off x="2174663" y="3173678"/>
            <a:ext cx="1212023" cy="73693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66552A2-8C78-57A3-93CD-7259FF4394B2}"/>
                  </a:ext>
                </a:extLst>
              </p:cNvPr>
              <p:cNvSpPr txBox="1"/>
              <p:nvPr/>
            </p:nvSpPr>
            <p:spPr>
              <a:xfrm rot="19728405">
                <a:off x="1780236" y="3251046"/>
                <a:ext cx="19213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𝟗𝟐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66552A2-8C78-57A3-93CD-7259FF439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28405">
                <a:off x="1780236" y="3251046"/>
                <a:ext cx="192132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0CD8908-D0B6-094F-1C62-DF36058C99FC}"/>
                  </a:ext>
                </a:extLst>
              </p:cNvPr>
              <p:cNvSpPr txBox="1"/>
              <p:nvPr/>
            </p:nvSpPr>
            <p:spPr>
              <a:xfrm rot="1890315">
                <a:off x="1780236" y="4251928"/>
                <a:ext cx="19213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𝟖𝟕</m:t>
                      </m:r>
                    </m:oMath>
                  </m:oMathPara>
                </a14:m>
                <a:endParaRPr lang="en-US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0CD8908-D0B6-094F-1C62-DF36058C9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0315">
                <a:off x="1780236" y="4251928"/>
                <a:ext cx="192132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992D16-B5D7-5727-61C4-695C42773858}"/>
              </a:ext>
            </a:extLst>
          </p:cNvPr>
          <p:cNvCxnSpPr/>
          <p:nvPr/>
        </p:nvCxnSpPr>
        <p:spPr>
          <a:xfrm>
            <a:off x="7766957" y="2046514"/>
            <a:ext cx="0" cy="3999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8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17C0-125F-1DDC-501A-9448C2BD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Forward-Looking do?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7DFC2-B889-E9AE-19F1-FF544AFD6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/>
                  <a:t>Def.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1"/>
                    </a:solidFill>
                  </a:rPr>
                  <a:t>Stable set: </a:t>
                </a:r>
                <a:br>
                  <a:rPr lang="en-US" dirty="0"/>
                </a:br>
                <a:r>
                  <a:rPr lang="en-US" dirty="0"/>
                  <a:t>Subset of users and creators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</m:d>
                  </m:oMath>
                </a14:m>
                <a:r>
                  <a:rPr lang="en-US" dirty="0"/>
                  <a:t> with recommendations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satisfies all their user and creator constraints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u="sng" dirty="0"/>
                  <a:t>Prop.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1"/>
                    </a:solidFill>
                  </a:rPr>
                  <a:t>FL</a:t>
                </a:r>
                <a:r>
                  <a:rPr lang="en-US" dirty="0"/>
                  <a:t> corresponds to finding the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b="1" u="sng" dirty="0">
                    <a:solidFill>
                      <a:schemeClr val="bg1"/>
                    </a:solidFill>
                  </a:rPr>
                  <a:t>Prop.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maximum</a:t>
                </a:r>
                <a:r>
                  <a:rPr lang="en-US" b="1" dirty="0">
                    <a:solidFill>
                      <a:schemeClr val="accent1"/>
                    </a:solidFill>
                  </a:rPr>
                  <a:t> stable set</a:t>
                </a:r>
                <a:br>
                  <a:rPr lang="en-US" b="1" dirty="0">
                    <a:solidFill>
                      <a:schemeClr val="accent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b="1" u="sng" dirty="0">
                    <a:solidFill>
                      <a:schemeClr val="bg1"/>
                    </a:solidFill>
                  </a:rPr>
                  <a:t>Prop. </a:t>
                </a:r>
                <a:r>
                  <a:rPr lang="en-US" sz="1600" dirty="0"/>
                  <a:t>(stable set with the most engagement)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7DFC2-B889-E9AE-19F1-FF544AFD6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5FC2E97-B63D-92B6-6DDE-1E1C809E5F8D}"/>
              </a:ext>
            </a:extLst>
          </p:cNvPr>
          <p:cNvGrpSpPr/>
          <p:nvPr/>
        </p:nvGrpSpPr>
        <p:grpSpPr>
          <a:xfrm>
            <a:off x="6914694" y="3359303"/>
            <a:ext cx="2356726" cy="2041811"/>
            <a:chOff x="4932841" y="2889712"/>
            <a:chExt cx="2356726" cy="204181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0C97D30-D92F-CCF1-9E1C-4C5FC15C2A7B}"/>
                </a:ext>
              </a:extLst>
            </p:cNvPr>
            <p:cNvCxnSpPr>
              <a:cxnSpLocks/>
              <a:stCxn id="17" idx="3"/>
              <a:endCxn id="21" idx="1"/>
            </p:cNvCxnSpPr>
            <p:nvPr/>
          </p:nvCxnSpPr>
          <p:spPr>
            <a:xfrm>
              <a:off x="5509613" y="3173678"/>
              <a:ext cx="1212022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08A9D49-1B6C-3608-4BAA-33B0F1A677A0}"/>
                </a:ext>
              </a:extLst>
            </p:cNvPr>
            <p:cNvCxnSpPr>
              <a:cxnSpLocks/>
              <a:stCxn id="18" idx="3"/>
              <a:endCxn id="21" idx="1"/>
            </p:cNvCxnSpPr>
            <p:nvPr/>
          </p:nvCxnSpPr>
          <p:spPr>
            <a:xfrm flipV="1">
              <a:off x="5509612" y="3173678"/>
              <a:ext cx="1212023" cy="736939"/>
            </a:xfrm>
            <a:prstGeom prst="line">
              <a:avLst/>
            </a:prstGeom>
            <a:ln w="38100">
              <a:solidFill>
                <a:schemeClr val="accent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26E3903-A3FF-4C5B-B028-594D5A3E3D4F}"/>
                </a:ext>
              </a:extLst>
            </p:cNvPr>
            <p:cNvCxnSpPr>
              <a:cxnSpLocks/>
              <a:stCxn id="18" idx="3"/>
              <a:endCxn id="22" idx="1"/>
            </p:cNvCxnSpPr>
            <p:nvPr/>
          </p:nvCxnSpPr>
          <p:spPr>
            <a:xfrm>
              <a:off x="5509612" y="3910617"/>
              <a:ext cx="12120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1FBA433-491A-2F94-0491-67EE4E6BA4C7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 flipV="1">
              <a:off x="5509612" y="3910617"/>
              <a:ext cx="1212023" cy="73694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CE872F7-C109-F028-0335-398D30C7032E}"/>
                </a:ext>
              </a:extLst>
            </p:cNvPr>
            <p:cNvCxnSpPr>
              <a:cxnSpLocks/>
              <a:stCxn id="19" idx="3"/>
              <a:endCxn id="23" idx="1"/>
            </p:cNvCxnSpPr>
            <p:nvPr/>
          </p:nvCxnSpPr>
          <p:spPr>
            <a:xfrm>
              <a:off x="5509612" y="4647557"/>
              <a:ext cx="121202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FD4BE1-FC44-A994-B050-FD872715E3E5}"/>
                </a:ext>
              </a:extLst>
            </p:cNvPr>
            <p:cNvGrpSpPr/>
            <p:nvPr/>
          </p:nvGrpSpPr>
          <p:grpSpPr>
            <a:xfrm>
              <a:off x="6721635" y="2889712"/>
              <a:ext cx="567932" cy="2041811"/>
              <a:chOff x="3387885" y="2889712"/>
              <a:chExt cx="567932" cy="2041811"/>
            </a:xfrm>
          </p:grpSpPr>
          <p:pic>
            <p:nvPicPr>
              <p:cNvPr id="21" name="Picture 8">
                <a:extLst>
                  <a:ext uri="{FF2B5EF4-FFF2-40B4-BE49-F238E27FC236}">
                    <a16:creationId xmlns:a16="http://schemas.microsoft.com/office/drawing/2014/main" id="{898A728A-FD22-A330-1F78-E2E6717B03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5" y="2889712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>
                <a:extLst>
                  <a:ext uri="{FF2B5EF4-FFF2-40B4-BE49-F238E27FC236}">
                    <a16:creationId xmlns:a16="http://schemas.microsoft.com/office/drawing/2014/main" id="{9E146AEB-76B9-0CC0-5486-5951C4B3DC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5" y="3626651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>
                <a:extLst>
                  <a:ext uri="{FF2B5EF4-FFF2-40B4-BE49-F238E27FC236}">
                    <a16:creationId xmlns:a16="http://schemas.microsoft.com/office/drawing/2014/main" id="{BF7947EB-3A70-C68C-BA2C-E0607EAE51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5" y="4363591"/>
                <a:ext cx="567932" cy="567932"/>
              </a:xfrm>
              <a:prstGeom prst="rect">
                <a:avLst/>
              </a:prstGeom>
              <a:noFill/>
              <a:ln w="571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2E81A02-CA23-1E40-C1B9-C61F94366DAD}"/>
                </a:ext>
              </a:extLst>
            </p:cNvPr>
            <p:cNvGrpSpPr/>
            <p:nvPr/>
          </p:nvGrpSpPr>
          <p:grpSpPr>
            <a:xfrm>
              <a:off x="4932841" y="2889712"/>
              <a:ext cx="576772" cy="2041811"/>
              <a:chOff x="1599091" y="2889712"/>
              <a:chExt cx="576772" cy="2041811"/>
            </a:xfrm>
          </p:grpSpPr>
          <p:pic>
            <p:nvPicPr>
              <p:cNvPr id="17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309F29B0-1328-C38C-1B10-6C5C0513E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2889712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DD324DC-9A00-4BDE-1BD9-431B5C34C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1" y="3626651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9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3768FBAD-3AF7-1092-5D43-3A6767DED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1" y="4363591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89E95F-082C-67AD-EA8B-1372C249D3BC}"/>
                </a:ext>
              </a:extLst>
            </p:cNvPr>
            <p:cNvCxnSpPr>
              <a:cxnSpLocks/>
              <a:stCxn id="17" idx="3"/>
              <a:endCxn id="22" idx="1"/>
            </p:cNvCxnSpPr>
            <p:nvPr/>
          </p:nvCxnSpPr>
          <p:spPr>
            <a:xfrm>
              <a:off x="5509613" y="3173678"/>
              <a:ext cx="1212022" cy="736939"/>
            </a:xfrm>
            <a:prstGeom prst="line">
              <a:avLst/>
            </a:prstGeom>
            <a:ln w="38100">
              <a:solidFill>
                <a:schemeClr val="accent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13B891-21CA-E598-9EAF-04E5B09C3BB8}"/>
                </a:ext>
              </a:extLst>
            </p:cNvPr>
            <p:cNvCxnSpPr>
              <a:cxnSpLocks/>
              <a:stCxn id="18" idx="3"/>
              <a:endCxn id="23" idx="1"/>
            </p:cNvCxnSpPr>
            <p:nvPr/>
          </p:nvCxnSpPr>
          <p:spPr>
            <a:xfrm>
              <a:off x="5509612" y="3910617"/>
              <a:ext cx="1212023" cy="73694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F5568C-8D1A-1550-98DA-8A47B8151F23}"/>
              </a:ext>
            </a:extLst>
          </p:cNvPr>
          <p:cNvGrpSpPr/>
          <p:nvPr/>
        </p:nvGrpSpPr>
        <p:grpSpPr>
          <a:xfrm>
            <a:off x="2226242" y="3359303"/>
            <a:ext cx="3511509" cy="2698882"/>
            <a:chOff x="2226242" y="3359303"/>
            <a:chExt cx="3511509" cy="269888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112DD4F-4700-1932-7060-C3CF1AE9F0A3}"/>
                </a:ext>
              </a:extLst>
            </p:cNvPr>
            <p:cNvGrpSpPr/>
            <p:nvPr/>
          </p:nvGrpSpPr>
          <p:grpSpPr>
            <a:xfrm>
              <a:off x="2920580" y="3359303"/>
              <a:ext cx="2356726" cy="2041811"/>
              <a:chOff x="4932841" y="2889712"/>
              <a:chExt cx="2356726" cy="2041811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A9F4F1E-B5C5-6536-9F7C-128E4E09087C}"/>
                  </a:ext>
                </a:extLst>
              </p:cNvPr>
              <p:cNvCxnSpPr>
                <a:cxnSpLocks/>
                <a:stCxn id="47" idx="3"/>
                <a:endCxn id="51" idx="1"/>
              </p:cNvCxnSpPr>
              <p:nvPr/>
            </p:nvCxnSpPr>
            <p:spPr>
              <a:xfrm>
                <a:off x="5509613" y="3173678"/>
                <a:ext cx="1212022" cy="0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219FC4C-35B5-DE41-AA18-77816CAFE711}"/>
                  </a:ext>
                </a:extLst>
              </p:cNvPr>
              <p:cNvCxnSpPr>
                <a:cxnSpLocks/>
                <a:stCxn id="48" idx="3"/>
                <a:endCxn id="51" idx="1"/>
              </p:cNvCxnSpPr>
              <p:nvPr/>
            </p:nvCxnSpPr>
            <p:spPr>
              <a:xfrm flipV="1">
                <a:off x="5509612" y="3173678"/>
                <a:ext cx="1212023" cy="736939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549D04D-31AA-AA10-8AF4-D8B5CE635A4C}"/>
                  </a:ext>
                </a:extLst>
              </p:cNvPr>
              <p:cNvCxnSpPr>
                <a:cxnSpLocks/>
                <a:stCxn id="48" idx="3"/>
                <a:endCxn id="52" idx="1"/>
              </p:cNvCxnSpPr>
              <p:nvPr/>
            </p:nvCxnSpPr>
            <p:spPr>
              <a:xfrm>
                <a:off x="5509612" y="3910617"/>
                <a:ext cx="1212023" cy="0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CADB00C-2B4C-8D57-27DF-BA066BC96937}"/>
                  </a:ext>
                </a:extLst>
              </p:cNvPr>
              <p:cNvCxnSpPr>
                <a:cxnSpLocks/>
                <a:stCxn id="50" idx="3"/>
                <a:endCxn id="52" idx="1"/>
              </p:cNvCxnSpPr>
              <p:nvPr/>
            </p:nvCxnSpPr>
            <p:spPr>
              <a:xfrm flipV="1">
                <a:off x="5509612" y="3910617"/>
                <a:ext cx="1212023" cy="73694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DBD50F9-67BA-BA43-BB2A-C67C1E27AFA8}"/>
                  </a:ext>
                </a:extLst>
              </p:cNvPr>
              <p:cNvCxnSpPr>
                <a:cxnSpLocks/>
                <a:stCxn id="50" idx="3"/>
                <a:endCxn id="53" idx="1"/>
              </p:cNvCxnSpPr>
              <p:nvPr/>
            </p:nvCxnSpPr>
            <p:spPr>
              <a:xfrm>
                <a:off x="5509612" y="4647557"/>
                <a:ext cx="1212023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2D23B27-8225-6ECE-A417-040BE5300A1C}"/>
                  </a:ext>
                </a:extLst>
              </p:cNvPr>
              <p:cNvGrpSpPr/>
              <p:nvPr/>
            </p:nvGrpSpPr>
            <p:grpSpPr>
              <a:xfrm>
                <a:off x="6721635" y="2889712"/>
                <a:ext cx="567932" cy="2041811"/>
                <a:chOff x="3387885" y="2889712"/>
                <a:chExt cx="567932" cy="2041811"/>
              </a:xfrm>
            </p:grpSpPr>
            <p:pic>
              <p:nvPicPr>
                <p:cNvPr id="51" name="Picture 8">
                  <a:extLst>
                    <a:ext uri="{FF2B5EF4-FFF2-40B4-BE49-F238E27FC236}">
                      <a16:creationId xmlns:a16="http://schemas.microsoft.com/office/drawing/2014/main" id="{E75EB5BF-A990-97BD-2455-7A9A7A198C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87885" y="2889712"/>
                  <a:ext cx="567932" cy="5679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" name="Picture 4">
                  <a:extLst>
                    <a:ext uri="{FF2B5EF4-FFF2-40B4-BE49-F238E27FC236}">
                      <a16:creationId xmlns:a16="http://schemas.microsoft.com/office/drawing/2014/main" id="{27C6EFC0-AE3E-EEA7-8B6E-1DFF567138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87885" y="3626651"/>
                  <a:ext cx="567932" cy="5679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" name="Picture 2">
                  <a:extLst>
                    <a:ext uri="{FF2B5EF4-FFF2-40B4-BE49-F238E27FC236}">
                      <a16:creationId xmlns:a16="http://schemas.microsoft.com/office/drawing/2014/main" id="{C538B7CC-193D-9BAE-E654-C279669F84C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87885" y="4363591"/>
                  <a:ext cx="567932" cy="567932"/>
                </a:xfrm>
                <a:prstGeom prst="rect">
                  <a:avLst/>
                </a:prstGeom>
                <a:noFill/>
                <a:ln w="57150"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9E3ADD9-2FF6-699F-FBE8-FE930BD5A276}"/>
                  </a:ext>
                </a:extLst>
              </p:cNvPr>
              <p:cNvGrpSpPr/>
              <p:nvPr/>
            </p:nvGrpSpPr>
            <p:grpSpPr>
              <a:xfrm>
                <a:off x="4932841" y="2889712"/>
                <a:ext cx="576772" cy="2041811"/>
                <a:chOff x="1599091" y="2889712"/>
                <a:chExt cx="576772" cy="2041811"/>
              </a:xfrm>
            </p:grpSpPr>
            <p:pic>
              <p:nvPicPr>
                <p:cNvPr id="47" name="Picture 2" descr="Shape, circle&#10;&#10;Description automatically generated">
                  <a:extLst>
                    <a:ext uri="{FF2B5EF4-FFF2-40B4-BE49-F238E27FC236}">
                      <a16:creationId xmlns:a16="http://schemas.microsoft.com/office/drawing/2014/main" id="{08527B34-C1FD-83D8-7505-82A1E663C4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99092" y="2889712"/>
                  <a:ext cx="576771" cy="567932"/>
                </a:xfrm>
                <a:prstGeom prst="rect">
                  <a:avLst/>
                </a:prstGeom>
              </p:spPr>
            </p:pic>
            <p:pic>
              <p:nvPicPr>
                <p:cNvPr id="48" name="Picture 2" descr="Shape, circle&#10;&#10;Description automatically generated">
                  <a:extLst>
                    <a:ext uri="{FF2B5EF4-FFF2-40B4-BE49-F238E27FC236}">
                      <a16:creationId xmlns:a16="http://schemas.microsoft.com/office/drawing/2014/main" id="{8DC9F351-A490-4D6E-A403-110F23FD38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99091" y="3626651"/>
                  <a:ext cx="576771" cy="567932"/>
                </a:xfrm>
                <a:prstGeom prst="rect">
                  <a:avLst/>
                </a:prstGeom>
              </p:spPr>
            </p:pic>
            <p:pic>
              <p:nvPicPr>
                <p:cNvPr id="50" name="Picture 2" descr="Shape, circle&#10;&#10;Description automatically generated">
                  <a:extLst>
                    <a:ext uri="{FF2B5EF4-FFF2-40B4-BE49-F238E27FC236}">
                      <a16:creationId xmlns:a16="http://schemas.microsoft.com/office/drawing/2014/main" id="{0F697804-A891-D5A1-2B2F-D71DE8DF18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lum bright="70000" contrast="-70000"/>
                </a:blip>
                <a:stretch>
                  <a:fillRect/>
                </a:stretch>
              </p:blipFill>
              <p:spPr>
                <a:xfrm>
                  <a:off x="1599091" y="4363591"/>
                  <a:ext cx="576771" cy="567932"/>
                </a:xfrm>
                <a:prstGeom prst="rect">
                  <a:avLst/>
                </a:prstGeom>
              </p:spPr>
            </p:pic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F3675C8-C634-5202-E80F-233F86C22D00}"/>
                  </a:ext>
                </a:extLst>
              </p:cNvPr>
              <p:cNvCxnSpPr>
                <a:cxnSpLocks/>
                <a:stCxn id="47" idx="3"/>
                <a:endCxn id="52" idx="1"/>
              </p:cNvCxnSpPr>
              <p:nvPr/>
            </p:nvCxnSpPr>
            <p:spPr>
              <a:xfrm>
                <a:off x="5509613" y="3173678"/>
                <a:ext cx="1212022" cy="736939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D83B53F-7F77-4BD0-F49D-21CE246C87F0}"/>
                  </a:ext>
                </a:extLst>
              </p:cNvPr>
              <p:cNvCxnSpPr>
                <a:cxnSpLocks/>
                <a:stCxn id="48" idx="3"/>
                <a:endCxn id="53" idx="1"/>
              </p:cNvCxnSpPr>
              <p:nvPr/>
            </p:nvCxnSpPr>
            <p:spPr>
              <a:xfrm>
                <a:off x="5509612" y="3910617"/>
                <a:ext cx="1212023" cy="73694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D84B444-0F3D-D435-37B7-B6AB4A4B54FD}"/>
                    </a:ext>
                  </a:extLst>
                </p:cNvPr>
                <p:cNvSpPr txBox="1"/>
                <p:nvPr/>
              </p:nvSpPr>
              <p:spPr>
                <a:xfrm>
                  <a:off x="2226242" y="5453596"/>
                  <a:ext cx="196544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2">
                          <a:lumMod val="50000"/>
                        </a:schemeClr>
                      </a:solidFill>
                    </a:rPr>
                    <a:t>Each user gets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a14:m>
                  <a:r>
                    <a:rPr lang="en-US" sz="16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satisfactory creators</a:t>
                  </a:r>
                  <a:endParaRPr lang="en-US" sz="16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D84B444-0F3D-D435-37B7-B6AB4A4B54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242" y="5453596"/>
                  <a:ext cx="1965446" cy="584775"/>
                </a:xfrm>
                <a:prstGeom prst="rect">
                  <a:avLst/>
                </a:prstGeom>
                <a:blipFill>
                  <a:blip r:embed="rId7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F55C212-D17B-7A32-C36B-FDA083744581}"/>
                    </a:ext>
                  </a:extLst>
                </p:cNvPr>
                <p:cNvSpPr txBox="1"/>
                <p:nvPr/>
              </p:nvSpPr>
              <p:spPr>
                <a:xfrm>
                  <a:off x="4248929" y="5453596"/>
                  <a:ext cx="1488822" cy="6045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accent1"/>
                      </a:solidFill>
                    </a:rPr>
                    <a:t>Each creator gets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1600" dirty="0">
                      <a:solidFill>
                        <a:schemeClr val="accent1"/>
                      </a:solidFill>
                    </a:rPr>
                    <a:t> users</a:t>
                  </a:r>
                  <a:endParaRPr lang="en-US" sz="16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F55C212-D17B-7A32-C36B-FDA083744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929" y="5453596"/>
                  <a:ext cx="1488822" cy="604589"/>
                </a:xfrm>
                <a:prstGeom prst="rect">
                  <a:avLst/>
                </a:prstGeom>
                <a:blipFill>
                  <a:blip r:embed="rId8"/>
                  <a:stretch>
                    <a:fillRect t="-3030" b="-101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D99EC5-DD43-E3E0-5BFC-946AA94F74C8}"/>
                  </a:ext>
                </a:extLst>
              </p:cNvPr>
              <p:cNvSpPr txBox="1"/>
              <p:nvPr/>
            </p:nvSpPr>
            <p:spPr>
              <a:xfrm>
                <a:off x="6220356" y="5453596"/>
                <a:ext cx="19654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Each user gets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 satisfactory creators</a:t>
                </a:r>
                <a:endParaRPr lang="en-US" sz="16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D99EC5-DD43-E3E0-5BFC-946AA94F7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356" y="5453596"/>
                <a:ext cx="1965446" cy="584775"/>
              </a:xfrm>
              <a:prstGeom prst="rect">
                <a:avLst/>
              </a:prstGeom>
              <a:blipFill>
                <a:blip r:embed="rId9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968E4D-22B7-F26F-C96B-456F37B739FE}"/>
                  </a:ext>
                </a:extLst>
              </p:cNvPr>
              <p:cNvSpPr txBox="1"/>
              <p:nvPr/>
            </p:nvSpPr>
            <p:spPr>
              <a:xfrm>
                <a:off x="8243043" y="5453596"/>
                <a:ext cx="1488822" cy="604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1"/>
                    </a:solidFill>
                  </a:rPr>
                  <a:t>Each creator 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users</a:t>
                </a:r>
                <a:endParaRPr lang="en-US" sz="16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968E4D-22B7-F26F-C96B-456F37B73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043" y="5453596"/>
                <a:ext cx="1488822" cy="604589"/>
              </a:xfrm>
              <a:prstGeom prst="rect">
                <a:avLst/>
              </a:prstGeom>
              <a:blipFill>
                <a:blip r:embed="rId10"/>
                <a:stretch>
                  <a:fillRect t="-3030" b="-10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25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FBB8-AFA3-2109-12DD-B567F228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ILP for Max Stable Set &amp; Forward-Looking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EBB51E-C66D-720A-EF39-8B1D6AB105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0495" y="2073728"/>
                <a:ext cx="6452367" cy="41455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&amp;  &amp;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&amp;&amp;&amp;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&amp;&amp;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&amp;≥0,&amp;  &amp;∀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&amp;&amp;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&amp;≥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,&amp;&amp;∀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creator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&amp;&amp;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&amp;=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,&amp;&amp;∀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user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&amp;&amp;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&amp;≤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,&amp;&amp;∀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&amp;&amp;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&amp;≤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,&amp;&amp;∀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&amp;&amp;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&amp;∈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,&amp;&amp;∀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eqAr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EBB51E-C66D-720A-EF39-8B1D6AB10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495" y="2073728"/>
                <a:ext cx="6452367" cy="4145537"/>
              </a:xfrm>
              <a:blipFill>
                <a:blip r:embed="rId2"/>
                <a:stretch>
                  <a:fillRect t="-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661631-A4CE-E052-932A-9D22577BB0AF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8995733" y="3173099"/>
            <a:ext cx="1212022" cy="115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9B0BF5-6EC7-D46B-F267-25CE054033DC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8995733" y="2431991"/>
            <a:ext cx="1212022" cy="741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A7F2B9-D91F-BE20-FE2A-4A59AC600B47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8995732" y="3174258"/>
            <a:ext cx="1212023" cy="7360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6AF80F-0707-96F4-D1E2-DCCB0CF6C21F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>
            <a:off x="8995732" y="3910328"/>
            <a:ext cx="1212023" cy="5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717B24-E492-D93C-2E57-D8B93B104A1D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8995732" y="3910907"/>
            <a:ext cx="1212023" cy="73665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972E7A-FE32-92C6-3C4C-86B7DD160E80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8995732" y="4647557"/>
            <a:ext cx="1212023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8">
            <a:extLst>
              <a:ext uri="{FF2B5EF4-FFF2-40B4-BE49-F238E27FC236}">
                <a16:creationId xmlns:a16="http://schemas.microsoft.com/office/drawing/2014/main" id="{2825A1A4-D038-8FAE-9703-3ED0E2A40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755" y="2890292"/>
            <a:ext cx="567932" cy="56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59C167E0-66F6-21E5-73DB-669CC44F9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755" y="3626941"/>
            <a:ext cx="567932" cy="56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002405A2-B84C-2C5D-029E-CF09DE61B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755" y="4363591"/>
            <a:ext cx="567932" cy="5679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1729A9B3-7D8B-13DE-BFD6-E2460AD90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755" y="2142407"/>
            <a:ext cx="579168" cy="5791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94CB56F5-6CF6-B900-3A42-0BDD5D7EBF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8962" y="2889133"/>
            <a:ext cx="576771" cy="567932"/>
          </a:xfrm>
          <a:prstGeom prst="rect">
            <a:avLst/>
          </a:prstGeom>
        </p:spPr>
      </p:pic>
      <p:pic>
        <p:nvPicPr>
          <p:cNvPr id="25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B2E7C0DE-7743-8EDA-AD7A-B54BD74987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8961" y="3626362"/>
            <a:ext cx="576771" cy="567932"/>
          </a:xfrm>
          <a:prstGeom prst="rect">
            <a:avLst/>
          </a:prstGeom>
        </p:spPr>
      </p:pic>
      <p:pic>
        <p:nvPicPr>
          <p:cNvPr id="26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3EBF03E8-A2CB-F5DD-FB07-170AC6AE031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8418961" y="4363591"/>
            <a:ext cx="576771" cy="567932"/>
          </a:xfrm>
          <a:prstGeom prst="rect">
            <a:avLst/>
          </a:prstGeom>
        </p:spPr>
      </p:pic>
      <p:pic>
        <p:nvPicPr>
          <p:cNvPr id="27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A7F1E8F6-4F86-3C22-0273-FBE6973B3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8962" y="2151904"/>
            <a:ext cx="576771" cy="56793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25D0EE-AF28-B66E-3567-B1FC10872AFC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8995733" y="2431991"/>
            <a:ext cx="1212022" cy="38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B99A11-B1DC-9BA3-FF13-5A421A266D0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8995733" y="2435870"/>
            <a:ext cx="1212022" cy="7383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5C33E2-CBA2-0F67-2B66-FFA650147D0E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8995733" y="3173099"/>
            <a:ext cx="1212022" cy="737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16A1E5-F559-7252-111F-E329A2A9D3E2}"/>
                  </a:ext>
                </a:extLst>
              </p:cNvPr>
              <p:cNvSpPr txBox="1"/>
              <p:nvPr/>
            </p:nvSpPr>
            <p:spPr>
              <a:xfrm>
                <a:off x="399100" y="2935894"/>
                <a:ext cx="374674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User engagement:</a:t>
                </a:r>
              </a:p>
              <a:p>
                <a:r>
                  <a:rPr lang="en-US" sz="1200" dirty="0">
                    <a:solidFill>
                      <a:schemeClr val="accent2"/>
                    </a:solidFill>
                  </a:rPr>
                  <a:t>(If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200" dirty="0">
                    <a:solidFill>
                      <a:schemeClr val="accent2"/>
                    </a:solidFill>
                  </a:rPr>
                  <a:t> matched, dot product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200" dirty="0">
                    <a:solidFill>
                      <a:schemeClr val="accent2"/>
                    </a:solidFill>
                  </a:rPr>
                  <a:t> user constraint)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16A1E5-F559-7252-111F-E329A2A9D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0" y="2935894"/>
                <a:ext cx="3746745" cy="553998"/>
              </a:xfrm>
              <a:prstGeom prst="rect">
                <a:avLst/>
              </a:prstGeom>
              <a:blipFill>
                <a:blip r:embed="rId8"/>
                <a:stretch>
                  <a:fillRect l="-1301" t="-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6EA88E-BEE8-679B-F570-6530D34012F5}"/>
                  </a:ext>
                </a:extLst>
              </p:cNvPr>
              <p:cNvSpPr txBox="1"/>
              <p:nvPr/>
            </p:nvSpPr>
            <p:spPr>
              <a:xfrm>
                <a:off x="399099" y="3614178"/>
                <a:ext cx="36340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Creator audience:</a:t>
                </a:r>
              </a:p>
              <a:p>
                <a:r>
                  <a:rPr lang="en-US" sz="1200" dirty="0">
                    <a:solidFill>
                      <a:schemeClr val="accent2"/>
                    </a:solidFill>
                  </a:rPr>
                  <a:t>(If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200" dirty="0">
                    <a:solidFill>
                      <a:schemeClr val="accent2"/>
                    </a:solidFill>
                  </a:rPr>
                  <a:t> in the set, audience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200" dirty="0">
                    <a:solidFill>
                      <a:schemeClr val="accent2"/>
                    </a:solidFill>
                  </a:rPr>
                  <a:t> creator constraint)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6EA88E-BEE8-679B-F570-6530D3401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9" y="3614178"/>
                <a:ext cx="3634057" cy="553998"/>
              </a:xfrm>
              <a:prstGeom prst="rect">
                <a:avLst/>
              </a:prstGeom>
              <a:blipFill>
                <a:blip r:embed="rId9"/>
                <a:stretch>
                  <a:fillRect l="-1340" t="-659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C66075-1347-8BD5-FAB1-51CC4D7A5ACF}"/>
                  </a:ext>
                </a:extLst>
              </p:cNvPr>
              <p:cNvSpPr txBox="1"/>
              <p:nvPr/>
            </p:nvSpPr>
            <p:spPr>
              <a:xfrm>
                <a:off x="399099" y="4531413"/>
                <a:ext cx="3062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Each user gets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creators: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C66075-1347-8BD5-FAB1-51CC4D7A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9" y="4531413"/>
                <a:ext cx="3062558" cy="369332"/>
              </a:xfrm>
              <a:prstGeom prst="rect">
                <a:avLst/>
              </a:prstGeom>
              <a:blipFill>
                <a:blip r:embed="rId10"/>
                <a:stretch>
                  <a:fillRect l="-159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7CD985-9461-AB28-FD04-268123A26B0A}"/>
                  </a:ext>
                </a:extLst>
              </p:cNvPr>
              <p:cNvSpPr txBox="1"/>
              <p:nvPr/>
            </p:nvSpPr>
            <p:spPr>
              <a:xfrm>
                <a:off x="4896000" y="2062659"/>
                <a:ext cx="3304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Max total engagement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7CD985-9461-AB28-FD04-268123A26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00" y="2062659"/>
                <a:ext cx="3304912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33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AC59E04-A8B6-89DF-D8C0-796EE2C355BD}"/>
              </a:ext>
            </a:extLst>
          </p:cNvPr>
          <p:cNvGrpSpPr/>
          <p:nvPr/>
        </p:nvGrpSpPr>
        <p:grpSpPr>
          <a:xfrm>
            <a:off x="2332934" y="2420229"/>
            <a:ext cx="7526132" cy="3256796"/>
            <a:chOff x="2131699" y="2173649"/>
            <a:chExt cx="7526132" cy="325679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9E81929-53DB-E748-819C-9F655A91F7F8}"/>
                </a:ext>
              </a:extLst>
            </p:cNvPr>
            <p:cNvGrpSpPr/>
            <p:nvPr/>
          </p:nvGrpSpPr>
          <p:grpSpPr>
            <a:xfrm>
              <a:off x="4710126" y="2710178"/>
              <a:ext cx="2381250" cy="2183739"/>
              <a:chOff x="4905375" y="2746197"/>
              <a:chExt cx="2381250" cy="2183739"/>
            </a:xfrm>
          </p:grpSpPr>
          <p:pic>
            <p:nvPicPr>
              <p:cNvPr id="1026" name="Picture 2" descr="The YouTube logo is made of a red round-rectangular box with a white &quot;play&quot; button inside and the word &quot;YouTube&quot; written in black.">
                <a:extLst>
                  <a:ext uri="{FF2B5EF4-FFF2-40B4-BE49-F238E27FC236}">
                    <a16:creationId xmlns:a16="http://schemas.microsoft.com/office/drawing/2014/main" id="{5851B56F-E76C-0BFA-E36E-4127370443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5375" y="2746197"/>
                <a:ext cx="2381250" cy="533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E106F01B-4345-C7AA-E59D-BD60B863E4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8250" y="3564970"/>
                <a:ext cx="20955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78D43C1D-D56C-D698-6937-EE68948165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3500" y="4453686"/>
                <a:ext cx="1905000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D0FCDD3-E8FB-3933-5407-7A2A6856ECE2}"/>
                </a:ext>
              </a:extLst>
            </p:cNvPr>
            <p:cNvGrpSpPr/>
            <p:nvPr/>
          </p:nvGrpSpPr>
          <p:grpSpPr>
            <a:xfrm>
              <a:off x="2131699" y="2173649"/>
              <a:ext cx="781126" cy="3256796"/>
              <a:chOff x="2131699" y="2173649"/>
              <a:chExt cx="781126" cy="3256796"/>
            </a:xfrm>
          </p:grpSpPr>
          <p:pic>
            <p:nvPicPr>
              <p:cNvPr id="1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7E8641BE-25C4-236B-9B0F-C952988F8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1700" y="2173649"/>
                <a:ext cx="781125" cy="769154"/>
              </a:xfrm>
              <a:prstGeom prst="rect">
                <a:avLst/>
              </a:prstGeom>
            </p:spPr>
          </p:pic>
          <p:pic>
            <p:nvPicPr>
              <p:cNvPr id="11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7DC13729-A52A-175C-3341-20BDC4A1C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1699" y="3417470"/>
                <a:ext cx="781125" cy="769154"/>
              </a:xfrm>
              <a:prstGeom prst="rect">
                <a:avLst/>
              </a:prstGeom>
            </p:spPr>
          </p:pic>
          <p:pic>
            <p:nvPicPr>
              <p:cNvPr id="13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29BF66EE-A637-F6C3-24A1-A19AE0ACF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1699" y="4661291"/>
                <a:ext cx="781125" cy="769154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339A6B3-AA60-D3CD-DE10-6BAFA72FE3D5}"/>
                </a:ext>
              </a:extLst>
            </p:cNvPr>
            <p:cNvGrpSpPr/>
            <p:nvPr/>
          </p:nvGrpSpPr>
          <p:grpSpPr>
            <a:xfrm>
              <a:off x="8888677" y="2173649"/>
              <a:ext cx="769154" cy="3256796"/>
              <a:chOff x="8888677" y="2173649"/>
              <a:chExt cx="769154" cy="3256796"/>
            </a:xfrm>
          </p:grpSpPr>
          <p:pic>
            <p:nvPicPr>
              <p:cNvPr id="15" name="Picture 8">
                <a:extLst>
                  <a:ext uri="{FF2B5EF4-FFF2-40B4-BE49-F238E27FC236}">
                    <a16:creationId xmlns:a16="http://schemas.microsoft.com/office/drawing/2014/main" id="{B4E15B6C-D307-18C6-66F2-2FB605745D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88677" y="2173649"/>
                <a:ext cx="769154" cy="769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4">
                <a:extLst>
                  <a:ext uri="{FF2B5EF4-FFF2-40B4-BE49-F238E27FC236}">
                    <a16:creationId xmlns:a16="http://schemas.microsoft.com/office/drawing/2014/main" id="{EBAB0910-8C25-9578-0762-A73E7A36C5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88677" y="3417470"/>
                <a:ext cx="769154" cy="769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>
                <a:extLst>
                  <a:ext uri="{FF2B5EF4-FFF2-40B4-BE49-F238E27FC236}">
                    <a16:creationId xmlns:a16="http://schemas.microsoft.com/office/drawing/2014/main" id="{22C982EC-6CC1-004B-36C3-7A5EAF76E5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88677" y="4661291"/>
                <a:ext cx="769154" cy="769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268D365-E225-8CB8-3FD0-579F621E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348791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FBB8-AFA3-2109-12DD-B567F228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ILP for Max Stable Set &amp; Forward-Looking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EBB51E-C66D-720A-EF39-8B1D6AB105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0495" y="2073728"/>
                <a:ext cx="6452367" cy="41455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&amp;  &amp;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&amp;&amp;&amp;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&amp;&amp;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&amp;≥0,&amp;  &amp;∀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&amp;&amp;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&amp;≥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,&amp;&amp;∀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creator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&amp;&amp;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,&amp;&amp;∀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user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&amp;&amp;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&amp;≤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,&amp;&amp;∀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&amp;&amp;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&amp;≤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,&amp;&amp;∀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&amp;&amp;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,&amp;&amp;∀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EBB51E-C66D-720A-EF39-8B1D6AB10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495" y="2073728"/>
                <a:ext cx="6452367" cy="4145537"/>
              </a:xfrm>
              <a:blipFill>
                <a:blip r:embed="rId2"/>
                <a:stretch>
                  <a:fillRect t="-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661631-A4CE-E052-932A-9D22577BB0AF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8995733" y="3173099"/>
            <a:ext cx="1212022" cy="115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9B0BF5-6EC7-D46B-F267-25CE054033DC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8995733" y="2431991"/>
            <a:ext cx="1212022" cy="741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A7F2B9-D91F-BE20-FE2A-4A59AC600B47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8995732" y="3174258"/>
            <a:ext cx="1212023" cy="7360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6AF80F-0707-96F4-D1E2-DCCB0CF6C21F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>
            <a:off x="8995732" y="3910328"/>
            <a:ext cx="1212023" cy="5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717B24-E492-D93C-2E57-D8B93B104A1D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8995732" y="3910907"/>
            <a:ext cx="1212023" cy="73665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972E7A-FE32-92C6-3C4C-86B7DD160E80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8995732" y="4647557"/>
            <a:ext cx="1212023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8">
            <a:extLst>
              <a:ext uri="{FF2B5EF4-FFF2-40B4-BE49-F238E27FC236}">
                <a16:creationId xmlns:a16="http://schemas.microsoft.com/office/drawing/2014/main" id="{2825A1A4-D038-8FAE-9703-3ED0E2A40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755" y="2890292"/>
            <a:ext cx="567932" cy="56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59C167E0-66F6-21E5-73DB-669CC44F9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755" y="3626941"/>
            <a:ext cx="567932" cy="56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002405A2-B84C-2C5D-029E-CF09DE61B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755" y="4363591"/>
            <a:ext cx="567932" cy="5679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1729A9B3-7D8B-13DE-BFD6-E2460AD90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755" y="2142407"/>
            <a:ext cx="579168" cy="5791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94CB56F5-6CF6-B900-3A42-0BDD5D7EBF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8962" y="2889133"/>
            <a:ext cx="576771" cy="567932"/>
          </a:xfrm>
          <a:prstGeom prst="rect">
            <a:avLst/>
          </a:prstGeom>
        </p:spPr>
      </p:pic>
      <p:pic>
        <p:nvPicPr>
          <p:cNvPr id="25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B2E7C0DE-7743-8EDA-AD7A-B54BD74987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8961" y="3626362"/>
            <a:ext cx="576771" cy="567932"/>
          </a:xfrm>
          <a:prstGeom prst="rect">
            <a:avLst/>
          </a:prstGeom>
        </p:spPr>
      </p:pic>
      <p:pic>
        <p:nvPicPr>
          <p:cNvPr id="26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3EBF03E8-A2CB-F5DD-FB07-170AC6AE031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8418961" y="4363591"/>
            <a:ext cx="576771" cy="567932"/>
          </a:xfrm>
          <a:prstGeom prst="rect">
            <a:avLst/>
          </a:prstGeom>
        </p:spPr>
      </p:pic>
      <p:pic>
        <p:nvPicPr>
          <p:cNvPr id="27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A7F1E8F6-4F86-3C22-0273-FBE6973B3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8962" y="2151904"/>
            <a:ext cx="576771" cy="56793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25D0EE-AF28-B66E-3567-B1FC10872AFC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8995733" y="2431991"/>
            <a:ext cx="1212022" cy="38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B99A11-B1DC-9BA3-FF13-5A421A266D0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8995733" y="2435870"/>
            <a:ext cx="1212022" cy="7383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5C33E2-CBA2-0F67-2B66-FFA650147D0E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8995733" y="3173099"/>
            <a:ext cx="1212022" cy="7378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16A1E5-F559-7252-111F-E329A2A9D3E2}"/>
                  </a:ext>
                </a:extLst>
              </p:cNvPr>
              <p:cNvSpPr txBox="1"/>
              <p:nvPr/>
            </p:nvSpPr>
            <p:spPr>
              <a:xfrm>
                <a:off x="399100" y="2935894"/>
                <a:ext cx="374674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User engagement:</a:t>
                </a:r>
              </a:p>
              <a:p>
                <a:r>
                  <a:rPr lang="en-US" sz="1200" dirty="0">
                    <a:solidFill>
                      <a:schemeClr val="accent2"/>
                    </a:solidFill>
                  </a:rPr>
                  <a:t>(If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200" dirty="0">
                    <a:solidFill>
                      <a:schemeClr val="accent2"/>
                    </a:solidFill>
                  </a:rPr>
                  <a:t> matched, dot product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200" dirty="0">
                    <a:solidFill>
                      <a:schemeClr val="accent2"/>
                    </a:solidFill>
                  </a:rPr>
                  <a:t> user constraint)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16A1E5-F559-7252-111F-E329A2A9D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0" y="2935894"/>
                <a:ext cx="3746745" cy="553998"/>
              </a:xfrm>
              <a:prstGeom prst="rect">
                <a:avLst/>
              </a:prstGeom>
              <a:blipFill>
                <a:blip r:embed="rId8"/>
                <a:stretch>
                  <a:fillRect l="-1301" t="-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6EA88E-BEE8-679B-F570-6530D34012F5}"/>
                  </a:ext>
                </a:extLst>
              </p:cNvPr>
              <p:cNvSpPr txBox="1"/>
              <p:nvPr/>
            </p:nvSpPr>
            <p:spPr>
              <a:xfrm>
                <a:off x="399099" y="3614178"/>
                <a:ext cx="36340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Creator audience:</a:t>
                </a:r>
              </a:p>
              <a:p>
                <a:r>
                  <a:rPr lang="en-US" sz="1200" dirty="0">
                    <a:solidFill>
                      <a:schemeClr val="accent2"/>
                    </a:solidFill>
                  </a:rPr>
                  <a:t>(If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200" dirty="0">
                    <a:solidFill>
                      <a:schemeClr val="accent2"/>
                    </a:solidFill>
                  </a:rPr>
                  <a:t> in the set, audience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200" dirty="0">
                    <a:solidFill>
                      <a:schemeClr val="accent2"/>
                    </a:solidFill>
                  </a:rPr>
                  <a:t> creator constraint)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6EA88E-BEE8-679B-F570-6530D3401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9" y="3614178"/>
                <a:ext cx="3634057" cy="553998"/>
              </a:xfrm>
              <a:prstGeom prst="rect">
                <a:avLst/>
              </a:prstGeom>
              <a:blipFill>
                <a:blip r:embed="rId9"/>
                <a:stretch>
                  <a:fillRect l="-1340" t="-659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C66075-1347-8BD5-FAB1-51CC4D7A5ACF}"/>
                  </a:ext>
                </a:extLst>
              </p:cNvPr>
              <p:cNvSpPr txBox="1"/>
              <p:nvPr/>
            </p:nvSpPr>
            <p:spPr>
              <a:xfrm>
                <a:off x="399099" y="4531413"/>
                <a:ext cx="3062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Each user gets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creators: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C66075-1347-8BD5-FAB1-51CC4D7A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9" y="4531413"/>
                <a:ext cx="3062558" cy="369332"/>
              </a:xfrm>
              <a:prstGeom prst="rect">
                <a:avLst/>
              </a:prstGeom>
              <a:blipFill>
                <a:blip r:embed="rId10"/>
                <a:stretch>
                  <a:fillRect l="-159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7CD985-9461-AB28-FD04-268123A26B0A}"/>
                  </a:ext>
                </a:extLst>
              </p:cNvPr>
              <p:cNvSpPr txBox="1"/>
              <p:nvPr/>
            </p:nvSpPr>
            <p:spPr>
              <a:xfrm>
                <a:off x="4896000" y="2062659"/>
                <a:ext cx="3304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Max total engagement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7CD985-9461-AB28-FD04-268123A26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00" y="2062659"/>
                <a:ext cx="3304912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429F3B-6D65-2CA3-7147-B5AB213114EA}"/>
                  </a:ext>
                </a:extLst>
              </p:cNvPr>
              <p:cNvSpPr txBox="1"/>
              <p:nvPr/>
            </p:nvSpPr>
            <p:spPr>
              <a:xfrm>
                <a:off x="10784526" y="2262714"/>
                <a:ext cx="1015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429F3B-6D65-2CA3-7147-B5AB21311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4526" y="2262714"/>
                <a:ext cx="101526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524729-4167-7958-AC83-C8AF4479FC94}"/>
                  </a:ext>
                </a:extLst>
              </p:cNvPr>
              <p:cNvSpPr txBox="1"/>
              <p:nvPr/>
            </p:nvSpPr>
            <p:spPr>
              <a:xfrm>
                <a:off x="10784526" y="4478280"/>
                <a:ext cx="1015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524729-4167-7958-AC83-C8AF4479F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4526" y="4478280"/>
                <a:ext cx="1015268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229E73-03BE-5B60-8976-555F44F71FEC}"/>
                  </a:ext>
                </a:extLst>
              </p:cNvPr>
              <p:cNvSpPr txBox="1"/>
              <p:nvPr/>
            </p:nvSpPr>
            <p:spPr>
              <a:xfrm>
                <a:off x="7403692" y="3741051"/>
                <a:ext cx="1015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229E73-03BE-5B60-8976-555F44F71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692" y="3741051"/>
                <a:ext cx="1015268" cy="307777"/>
              </a:xfrm>
              <a:prstGeom prst="rect">
                <a:avLst/>
              </a:prstGeom>
              <a:blipFill>
                <a:blip r:embed="rId1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383B25-D1CC-73E1-CC17-DDFA1A9513D5}"/>
                  </a:ext>
                </a:extLst>
              </p:cNvPr>
              <p:cNvSpPr txBox="1"/>
              <p:nvPr/>
            </p:nvSpPr>
            <p:spPr>
              <a:xfrm>
                <a:off x="7403692" y="4478280"/>
                <a:ext cx="1015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383B25-D1CC-73E1-CC17-DDFA1A951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692" y="4478280"/>
                <a:ext cx="1015268" cy="307777"/>
              </a:xfrm>
              <a:prstGeom prst="rect">
                <a:avLst/>
              </a:prstGeom>
              <a:blipFill>
                <a:blip r:embed="rId1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46A2C3-1D2E-43F4-30BD-9EAAAE82F271}"/>
                  </a:ext>
                </a:extLst>
              </p:cNvPr>
              <p:cNvSpPr txBox="1"/>
              <p:nvPr/>
            </p:nvSpPr>
            <p:spPr>
              <a:xfrm rot="1889006">
                <a:off x="8978997" y="3456104"/>
                <a:ext cx="1015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𝟐𝟑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46A2C3-1D2E-43F4-30BD-9EAAAE82F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9006">
                <a:off x="8978997" y="3456104"/>
                <a:ext cx="1015268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0C46F-0A46-57B9-1FCB-ED10C902D2E8}"/>
                  </a:ext>
                </a:extLst>
              </p:cNvPr>
              <p:cNvSpPr txBox="1"/>
              <p:nvPr/>
            </p:nvSpPr>
            <p:spPr>
              <a:xfrm>
                <a:off x="7511826" y="5423930"/>
                <a:ext cx="1814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𝒰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0C46F-0A46-57B9-1FCB-ED10C902D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826" y="5423930"/>
                <a:ext cx="1814267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B2A95C-83ED-1F1B-2C92-DB30600B938E}"/>
                  </a:ext>
                </a:extLst>
              </p:cNvPr>
              <p:cNvSpPr txBox="1"/>
              <p:nvPr/>
            </p:nvSpPr>
            <p:spPr>
              <a:xfrm>
                <a:off x="9877392" y="5399244"/>
                <a:ext cx="1814267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B2A95C-83ED-1F1B-2C92-DB30600B9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392" y="5399244"/>
                <a:ext cx="1814267" cy="391646"/>
              </a:xfrm>
              <a:prstGeom prst="rect">
                <a:avLst/>
              </a:prstGeom>
              <a:blipFill>
                <a:blip r:embed="rId1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EBBC9D-C504-B224-D3D0-F8A989D4C2CE}"/>
                  </a:ext>
                </a:extLst>
              </p:cNvPr>
              <p:cNvSpPr txBox="1"/>
              <p:nvPr/>
            </p:nvSpPr>
            <p:spPr>
              <a:xfrm>
                <a:off x="8071654" y="1714317"/>
                <a:ext cx="306009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matched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EBBC9D-C504-B224-D3D0-F8A989D4C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654" y="1714317"/>
                <a:ext cx="3060099" cy="391646"/>
              </a:xfrm>
              <a:prstGeom prst="rect">
                <a:avLst/>
              </a:prstGeom>
              <a:blipFill>
                <a:blip r:embed="rId1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68A15D-E8FC-2BC9-B8A7-F0263E5D53E1}"/>
                  </a:ext>
                </a:extLst>
              </p:cNvPr>
              <p:cNvSpPr txBox="1"/>
              <p:nvPr/>
            </p:nvSpPr>
            <p:spPr>
              <a:xfrm rot="1789370">
                <a:off x="8989337" y="4146482"/>
                <a:ext cx="12832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68A15D-E8FC-2BC9-B8A7-F0263E5D5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9370">
                <a:off x="8989337" y="4146482"/>
                <a:ext cx="1283291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52D4834-FBB9-9FAD-EBDF-2FC0E9A907FB}"/>
                  </a:ext>
                </a:extLst>
              </p:cNvPr>
              <p:cNvSpPr txBox="1"/>
              <p:nvPr/>
            </p:nvSpPr>
            <p:spPr>
              <a:xfrm>
                <a:off x="9094070" y="2933636"/>
                <a:ext cx="10152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52D4834-FBB9-9FAD-EBDF-2FC0E9A90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070" y="2933636"/>
                <a:ext cx="1015268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Down 36">
            <a:extLst>
              <a:ext uri="{FF2B5EF4-FFF2-40B4-BE49-F238E27FC236}">
                <a16:creationId xmlns:a16="http://schemas.microsoft.com/office/drawing/2014/main" id="{03BF11CD-4263-4A9E-00DC-315887E8BD75}"/>
              </a:ext>
            </a:extLst>
          </p:cNvPr>
          <p:cNvSpPr/>
          <p:nvPr/>
        </p:nvSpPr>
        <p:spPr>
          <a:xfrm>
            <a:off x="8583330" y="5028705"/>
            <a:ext cx="248031" cy="40011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32FC7C73-5BAC-BC12-A1DE-3D4B15D5FA76}"/>
              </a:ext>
            </a:extLst>
          </p:cNvPr>
          <p:cNvSpPr/>
          <p:nvPr/>
        </p:nvSpPr>
        <p:spPr>
          <a:xfrm>
            <a:off x="10372124" y="5028705"/>
            <a:ext cx="248031" cy="40011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C634E4EA-9D43-30F2-CF71-E3B7021F80A5}"/>
              </a:ext>
            </a:extLst>
          </p:cNvPr>
          <p:cNvSpPr/>
          <p:nvPr/>
        </p:nvSpPr>
        <p:spPr>
          <a:xfrm rot="10800000">
            <a:off x="9477687" y="2076300"/>
            <a:ext cx="248031" cy="28742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44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FBB8-AFA3-2109-12DD-B567F228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ILP for Max Stable Set &amp; Forward-Looking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661631-A4CE-E052-932A-9D22577BB0AF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8995733" y="3173099"/>
            <a:ext cx="1212022" cy="115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9B0BF5-6EC7-D46B-F267-25CE054033DC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8995733" y="2431991"/>
            <a:ext cx="1212022" cy="741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A7F2B9-D91F-BE20-FE2A-4A59AC600B47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8995732" y="3174258"/>
            <a:ext cx="1212023" cy="7360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6AF80F-0707-96F4-D1E2-DCCB0CF6C21F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>
            <a:off x="8995732" y="3910328"/>
            <a:ext cx="1212023" cy="5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717B24-E492-D93C-2E57-D8B93B104A1D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8995732" y="3910907"/>
            <a:ext cx="1212023" cy="73665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972E7A-FE32-92C6-3C4C-86B7DD160E80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8995732" y="4647557"/>
            <a:ext cx="1212023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8">
            <a:extLst>
              <a:ext uri="{FF2B5EF4-FFF2-40B4-BE49-F238E27FC236}">
                <a16:creationId xmlns:a16="http://schemas.microsoft.com/office/drawing/2014/main" id="{2825A1A4-D038-8FAE-9703-3ED0E2A40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755" y="2890292"/>
            <a:ext cx="567932" cy="56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59C167E0-66F6-21E5-73DB-669CC44F9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755" y="3626941"/>
            <a:ext cx="567932" cy="56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002405A2-B84C-2C5D-029E-CF09DE61B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755" y="4363591"/>
            <a:ext cx="567932" cy="5679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1729A9B3-7D8B-13DE-BFD6-E2460AD90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755" y="2142407"/>
            <a:ext cx="579168" cy="5791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94CB56F5-6CF6-B900-3A42-0BDD5D7EBF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8962" y="2889133"/>
            <a:ext cx="576771" cy="567932"/>
          </a:xfrm>
          <a:prstGeom prst="rect">
            <a:avLst/>
          </a:prstGeom>
        </p:spPr>
      </p:pic>
      <p:pic>
        <p:nvPicPr>
          <p:cNvPr id="25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B2E7C0DE-7743-8EDA-AD7A-B54BD7498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8961" y="3626362"/>
            <a:ext cx="576771" cy="567932"/>
          </a:xfrm>
          <a:prstGeom prst="rect">
            <a:avLst/>
          </a:prstGeom>
        </p:spPr>
      </p:pic>
      <p:pic>
        <p:nvPicPr>
          <p:cNvPr id="26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3EBF03E8-A2CB-F5DD-FB07-170AC6AE031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418961" y="4363591"/>
            <a:ext cx="576771" cy="567932"/>
          </a:xfrm>
          <a:prstGeom prst="rect">
            <a:avLst/>
          </a:prstGeom>
        </p:spPr>
      </p:pic>
      <p:pic>
        <p:nvPicPr>
          <p:cNvPr id="27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A7F1E8F6-4F86-3C22-0273-FBE6973B35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8962" y="2151904"/>
            <a:ext cx="576771" cy="56793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25D0EE-AF28-B66E-3567-B1FC10872AFC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8995733" y="2431991"/>
            <a:ext cx="1212022" cy="38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B99A11-B1DC-9BA3-FF13-5A421A266D0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8995733" y="2435870"/>
            <a:ext cx="1212022" cy="7383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5C33E2-CBA2-0F67-2B66-FFA650147D0E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8995733" y="3173099"/>
            <a:ext cx="1212022" cy="737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9BF68943-917B-FBCE-E137-4CA5D17B9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1846263"/>
                <a:ext cx="5681917" cy="4022725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“Subset Selection”</a:t>
                </a:r>
              </a:p>
              <a:p>
                <a:r>
                  <a:rPr lang="en-US" dirty="0"/>
                  <a:t>Our problem (Forward-Looking) requires:</a:t>
                </a:r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Choosing </a:t>
                </a:r>
                <a:r>
                  <a:rPr lang="en-US" dirty="0">
                    <a:solidFill>
                      <a:schemeClr val="accent1"/>
                    </a:solidFill>
                  </a:rPr>
                  <a:t>a subset of users</a:t>
                </a:r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(indicators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endParaRPr lang="en-US" dirty="0">
                  <a:solidFill>
                    <a:srgbClr val="00B0F0"/>
                  </a:solidFill>
                </a:endParaRPr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Choosing </a:t>
                </a:r>
                <a:r>
                  <a:rPr lang="en-US" dirty="0">
                    <a:solidFill>
                      <a:srgbClr val="00B0F0"/>
                    </a:solidFill>
                  </a:rPr>
                  <a:t>a subset of creators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(indicators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Because </a:t>
                </a:r>
                <a:r>
                  <a:rPr lang="en-US" b="1" dirty="0">
                    <a:solidFill>
                      <a:schemeClr val="accent1"/>
                    </a:solidFill>
                  </a:rPr>
                  <a:t>both users and creators can leave</a:t>
                </a:r>
                <a:r>
                  <a:rPr lang="en-US" dirty="0"/>
                  <a:t>!</a:t>
                </a:r>
              </a:p>
              <a:p>
                <a:pPr lvl="1">
                  <a:buClrTx/>
                </a:pPr>
                <a:r>
                  <a:rPr lang="en-US" dirty="0"/>
                  <a:t>If we can’t satisfy everyone, how can the platform </a:t>
                </a:r>
                <a:r>
                  <a:rPr lang="en-US" b="1" dirty="0"/>
                  <a:t>strategically choose some players </a:t>
                </a:r>
                <a:r>
                  <a:rPr lang="en-US" dirty="0"/>
                  <a:t>and satisfy them?</a:t>
                </a:r>
              </a:p>
              <a:p>
                <a:endParaRPr lang="en-US" dirty="0"/>
              </a:p>
              <a:p>
                <a:r>
                  <a:rPr lang="en-US" dirty="0"/>
                  <a:t>Distinguishes us from most literature…</a:t>
                </a:r>
                <a:endParaRPr lang="en-US" strike="sngStrike" dirty="0">
                  <a:solidFill>
                    <a:srgbClr val="00B0F0"/>
                  </a:solidFill>
                  <a:latin typeface="Calibri" panose="020F0502020204030204"/>
                </a:endParaRPr>
              </a:p>
              <a:p>
                <a:r>
                  <a:rPr lang="en-US" dirty="0"/>
                  <a:t>… While also making our problem </a:t>
                </a:r>
                <a:r>
                  <a:rPr lang="en-US" dirty="0">
                    <a:solidFill>
                      <a:schemeClr val="accent1"/>
                    </a:solidFill>
                  </a:rPr>
                  <a:t>harder!</a:t>
                </a: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9BF68943-917B-FBCE-E137-4CA5D17B9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1846263"/>
                <a:ext cx="5681917" cy="4022725"/>
              </a:xfrm>
              <a:blipFill>
                <a:blip r:embed="rId7"/>
                <a:stretch>
                  <a:fillRect l="-1717" t="-2121" b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8D139A3-04A4-34DB-785A-F99F85662911}"/>
              </a:ext>
            </a:extLst>
          </p:cNvPr>
          <p:cNvSpPr/>
          <p:nvPr/>
        </p:nvSpPr>
        <p:spPr>
          <a:xfrm>
            <a:off x="8372834" y="2091405"/>
            <a:ext cx="669021" cy="215220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65C012-2D9D-AE71-AD9C-0A45EDCF86DA}"/>
              </a:ext>
            </a:extLst>
          </p:cNvPr>
          <p:cNvSpPr/>
          <p:nvPr/>
        </p:nvSpPr>
        <p:spPr>
          <a:xfrm>
            <a:off x="10163546" y="2091405"/>
            <a:ext cx="669021" cy="215220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13F6D8-E5E2-C170-DA7F-6441222C51F8}"/>
                  </a:ext>
                </a:extLst>
              </p:cNvPr>
              <p:cNvSpPr txBox="1"/>
              <p:nvPr/>
            </p:nvSpPr>
            <p:spPr>
              <a:xfrm>
                <a:off x="10784526" y="2262714"/>
                <a:ext cx="1015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13F6D8-E5E2-C170-DA7F-6441222C5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4526" y="2262714"/>
                <a:ext cx="101526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BD12AA-997A-F639-20EE-8B1117BBF56B}"/>
                  </a:ext>
                </a:extLst>
              </p:cNvPr>
              <p:cNvSpPr txBox="1"/>
              <p:nvPr/>
            </p:nvSpPr>
            <p:spPr>
              <a:xfrm>
                <a:off x="10784526" y="4478280"/>
                <a:ext cx="1015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BD12AA-997A-F639-20EE-8B1117BBF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4526" y="4478280"/>
                <a:ext cx="101526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536CE7-46FE-1B73-2BB3-F00539A61591}"/>
                  </a:ext>
                </a:extLst>
              </p:cNvPr>
              <p:cNvSpPr txBox="1"/>
              <p:nvPr/>
            </p:nvSpPr>
            <p:spPr>
              <a:xfrm>
                <a:off x="7403692" y="3741051"/>
                <a:ext cx="1015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536CE7-46FE-1B73-2BB3-F00539A61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692" y="3741051"/>
                <a:ext cx="1015268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ED8B0B-A684-0A47-508B-695E95F98500}"/>
                  </a:ext>
                </a:extLst>
              </p:cNvPr>
              <p:cNvSpPr txBox="1"/>
              <p:nvPr/>
            </p:nvSpPr>
            <p:spPr>
              <a:xfrm>
                <a:off x="7403692" y="4478280"/>
                <a:ext cx="1015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ED8B0B-A684-0A47-508B-695E95F98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692" y="4478280"/>
                <a:ext cx="1015268" cy="307777"/>
              </a:xfrm>
              <a:prstGeom prst="rect">
                <a:avLst/>
              </a:prstGeom>
              <a:blipFill>
                <a:blip r:embed="rId11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06CB3D-598C-E79B-0709-A9E44FDD7A56}"/>
                  </a:ext>
                </a:extLst>
              </p:cNvPr>
              <p:cNvSpPr txBox="1"/>
              <p:nvPr/>
            </p:nvSpPr>
            <p:spPr>
              <a:xfrm>
                <a:off x="7511826" y="5423930"/>
                <a:ext cx="1814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𝒰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06CB3D-598C-E79B-0709-A9E44FDD7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826" y="5423930"/>
                <a:ext cx="1814267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202E39-CBC5-A9CF-7C95-8BD7ED70FC6B}"/>
                  </a:ext>
                </a:extLst>
              </p:cNvPr>
              <p:cNvSpPr txBox="1"/>
              <p:nvPr/>
            </p:nvSpPr>
            <p:spPr>
              <a:xfrm>
                <a:off x="9877392" y="5399244"/>
                <a:ext cx="1814267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202E39-CBC5-A9CF-7C95-8BD7ED70F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392" y="5399244"/>
                <a:ext cx="1814267" cy="391646"/>
              </a:xfrm>
              <a:prstGeom prst="rect">
                <a:avLst/>
              </a:prstGeom>
              <a:blipFill>
                <a:blip r:embed="rId1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Down 20">
            <a:extLst>
              <a:ext uri="{FF2B5EF4-FFF2-40B4-BE49-F238E27FC236}">
                <a16:creationId xmlns:a16="http://schemas.microsoft.com/office/drawing/2014/main" id="{C35E18A5-1453-5006-37A8-EE6668850130}"/>
              </a:ext>
            </a:extLst>
          </p:cNvPr>
          <p:cNvSpPr/>
          <p:nvPr/>
        </p:nvSpPr>
        <p:spPr>
          <a:xfrm>
            <a:off x="8583330" y="5028705"/>
            <a:ext cx="248031" cy="40011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FCF3B75-14A8-60CD-E957-3F5C8EBB5178}"/>
              </a:ext>
            </a:extLst>
          </p:cNvPr>
          <p:cNvSpPr/>
          <p:nvPr/>
        </p:nvSpPr>
        <p:spPr>
          <a:xfrm>
            <a:off x="10372124" y="5028705"/>
            <a:ext cx="248031" cy="40011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94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E33D-D7EC-7B7D-57F5-0898E7E8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NP-Hardness of Forward-Looking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B83ED-5A51-1556-13B8-7518C4B4D9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>
                    <a:solidFill>
                      <a:schemeClr val="accent1"/>
                    </a:solidFill>
                  </a:rPr>
                  <a:t>Theorem.</a:t>
                </a:r>
                <a:r>
                  <a:rPr lang="en-US" dirty="0"/>
                  <a:t> Finding a maximum stable set (Forward-Looking) is </a:t>
                </a:r>
                <a:r>
                  <a:rPr lang="en-US" sz="3200" b="1" dirty="0">
                    <a:solidFill>
                      <a:schemeClr val="accent1"/>
                    </a:solidFill>
                  </a:rPr>
                  <a:t>NP-hard</a:t>
                </a:r>
                <a:r>
                  <a:rPr lang="en-US" dirty="0"/>
                  <a:t>, even when restricted to instances with </a:t>
                </a:r>
                <a:r>
                  <a:rPr lang="en-US" b="1" dirty="0"/>
                  <a:t>constant dimensionality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≥8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(Dimensionality for user and creator type vectors)</a:t>
                </a:r>
              </a:p>
              <a:p>
                <a:endParaRPr lang="en-US" dirty="0"/>
              </a:p>
              <a:p>
                <a:r>
                  <a:rPr lang="en-US" b="1" u="sng" dirty="0"/>
                  <a:t>Corollary.</a:t>
                </a:r>
                <a:r>
                  <a:rPr lang="en-US" dirty="0"/>
                  <a:t> The maximum stable set is </a:t>
                </a:r>
                <a:r>
                  <a:rPr lang="en-US" b="1" dirty="0">
                    <a:solidFill>
                      <a:schemeClr val="accent1"/>
                    </a:solidFill>
                  </a:rPr>
                  <a:t>NP-hard to approximate </a:t>
                </a:r>
                <a:r>
                  <a:rPr lang="en-US" b="1" dirty="0"/>
                  <a:t>within any constant factor </a:t>
                </a:r>
                <a:r>
                  <a:rPr lang="en-US" dirty="0"/>
                  <a:t>(for arbitrary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B83ED-5A51-1556-13B8-7518C4B4D9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993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E33D-D7EC-7B7D-57F5-0898E7E8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NP-Hardness of Forward-Looking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B83ED-5A51-1556-13B8-7518C4B4D9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Reduce from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maximum independent set (MIS)</a:t>
                </a:r>
                <a:r>
                  <a:rPr lang="en-US" sz="2000" dirty="0"/>
                  <a:t> on regular graphs and bounded degree graphs</a:t>
                </a:r>
                <a:endParaRPr lang="en-US" dirty="0"/>
              </a:p>
              <a:p>
                <a:pPr marL="384048" marR="0" lvl="1" indent="-182880" algn="l" defTabSz="914400" rtl="0" eaLnBrk="1" fontAlgn="auto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NP-hard for regular graphs with degree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≥3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84048" marR="0" lvl="1" indent="-182880" algn="l" defTabSz="914400" rtl="0" eaLnBrk="1" fontAlgn="auto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NP-h</a:t>
                </a:r>
                <a:r>
                  <a:rPr lang="en-US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ard</a:t>
                </a:r>
                <a:r>
                  <a:rPr 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 to approximate within a constant factor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B83ED-5A51-1556-13B8-7518C4B4D9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EE964E8-EC04-5774-5A1B-4C56C3B95F80}"/>
              </a:ext>
            </a:extLst>
          </p:cNvPr>
          <p:cNvGrpSpPr/>
          <p:nvPr/>
        </p:nvGrpSpPr>
        <p:grpSpPr>
          <a:xfrm>
            <a:off x="2949205" y="3429000"/>
            <a:ext cx="2187000" cy="2187829"/>
            <a:chOff x="3102104" y="3628221"/>
            <a:chExt cx="2187000" cy="218782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AD43150-6E59-4F0E-CB31-26A1B39B7135}"/>
                </a:ext>
              </a:extLst>
            </p:cNvPr>
            <p:cNvGrpSpPr/>
            <p:nvPr/>
          </p:nvGrpSpPr>
          <p:grpSpPr>
            <a:xfrm>
              <a:off x="3102104" y="3628221"/>
              <a:ext cx="2187000" cy="2187829"/>
              <a:chOff x="3102104" y="3628221"/>
              <a:chExt cx="2187000" cy="2187829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2193941-78DE-357F-6CCA-EE5A6D61CBBD}"/>
                  </a:ext>
                </a:extLst>
              </p:cNvPr>
              <p:cNvSpPr/>
              <p:nvPr/>
            </p:nvSpPr>
            <p:spPr>
              <a:xfrm>
                <a:off x="3102104" y="3628221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3F6868A-F2F2-E3D7-803C-53C111AD014E}"/>
                  </a:ext>
                </a:extLst>
              </p:cNvPr>
              <p:cNvSpPr/>
              <p:nvPr/>
            </p:nvSpPr>
            <p:spPr>
              <a:xfrm>
                <a:off x="3102104" y="5496424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74B095B-2C11-A9CA-D68A-2CE0F9EED1CF}"/>
                  </a:ext>
                </a:extLst>
              </p:cNvPr>
              <p:cNvSpPr/>
              <p:nvPr/>
            </p:nvSpPr>
            <p:spPr>
              <a:xfrm>
                <a:off x="4969478" y="5496424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58D0E7C-CD8F-E756-293D-00B7E215D100}"/>
                  </a:ext>
                </a:extLst>
              </p:cNvPr>
              <p:cNvSpPr/>
              <p:nvPr/>
            </p:nvSpPr>
            <p:spPr>
              <a:xfrm>
                <a:off x="4969478" y="3628221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8DCC70E-6F3C-3FDD-DD0A-E3941F876DB1}"/>
                </a:ext>
              </a:extLst>
            </p:cNvPr>
            <p:cNvCxnSpPr>
              <a:stCxn id="46" idx="5"/>
              <a:endCxn id="52" idx="1"/>
            </p:cNvCxnSpPr>
            <p:nvPr/>
          </p:nvCxnSpPr>
          <p:spPr>
            <a:xfrm>
              <a:off x="3374922" y="3901039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1AB1E3-0BCF-B3D5-557D-1FC38F9039E4}"/>
                </a:ext>
              </a:extLst>
            </p:cNvPr>
            <p:cNvCxnSpPr>
              <a:cxnSpLocks/>
              <a:stCxn id="59" idx="7"/>
              <a:endCxn id="51" idx="3"/>
            </p:cNvCxnSpPr>
            <p:nvPr/>
          </p:nvCxnSpPr>
          <p:spPr>
            <a:xfrm flipV="1">
              <a:off x="4694560" y="3901039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E63BF95-E86F-19CB-FF89-B71429D322BE}"/>
                </a:ext>
              </a:extLst>
            </p:cNvPr>
            <p:cNvCxnSpPr>
              <a:cxnSpLocks/>
              <a:stCxn id="50" idx="0"/>
              <a:endCxn id="51" idx="4"/>
            </p:cNvCxnSpPr>
            <p:nvPr/>
          </p:nvCxnSpPr>
          <p:spPr>
            <a:xfrm flipV="1">
              <a:off x="5129291" y="3947847"/>
              <a:ext cx="0" cy="15485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25A2429-022F-D18A-AF6A-57BD709E5F45}"/>
                </a:ext>
              </a:extLst>
            </p:cNvPr>
            <p:cNvCxnSpPr>
              <a:cxnSpLocks/>
              <a:stCxn id="49" idx="0"/>
              <a:endCxn id="46" idx="4"/>
            </p:cNvCxnSpPr>
            <p:nvPr/>
          </p:nvCxnSpPr>
          <p:spPr>
            <a:xfrm flipV="1">
              <a:off x="3261917" y="3947847"/>
              <a:ext cx="0" cy="15485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6E9321-D7CE-D957-D013-079927D976F2}"/>
                </a:ext>
              </a:extLst>
            </p:cNvPr>
            <p:cNvCxnSpPr>
              <a:cxnSpLocks/>
              <a:stCxn id="52" idx="6"/>
              <a:endCxn id="59" idx="2"/>
            </p:cNvCxnSpPr>
            <p:nvPr/>
          </p:nvCxnSpPr>
          <p:spPr>
            <a:xfrm>
              <a:off x="3969466" y="4337414"/>
              <a:ext cx="45227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50F44C5-261B-D6C1-6BC5-984D80EE0FF0}"/>
                </a:ext>
              </a:extLst>
            </p:cNvPr>
            <p:cNvCxnSpPr>
              <a:cxnSpLocks/>
              <a:stCxn id="49" idx="7"/>
              <a:endCxn id="106" idx="5"/>
            </p:cNvCxnSpPr>
            <p:nvPr/>
          </p:nvCxnSpPr>
          <p:spPr>
            <a:xfrm flipV="1">
              <a:off x="3374922" y="5219862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BD06DC-AD8F-8E22-80F5-CEE5094FC851}"/>
                </a:ext>
              </a:extLst>
            </p:cNvPr>
            <p:cNvCxnSpPr>
              <a:cxnSpLocks/>
              <a:stCxn id="50" idx="1"/>
              <a:endCxn id="107" idx="7"/>
            </p:cNvCxnSpPr>
            <p:nvPr/>
          </p:nvCxnSpPr>
          <p:spPr>
            <a:xfrm flipH="1" flipV="1">
              <a:off x="4694560" y="5219862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84F01C8-AA3C-CDF1-A7FA-134D6F001D2F}"/>
                </a:ext>
              </a:extLst>
            </p:cNvPr>
            <p:cNvCxnSpPr>
              <a:cxnSpLocks/>
              <a:stCxn id="107" idx="2"/>
              <a:endCxn id="59" idx="4"/>
            </p:cNvCxnSpPr>
            <p:nvPr/>
          </p:nvCxnSpPr>
          <p:spPr>
            <a:xfrm flipV="1">
              <a:off x="4581555" y="4497227"/>
              <a:ext cx="0" cy="4498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4BB22FD-8760-B86F-C00D-8B99E659B9E4}"/>
                </a:ext>
              </a:extLst>
            </p:cNvPr>
            <p:cNvCxnSpPr>
              <a:cxnSpLocks/>
              <a:stCxn id="106" idx="2"/>
              <a:endCxn id="52" idx="4"/>
            </p:cNvCxnSpPr>
            <p:nvPr/>
          </p:nvCxnSpPr>
          <p:spPr>
            <a:xfrm flipV="1">
              <a:off x="3809653" y="4497227"/>
              <a:ext cx="0" cy="4498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959057C-2165-8524-A076-D7CBC9AB20CD}"/>
                </a:ext>
              </a:extLst>
            </p:cNvPr>
            <p:cNvCxnSpPr>
              <a:cxnSpLocks/>
              <a:stCxn id="106" idx="0"/>
              <a:endCxn id="107" idx="4"/>
            </p:cNvCxnSpPr>
            <p:nvPr/>
          </p:nvCxnSpPr>
          <p:spPr>
            <a:xfrm>
              <a:off x="3969466" y="5106857"/>
              <a:ext cx="45227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E55BBA-F0CC-3301-A674-96F970DEA1B8}"/>
                </a:ext>
              </a:extLst>
            </p:cNvPr>
            <p:cNvCxnSpPr>
              <a:cxnSpLocks/>
              <a:stCxn id="49" idx="6"/>
              <a:endCxn id="50" idx="2"/>
            </p:cNvCxnSpPr>
            <p:nvPr/>
          </p:nvCxnSpPr>
          <p:spPr>
            <a:xfrm>
              <a:off x="3421730" y="5656237"/>
              <a:ext cx="154774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66DD6D6-87BF-D3A3-8CAC-237B0C33E16D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>
              <a:off x="3421730" y="3788034"/>
              <a:ext cx="154774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89540FE-3773-7B83-35E1-D4A7C6EC215B}"/>
                </a:ext>
              </a:extLst>
            </p:cNvPr>
            <p:cNvGrpSpPr/>
            <p:nvPr/>
          </p:nvGrpSpPr>
          <p:grpSpPr>
            <a:xfrm>
              <a:off x="3649840" y="4177601"/>
              <a:ext cx="1091528" cy="1089069"/>
              <a:chOff x="3653042" y="4160473"/>
              <a:chExt cx="1091528" cy="1089069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34534AF-E3E1-BD9B-6EBB-2330F605E46E}"/>
                  </a:ext>
                </a:extLst>
              </p:cNvPr>
              <p:cNvSpPr/>
              <p:nvPr/>
            </p:nvSpPr>
            <p:spPr>
              <a:xfrm>
                <a:off x="3653042" y="4160473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AE83931-5113-A1D9-1026-4F3234323830}"/>
                  </a:ext>
                </a:extLst>
              </p:cNvPr>
              <p:cNvSpPr/>
              <p:nvPr/>
            </p:nvSpPr>
            <p:spPr>
              <a:xfrm>
                <a:off x="4424944" y="4160473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8602C2B-2689-51F6-08B1-A03F90D6F5E1}"/>
                  </a:ext>
                </a:extLst>
              </p:cNvPr>
              <p:cNvSpPr/>
              <p:nvPr/>
            </p:nvSpPr>
            <p:spPr>
              <a:xfrm rot="5400000">
                <a:off x="3653042" y="4929916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92B63D93-5A49-5DB4-7D13-8784FB5D4A89}"/>
                  </a:ext>
                </a:extLst>
              </p:cNvPr>
              <p:cNvSpPr/>
              <p:nvPr/>
            </p:nvSpPr>
            <p:spPr>
              <a:xfrm rot="5400000">
                <a:off x="4424944" y="4929916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70533846-299D-799A-3FCE-51F2D31FEB9B}"/>
              </a:ext>
            </a:extLst>
          </p:cNvPr>
          <p:cNvSpPr txBox="1"/>
          <p:nvPr/>
        </p:nvSpPr>
        <p:spPr>
          <a:xfrm>
            <a:off x="2748214" y="5658938"/>
            <a:ext cx="258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Any 3-regular graph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C877FD99-4FC9-574D-5F76-8EE50DB51F8E}"/>
              </a:ext>
            </a:extLst>
          </p:cNvPr>
          <p:cNvGrpSpPr/>
          <p:nvPr/>
        </p:nvGrpSpPr>
        <p:grpSpPr>
          <a:xfrm>
            <a:off x="7056002" y="3429000"/>
            <a:ext cx="2187000" cy="2187829"/>
            <a:chOff x="3102104" y="3628221"/>
            <a:chExt cx="2187000" cy="2187829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143CC26A-09E0-A6C8-9811-0CD9FAEFB1E5}"/>
                </a:ext>
              </a:extLst>
            </p:cNvPr>
            <p:cNvGrpSpPr/>
            <p:nvPr/>
          </p:nvGrpSpPr>
          <p:grpSpPr>
            <a:xfrm>
              <a:off x="3102104" y="3628221"/>
              <a:ext cx="2187000" cy="2187829"/>
              <a:chOff x="3102104" y="3628221"/>
              <a:chExt cx="2187000" cy="2187829"/>
            </a:xfrm>
          </p:grpSpPr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83F1EC28-0030-CF53-7680-DFFF1F2C9064}"/>
                  </a:ext>
                </a:extLst>
              </p:cNvPr>
              <p:cNvSpPr/>
              <p:nvPr/>
            </p:nvSpPr>
            <p:spPr>
              <a:xfrm>
                <a:off x="3102104" y="3628221"/>
                <a:ext cx="319626" cy="31962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1E6EDA3E-ADA7-FF5E-D3C6-20EC5E407D2C}"/>
                  </a:ext>
                </a:extLst>
              </p:cNvPr>
              <p:cNvSpPr/>
              <p:nvPr/>
            </p:nvSpPr>
            <p:spPr>
              <a:xfrm>
                <a:off x="3102104" y="5496424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919843C5-02C8-0939-D6BE-0644FBD54F4F}"/>
                  </a:ext>
                </a:extLst>
              </p:cNvPr>
              <p:cNvSpPr/>
              <p:nvPr/>
            </p:nvSpPr>
            <p:spPr>
              <a:xfrm>
                <a:off x="4969478" y="5496424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3CCE3621-3093-8C4A-E80D-8D90A8354135}"/>
                  </a:ext>
                </a:extLst>
              </p:cNvPr>
              <p:cNvSpPr/>
              <p:nvPr/>
            </p:nvSpPr>
            <p:spPr>
              <a:xfrm>
                <a:off x="4969478" y="3628221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C3D1D5E2-E770-70BD-FFB9-7ECBBA203487}"/>
                </a:ext>
              </a:extLst>
            </p:cNvPr>
            <p:cNvCxnSpPr>
              <a:stCxn id="297" idx="5"/>
              <a:endCxn id="293" idx="1"/>
            </p:cNvCxnSpPr>
            <p:nvPr/>
          </p:nvCxnSpPr>
          <p:spPr>
            <a:xfrm>
              <a:off x="3374922" y="3901039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322E9149-55AA-E15B-C109-140F0A2FCA32}"/>
                </a:ext>
              </a:extLst>
            </p:cNvPr>
            <p:cNvCxnSpPr>
              <a:cxnSpLocks/>
              <a:stCxn id="294" idx="7"/>
              <a:endCxn id="300" idx="3"/>
            </p:cNvCxnSpPr>
            <p:nvPr/>
          </p:nvCxnSpPr>
          <p:spPr>
            <a:xfrm flipV="1">
              <a:off x="4694560" y="3901039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3898292-9622-A14B-79DA-1D328F73FE25}"/>
                </a:ext>
              </a:extLst>
            </p:cNvPr>
            <p:cNvCxnSpPr>
              <a:cxnSpLocks/>
              <a:stCxn id="299" idx="0"/>
              <a:endCxn id="300" idx="4"/>
            </p:cNvCxnSpPr>
            <p:nvPr/>
          </p:nvCxnSpPr>
          <p:spPr>
            <a:xfrm flipV="1">
              <a:off x="5129291" y="3947847"/>
              <a:ext cx="0" cy="15485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4C61089-8838-9B1D-0582-017CB8FE3D61}"/>
                </a:ext>
              </a:extLst>
            </p:cNvPr>
            <p:cNvCxnSpPr>
              <a:cxnSpLocks/>
              <a:stCxn id="298" idx="0"/>
              <a:endCxn id="297" idx="4"/>
            </p:cNvCxnSpPr>
            <p:nvPr/>
          </p:nvCxnSpPr>
          <p:spPr>
            <a:xfrm flipV="1">
              <a:off x="3261917" y="3947847"/>
              <a:ext cx="0" cy="15485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C8A528AF-6E6D-AF80-A8B1-AC3037638F7D}"/>
                </a:ext>
              </a:extLst>
            </p:cNvPr>
            <p:cNvCxnSpPr>
              <a:cxnSpLocks/>
              <a:stCxn id="293" idx="6"/>
              <a:endCxn id="294" idx="2"/>
            </p:cNvCxnSpPr>
            <p:nvPr/>
          </p:nvCxnSpPr>
          <p:spPr>
            <a:xfrm>
              <a:off x="3969466" y="4337414"/>
              <a:ext cx="45227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A2EC3B0-C0E7-08FB-57FB-7A3CABE9231A}"/>
                </a:ext>
              </a:extLst>
            </p:cNvPr>
            <p:cNvCxnSpPr>
              <a:cxnSpLocks/>
              <a:stCxn id="298" idx="7"/>
              <a:endCxn id="295" idx="5"/>
            </p:cNvCxnSpPr>
            <p:nvPr/>
          </p:nvCxnSpPr>
          <p:spPr>
            <a:xfrm flipV="1">
              <a:off x="3374922" y="5219862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1D04D9D4-CEB9-DE37-C231-EBD0B644DBDF}"/>
                </a:ext>
              </a:extLst>
            </p:cNvPr>
            <p:cNvCxnSpPr>
              <a:cxnSpLocks/>
              <a:stCxn id="299" idx="1"/>
              <a:endCxn id="296" idx="7"/>
            </p:cNvCxnSpPr>
            <p:nvPr/>
          </p:nvCxnSpPr>
          <p:spPr>
            <a:xfrm flipH="1" flipV="1">
              <a:off x="4694560" y="5219862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DD7D1BA7-69B8-831C-AACA-F9D8626CC8C3}"/>
                </a:ext>
              </a:extLst>
            </p:cNvPr>
            <p:cNvCxnSpPr>
              <a:cxnSpLocks/>
              <a:stCxn id="296" idx="2"/>
              <a:endCxn id="294" idx="4"/>
            </p:cNvCxnSpPr>
            <p:nvPr/>
          </p:nvCxnSpPr>
          <p:spPr>
            <a:xfrm flipV="1">
              <a:off x="4581555" y="4497227"/>
              <a:ext cx="0" cy="4498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ADEE680-82D8-81EE-8168-7E6A610AB34A}"/>
                </a:ext>
              </a:extLst>
            </p:cNvPr>
            <p:cNvCxnSpPr>
              <a:cxnSpLocks/>
              <a:stCxn id="295" idx="2"/>
              <a:endCxn id="293" idx="4"/>
            </p:cNvCxnSpPr>
            <p:nvPr/>
          </p:nvCxnSpPr>
          <p:spPr>
            <a:xfrm flipV="1">
              <a:off x="3809653" y="4497227"/>
              <a:ext cx="0" cy="4498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BBD6D82F-B05D-FF5C-E4E5-D73B2C960511}"/>
                </a:ext>
              </a:extLst>
            </p:cNvPr>
            <p:cNvCxnSpPr>
              <a:cxnSpLocks/>
              <a:stCxn id="295" idx="0"/>
              <a:endCxn id="296" idx="4"/>
            </p:cNvCxnSpPr>
            <p:nvPr/>
          </p:nvCxnSpPr>
          <p:spPr>
            <a:xfrm>
              <a:off x="3969466" y="5106857"/>
              <a:ext cx="45227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D454FE6-4A87-A061-5F32-627BE0B92651}"/>
                </a:ext>
              </a:extLst>
            </p:cNvPr>
            <p:cNvCxnSpPr>
              <a:cxnSpLocks/>
              <a:stCxn id="298" idx="6"/>
              <a:endCxn id="299" idx="2"/>
            </p:cNvCxnSpPr>
            <p:nvPr/>
          </p:nvCxnSpPr>
          <p:spPr>
            <a:xfrm>
              <a:off x="3421730" y="5656237"/>
              <a:ext cx="154774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CC7E598-EB53-7600-BB0A-FADB1516E355}"/>
                </a:ext>
              </a:extLst>
            </p:cNvPr>
            <p:cNvCxnSpPr>
              <a:cxnSpLocks/>
              <a:endCxn id="300" idx="2"/>
            </p:cNvCxnSpPr>
            <p:nvPr/>
          </p:nvCxnSpPr>
          <p:spPr>
            <a:xfrm>
              <a:off x="3421730" y="3788034"/>
              <a:ext cx="154774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5CEA524E-5026-C4CA-9854-1D821B101767}"/>
                </a:ext>
              </a:extLst>
            </p:cNvPr>
            <p:cNvGrpSpPr/>
            <p:nvPr/>
          </p:nvGrpSpPr>
          <p:grpSpPr>
            <a:xfrm>
              <a:off x="3649840" y="4177601"/>
              <a:ext cx="1091528" cy="1089069"/>
              <a:chOff x="3653042" y="4160473"/>
              <a:chExt cx="1091528" cy="1089069"/>
            </a:xfrm>
          </p:grpSpPr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7B743A51-2AF9-C2C5-4E1C-A32C920A625D}"/>
                  </a:ext>
                </a:extLst>
              </p:cNvPr>
              <p:cNvSpPr/>
              <p:nvPr/>
            </p:nvSpPr>
            <p:spPr>
              <a:xfrm>
                <a:off x="3653042" y="4160473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2A4634E8-C913-424C-5B30-D9D2CE6EE84B}"/>
                  </a:ext>
                </a:extLst>
              </p:cNvPr>
              <p:cNvSpPr/>
              <p:nvPr/>
            </p:nvSpPr>
            <p:spPr>
              <a:xfrm>
                <a:off x="4424944" y="4160473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53D9EEF4-E9E8-F127-EFC3-2B80A9A5BD99}"/>
                  </a:ext>
                </a:extLst>
              </p:cNvPr>
              <p:cNvSpPr/>
              <p:nvPr/>
            </p:nvSpPr>
            <p:spPr>
              <a:xfrm rot="5400000">
                <a:off x="3653042" y="4929916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CF297D27-F134-1E42-7437-8885037316A5}"/>
                  </a:ext>
                </a:extLst>
              </p:cNvPr>
              <p:cNvSpPr/>
              <p:nvPr/>
            </p:nvSpPr>
            <p:spPr>
              <a:xfrm rot="5400000">
                <a:off x="4424944" y="4929916"/>
                <a:ext cx="319626" cy="31962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1A3A4BE8-6C7E-9EF1-F2E6-4E01F67D7915}"/>
              </a:ext>
            </a:extLst>
          </p:cNvPr>
          <p:cNvSpPr txBox="1"/>
          <p:nvPr/>
        </p:nvSpPr>
        <p:spPr>
          <a:xfrm>
            <a:off x="6321825" y="5658938"/>
            <a:ext cx="3655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Independent set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237763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E33D-D7EC-7B7D-57F5-0898E7E8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NP-Hardness of Forward-Looking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B83ED-5A51-1556-13B8-7518C4B4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Reduce from </a:t>
            </a:r>
            <a:r>
              <a:rPr lang="en-US" sz="2000" b="1" dirty="0">
                <a:solidFill>
                  <a:schemeClr val="accent1"/>
                </a:solidFill>
              </a:rPr>
              <a:t>maximum independent set (MIS)</a:t>
            </a:r>
            <a:r>
              <a:rPr lang="en-US" sz="2000" dirty="0"/>
              <a:t> on regular graphs and bounded degree graphs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Each user gets 1 recommendation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Each creator requires 3 users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Type vectors? Later…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EE964E8-EC04-5774-5A1B-4C56C3B95F80}"/>
              </a:ext>
            </a:extLst>
          </p:cNvPr>
          <p:cNvGrpSpPr/>
          <p:nvPr/>
        </p:nvGrpSpPr>
        <p:grpSpPr>
          <a:xfrm>
            <a:off x="2949205" y="3429000"/>
            <a:ext cx="2187000" cy="2187829"/>
            <a:chOff x="3102104" y="3628221"/>
            <a:chExt cx="2187000" cy="218782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AD43150-6E59-4F0E-CB31-26A1B39B7135}"/>
                </a:ext>
              </a:extLst>
            </p:cNvPr>
            <p:cNvGrpSpPr/>
            <p:nvPr/>
          </p:nvGrpSpPr>
          <p:grpSpPr>
            <a:xfrm>
              <a:off x="3102104" y="3628221"/>
              <a:ext cx="2187000" cy="2187829"/>
              <a:chOff x="3102104" y="3628221"/>
              <a:chExt cx="2187000" cy="2187829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2193941-78DE-357F-6CCA-EE5A6D61CBBD}"/>
                  </a:ext>
                </a:extLst>
              </p:cNvPr>
              <p:cNvSpPr/>
              <p:nvPr/>
            </p:nvSpPr>
            <p:spPr>
              <a:xfrm>
                <a:off x="3102104" y="3628221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3F6868A-F2F2-E3D7-803C-53C111AD014E}"/>
                  </a:ext>
                </a:extLst>
              </p:cNvPr>
              <p:cNvSpPr/>
              <p:nvPr/>
            </p:nvSpPr>
            <p:spPr>
              <a:xfrm>
                <a:off x="3102104" y="5496424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74B095B-2C11-A9CA-D68A-2CE0F9EED1CF}"/>
                  </a:ext>
                </a:extLst>
              </p:cNvPr>
              <p:cNvSpPr/>
              <p:nvPr/>
            </p:nvSpPr>
            <p:spPr>
              <a:xfrm>
                <a:off x="4969478" y="5496424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58D0E7C-CD8F-E756-293D-00B7E215D100}"/>
                  </a:ext>
                </a:extLst>
              </p:cNvPr>
              <p:cNvSpPr/>
              <p:nvPr/>
            </p:nvSpPr>
            <p:spPr>
              <a:xfrm>
                <a:off x="4969478" y="3628221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8DCC70E-6F3C-3FDD-DD0A-E3941F876DB1}"/>
                </a:ext>
              </a:extLst>
            </p:cNvPr>
            <p:cNvCxnSpPr>
              <a:stCxn id="46" idx="5"/>
              <a:endCxn id="52" idx="1"/>
            </p:cNvCxnSpPr>
            <p:nvPr/>
          </p:nvCxnSpPr>
          <p:spPr>
            <a:xfrm>
              <a:off x="3374922" y="3901039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1AB1E3-0BCF-B3D5-557D-1FC38F9039E4}"/>
                </a:ext>
              </a:extLst>
            </p:cNvPr>
            <p:cNvCxnSpPr>
              <a:cxnSpLocks/>
              <a:stCxn id="59" idx="7"/>
              <a:endCxn id="51" idx="3"/>
            </p:cNvCxnSpPr>
            <p:nvPr/>
          </p:nvCxnSpPr>
          <p:spPr>
            <a:xfrm flipV="1">
              <a:off x="4694560" y="3901039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E63BF95-E86F-19CB-FF89-B71429D322BE}"/>
                </a:ext>
              </a:extLst>
            </p:cNvPr>
            <p:cNvCxnSpPr>
              <a:cxnSpLocks/>
              <a:stCxn id="50" idx="0"/>
              <a:endCxn id="51" idx="4"/>
            </p:cNvCxnSpPr>
            <p:nvPr/>
          </p:nvCxnSpPr>
          <p:spPr>
            <a:xfrm flipV="1">
              <a:off x="5129291" y="3947847"/>
              <a:ext cx="0" cy="15485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25A2429-022F-D18A-AF6A-57BD709E5F45}"/>
                </a:ext>
              </a:extLst>
            </p:cNvPr>
            <p:cNvCxnSpPr>
              <a:cxnSpLocks/>
              <a:stCxn id="49" idx="0"/>
              <a:endCxn id="46" idx="4"/>
            </p:cNvCxnSpPr>
            <p:nvPr/>
          </p:nvCxnSpPr>
          <p:spPr>
            <a:xfrm flipV="1">
              <a:off x="3261917" y="3947847"/>
              <a:ext cx="0" cy="15485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6E9321-D7CE-D957-D013-079927D976F2}"/>
                </a:ext>
              </a:extLst>
            </p:cNvPr>
            <p:cNvCxnSpPr>
              <a:cxnSpLocks/>
              <a:stCxn id="52" idx="6"/>
              <a:endCxn id="59" idx="2"/>
            </p:cNvCxnSpPr>
            <p:nvPr/>
          </p:nvCxnSpPr>
          <p:spPr>
            <a:xfrm>
              <a:off x="3969466" y="4337414"/>
              <a:ext cx="45227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50F44C5-261B-D6C1-6BC5-984D80EE0FF0}"/>
                </a:ext>
              </a:extLst>
            </p:cNvPr>
            <p:cNvCxnSpPr>
              <a:cxnSpLocks/>
              <a:stCxn id="49" idx="7"/>
              <a:endCxn id="106" idx="5"/>
            </p:cNvCxnSpPr>
            <p:nvPr/>
          </p:nvCxnSpPr>
          <p:spPr>
            <a:xfrm flipV="1">
              <a:off x="3374922" y="5219862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BD06DC-AD8F-8E22-80F5-CEE5094FC851}"/>
                </a:ext>
              </a:extLst>
            </p:cNvPr>
            <p:cNvCxnSpPr>
              <a:cxnSpLocks/>
              <a:stCxn id="50" idx="1"/>
              <a:endCxn id="107" idx="7"/>
            </p:cNvCxnSpPr>
            <p:nvPr/>
          </p:nvCxnSpPr>
          <p:spPr>
            <a:xfrm flipH="1" flipV="1">
              <a:off x="4694560" y="5219862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84F01C8-AA3C-CDF1-A7FA-134D6F001D2F}"/>
                </a:ext>
              </a:extLst>
            </p:cNvPr>
            <p:cNvCxnSpPr>
              <a:cxnSpLocks/>
              <a:stCxn id="107" idx="2"/>
              <a:endCxn id="59" idx="4"/>
            </p:cNvCxnSpPr>
            <p:nvPr/>
          </p:nvCxnSpPr>
          <p:spPr>
            <a:xfrm flipV="1">
              <a:off x="4581555" y="4497227"/>
              <a:ext cx="0" cy="4498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4BB22FD-8760-B86F-C00D-8B99E659B9E4}"/>
                </a:ext>
              </a:extLst>
            </p:cNvPr>
            <p:cNvCxnSpPr>
              <a:cxnSpLocks/>
              <a:stCxn id="106" idx="2"/>
              <a:endCxn id="52" idx="4"/>
            </p:cNvCxnSpPr>
            <p:nvPr/>
          </p:nvCxnSpPr>
          <p:spPr>
            <a:xfrm flipV="1">
              <a:off x="3809653" y="4497227"/>
              <a:ext cx="0" cy="4498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959057C-2165-8524-A076-D7CBC9AB20CD}"/>
                </a:ext>
              </a:extLst>
            </p:cNvPr>
            <p:cNvCxnSpPr>
              <a:cxnSpLocks/>
              <a:stCxn id="106" idx="0"/>
              <a:endCxn id="107" idx="4"/>
            </p:cNvCxnSpPr>
            <p:nvPr/>
          </p:nvCxnSpPr>
          <p:spPr>
            <a:xfrm>
              <a:off x="3969466" y="5106857"/>
              <a:ext cx="45227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E55BBA-F0CC-3301-A674-96F970DEA1B8}"/>
                </a:ext>
              </a:extLst>
            </p:cNvPr>
            <p:cNvCxnSpPr>
              <a:cxnSpLocks/>
              <a:stCxn id="49" idx="6"/>
              <a:endCxn id="50" idx="2"/>
            </p:cNvCxnSpPr>
            <p:nvPr/>
          </p:nvCxnSpPr>
          <p:spPr>
            <a:xfrm>
              <a:off x="3421730" y="5656237"/>
              <a:ext cx="154774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66DD6D6-87BF-D3A3-8CAC-237B0C33E16D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>
              <a:off x="3421730" y="3788034"/>
              <a:ext cx="154774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89540FE-3773-7B83-35E1-D4A7C6EC215B}"/>
                </a:ext>
              </a:extLst>
            </p:cNvPr>
            <p:cNvGrpSpPr/>
            <p:nvPr/>
          </p:nvGrpSpPr>
          <p:grpSpPr>
            <a:xfrm>
              <a:off x="3649840" y="4177601"/>
              <a:ext cx="1091528" cy="1089069"/>
              <a:chOff x="3653042" y="4160473"/>
              <a:chExt cx="1091528" cy="1089069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34534AF-E3E1-BD9B-6EBB-2330F605E46E}"/>
                  </a:ext>
                </a:extLst>
              </p:cNvPr>
              <p:cNvSpPr/>
              <p:nvPr/>
            </p:nvSpPr>
            <p:spPr>
              <a:xfrm>
                <a:off x="3653042" y="4160473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AE83931-5113-A1D9-1026-4F3234323830}"/>
                  </a:ext>
                </a:extLst>
              </p:cNvPr>
              <p:cNvSpPr/>
              <p:nvPr/>
            </p:nvSpPr>
            <p:spPr>
              <a:xfrm>
                <a:off x="4424944" y="4160473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8602C2B-2689-51F6-08B1-A03F90D6F5E1}"/>
                  </a:ext>
                </a:extLst>
              </p:cNvPr>
              <p:cNvSpPr/>
              <p:nvPr/>
            </p:nvSpPr>
            <p:spPr>
              <a:xfrm rot="5400000">
                <a:off x="3653042" y="4929916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92B63D93-5A49-5DB4-7D13-8784FB5D4A89}"/>
                  </a:ext>
                </a:extLst>
              </p:cNvPr>
              <p:cNvSpPr/>
              <p:nvPr/>
            </p:nvSpPr>
            <p:spPr>
              <a:xfrm rot="5400000">
                <a:off x="4424944" y="4929916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70533846-299D-799A-3FCE-51F2D31FEB9B}"/>
              </a:ext>
            </a:extLst>
          </p:cNvPr>
          <p:cNvSpPr txBox="1"/>
          <p:nvPr/>
        </p:nvSpPr>
        <p:spPr>
          <a:xfrm>
            <a:off x="2748214" y="5658938"/>
            <a:ext cx="258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Any 3-regular graph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0E5C9A-FA2A-A6E7-4A5F-407202D80B5D}"/>
              </a:ext>
            </a:extLst>
          </p:cNvPr>
          <p:cNvGrpSpPr/>
          <p:nvPr/>
        </p:nvGrpSpPr>
        <p:grpSpPr>
          <a:xfrm>
            <a:off x="7056002" y="3429000"/>
            <a:ext cx="2186793" cy="2187829"/>
            <a:chOff x="7208901" y="3628221"/>
            <a:chExt cx="2186793" cy="2187829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5AD0B0F-FE25-26F5-1893-07282F1426F5}"/>
                </a:ext>
              </a:extLst>
            </p:cNvPr>
            <p:cNvCxnSpPr>
              <a:cxnSpLocks/>
            </p:cNvCxnSpPr>
            <p:nvPr/>
          </p:nvCxnSpPr>
          <p:spPr>
            <a:xfrm>
              <a:off x="7481926" y="3901039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00CD6BD-EA65-2314-3BD2-F4D794553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1564" y="3901039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77AE4FA-2E13-1D97-1E71-ED640590D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6295" y="3947847"/>
              <a:ext cx="0" cy="15485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B0ADCEA-78EA-69E3-86E2-265CDD452B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8921" y="3947847"/>
              <a:ext cx="0" cy="15485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6547DD2-17CD-3FA8-BD20-40930E78D30A}"/>
                </a:ext>
              </a:extLst>
            </p:cNvPr>
            <p:cNvCxnSpPr>
              <a:cxnSpLocks/>
            </p:cNvCxnSpPr>
            <p:nvPr/>
          </p:nvCxnSpPr>
          <p:spPr>
            <a:xfrm>
              <a:off x="8076470" y="4337414"/>
              <a:ext cx="45227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6A895AC-8C49-24A2-8024-AD589406E4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1926" y="5219862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D58225C-D4FF-B231-2F6C-F2F436760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01564" y="5219862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ADFEEBB-60F1-793B-C3E3-C8E0A6E03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8559" y="4497227"/>
              <a:ext cx="0" cy="4498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2A8B62-7304-88FA-0035-6804D7BDD4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6657" y="4497227"/>
              <a:ext cx="0" cy="4498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5334506-C7F3-46AC-6846-0221076AB02A}"/>
                </a:ext>
              </a:extLst>
            </p:cNvPr>
            <p:cNvCxnSpPr>
              <a:cxnSpLocks/>
            </p:cNvCxnSpPr>
            <p:nvPr/>
          </p:nvCxnSpPr>
          <p:spPr>
            <a:xfrm>
              <a:off x="8076470" y="5106857"/>
              <a:ext cx="45227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B5EC9C9-33C3-5F7D-7F43-27F0A311779B}"/>
                </a:ext>
              </a:extLst>
            </p:cNvPr>
            <p:cNvCxnSpPr>
              <a:cxnSpLocks/>
            </p:cNvCxnSpPr>
            <p:nvPr/>
          </p:nvCxnSpPr>
          <p:spPr>
            <a:xfrm>
              <a:off x="7528734" y="5656237"/>
              <a:ext cx="154774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1055866-4970-29DA-9516-ED037A4FB69A}"/>
                </a:ext>
              </a:extLst>
            </p:cNvPr>
            <p:cNvCxnSpPr>
              <a:cxnSpLocks/>
            </p:cNvCxnSpPr>
            <p:nvPr/>
          </p:nvCxnSpPr>
          <p:spPr>
            <a:xfrm>
              <a:off x="7528734" y="3788034"/>
              <a:ext cx="154774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2" name="Picture 4">
              <a:extLst>
                <a:ext uri="{FF2B5EF4-FFF2-40B4-BE49-F238E27FC236}">
                  <a16:creationId xmlns:a16="http://schemas.microsoft.com/office/drawing/2014/main" id="{C09ABB33-FB21-6693-7B6C-26CE0E437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901" y="3628221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4">
              <a:extLst>
                <a:ext uri="{FF2B5EF4-FFF2-40B4-BE49-F238E27FC236}">
                  <a16:creationId xmlns:a16="http://schemas.microsoft.com/office/drawing/2014/main" id="{60E0F3DA-2BB6-93F0-A486-BAF96BAAE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5654" y="3628221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4">
              <a:extLst>
                <a:ext uri="{FF2B5EF4-FFF2-40B4-BE49-F238E27FC236}">
                  <a16:creationId xmlns:a16="http://schemas.microsoft.com/office/drawing/2014/main" id="{58B1F502-F796-5AE4-C95A-23CF2EE9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901" y="5496010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4">
              <a:extLst>
                <a:ext uri="{FF2B5EF4-FFF2-40B4-BE49-F238E27FC236}">
                  <a16:creationId xmlns:a16="http://schemas.microsoft.com/office/drawing/2014/main" id="{A097F9D3-1E3D-413F-9E5B-EF44B675AE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5654" y="5496010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4">
              <a:extLst>
                <a:ext uri="{FF2B5EF4-FFF2-40B4-BE49-F238E27FC236}">
                  <a16:creationId xmlns:a16="http://schemas.microsoft.com/office/drawing/2014/main" id="{193DEF64-B2EC-5F73-7FE0-CADDEDF496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6430" y="4177601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93755D3A-E40D-007F-6F52-BB593141F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918" y="4177601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4">
              <a:extLst>
                <a:ext uri="{FF2B5EF4-FFF2-40B4-BE49-F238E27FC236}">
                  <a16:creationId xmlns:a16="http://schemas.microsoft.com/office/drawing/2014/main" id="{99C75EDE-0460-79BB-7D88-36B20E1DE2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918" y="4946630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4">
              <a:extLst>
                <a:ext uri="{FF2B5EF4-FFF2-40B4-BE49-F238E27FC236}">
                  <a16:creationId xmlns:a16="http://schemas.microsoft.com/office/drawing/2014/main" id="{D84D3EB9-0D19-3FFB-B015-2D0D5F0D74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6430" y="4946630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3574262-1ABE-FEC3-AF26-922CEDD7797F}"/>
                </a:ext>
              </a:extLst>
            </p:cNvPr>
            <p:cNvGrpSpPr/>
            <p:nvPr/>
          </p:nvGrpSpPr>
          <p:grpSpPr>
            <a:xfrm>
              <a:off x="8197038" y="3683085"/>
              <a:ext cx="210312" cy="210312"/>
              <a:chOff x="9432199" y="4860639"/>
              <a:chExt cx="210312" cy="210312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37D7F2BA-9A19-FD00-29E8-720524E4B0A0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1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2D93C3E2-1387-6782-AC1A-93B53D47E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EE614CF-6240-6327-5034-D8AEC7D485D4}"/>
                </a:ext>
              </a:extLst>
            </p:cNvPr>
            <p:cNvGrpSpPr/>
            <p:nvPr/>
          </p:nvGrpSpPr>
          <p:grpSpPr>
            <a:xfrm>
              <a:off x="7263765" y="4616980"/>
              <a:ext cx="210312" cy="210312"/>
              <a:chOff x="9432199" y="4860639"/>
              <a:chExt cx="210312" cy="210312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F344EFA-6D9D-FD0B-14A4-F31099142C31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D3E672E3-6CD6-48F9-7B03-503BC2583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B91D4E55-372F-6B55-A768-B5CDD1B829A5}"/>
                </a:ext>
              </a:extLst>
            </p:cNvPr>
            <p:cNvGrpSpPr/>
            <p:nvPr/>
          </p:nvGrpSpPr>
          <p:grpSpPr>
            <a:xfrm>
              <a:off x="8197142" y="5550874"/>
              <a:ext cx="210312" cy="210312"/>
              <a:chOff x="9432199" y="4860639"/>
              <a:chExt cx="210312" cy="210312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6058042-B28A-EFB6-7380-228278AEFAA4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6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5044118-CC3E-2A51-CCE2-D2DA9C910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F529A79-B4CF-ABDC-821F-CEB11A6EAB3F}"/>
                </a:ext>
              </a:extLst>
            </p:cNvPr>
            <p:cNvGrpSpPr/>
            <p:nvPr/>
          </p:nvGrpSpPr>
          <p:grpSpPr>
            <a:xfrm>
              <a:off x="9130518" y="4616980"/>
              <a:ext cx="210312" cy="210312"/>
              <a:chOff x="9432199" y="4860639"/>
              <a:chExt cx="210312" cy="210312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6AA4470A-7376-A6E7-1F4C-61314EBBEB84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7E481DD4-9147-0E95-3109-51D85D0B4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907374CE-2512-42AA-82B6-1679EF5260AF}"/>
                </a:ext>
              </a:extLst>
            </p:cNvPr>
            <p:cNvGrpSpPr/>
            <p:nvPr/>
          </p:nvGrpSpPr>
          <p:grpSpPr>
            <a:xfrm>
              <a:off x="8197038" y="4232465"/>
              <a:ext cx="210312" cy="210312"/>
              <a:chOff x="9432199" y="4860639"/>
              <a:chExt cx="210312" cy="210312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486029B3-1009-93C4-C153-2BB08C0D84CB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2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2249A8F4-F758-0F69-03CD-846417600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438DC60-DD5D-ED7B-0541-DE6EDA392028}"/>
                </a:ext>
              </a:extLst>
            </p:cNvPr>
            <p:cNvGrpSpPr/>
            <p:nvPr/>
          </p:nvGrpSpPr>
          <p:grpSpPr>
            <a:xfrm>
              <a:off x="8197038" y="5001494"/>
              <a:ext cx="210312" cy="210312"/>
              <a:chOff x="9432199" y="4860639"/>
              <a:chExt cx="210312" cy="210312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F0DF70E-3EF2-3650-41B8-325A2B242105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D6303D55-63D6-16AB-2470-EA233D923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6D14E6D-BC4B-6A61-29AD-9AA5906A135B}"/>
                </a:ext>
              </a:extLst>
            </p:cNvPr>
            <p:cNvGrpSpPr/>
            <p:nvPr/>
          </p:nvGrpSpPr>
          <p:grpSpPr>
            <a:xfrm>
              <a:off x="7811294" y="4616980"/>
              <a:ext cx="210312" cy="210312"/>
              <a:chOff x="9432199" y="4860639"/>
              <a:chExt cx="210312" cy="210312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208EF12-7035-6192-5A0D-4A2899379D1F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0B431F01-D397-2985-6602-92E31713F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9BF542B-DF69-7CA0-91D3-FCB0025EB28E}"/>
                </a:ext>
              </a:extLst>
            </p:cNvPr>
            <p:cNvGrpSpPr/>
            <p:nvPr/>
          </p:nvGrpSpPr>
          <p:grpSpPr>
            <a:xfrm>
              <a:off x="8582782" y="4616980"/>
              <a:ext cx="210312" cy="210312"/>
              <a:chOff x="9432199" y="4860639"/>
              <a:chExt cx="210312" cy="210312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2AA439B-C96F-0FCD-4854-5B781D39A6B6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6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0C134A39-D79C-BBA1-6B6C-9092CF871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9FB49D01-B20C-ADA1-707A-9AAF966F7757}"/>
                </a:ext>
              </a:extLst>
            </p:cNvPr>
            <p:cNvGrpSpPr/>
            <p:nvPr/>
          </p:nvGrpSpPr>
          <p:grpSpPr>
            <a:xfrm>
              <a:off x="7569534" y="3989779"/>
              <a:ext cx="146304" cy="146304"/>
              <a:chOff x="9432199" y="4860639"/>
              <a:chExt cx="210312" cy="210312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A0BD7C2-8105-2F22-BD73-6882D765873D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1316D9B0-02B6-E70F-A762-5F753641D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AD04074A-4516-6236-AB6F-73EF98184A35}"/>
                </a:ext>
              </a:extLst>
            </p:cNvPr>
            <p:cNvGrpSpPr/>
            <p:nvPr/>
          </p:nvGrpSpPr>
          <p:grpSpPr>
            <a:xfrm>
              <a:off x="8888654" y="3989779"/>
              <a:ext cx="146304" cy="146304"/>
              <a:chOff x="9432199" y="4860639"/>
              <a:chExt cx="210312" cy="210312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282C69B-321B-2239-6CD6-B15E4CF97480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2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B64AE2FA-17BA-0C62-C737-99A786FFE1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727320B-DEFB-B974-7B46-47D340D632F0}"/>
                </a:ext>
              </a:extLst>
            </p:cNvPr>
            <p:cNvGrpSpPr/>
            <p:nvPr/>
          </p:nvGrpSpPr>
          <p:grpSpPr>
            <a:xfrm>
              <a:off x="7569533" y="5308188"/>
              <a:ext cx="146304" cy="146304"/>
              <a:chOff x="9432199" y="4860639"/>
              <a:chExt cx="210312" cy="210312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F3E046F-D094-FF56-37C7-891B7F91AACE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8AF18E5C-B448-8987-4C2E-A28294A62F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9949650-74E2-7B1F-C317-1A0DC8DFAAE4}"/>
                </a:ext>
              </a:extLst>
            </p:cNvPr>
            <p:cNvGrpSpPr/>
            <p:nvPr/>
          </p:nvGrpSpPr>
          <p:grpSpPr>
            <a:xfrm>
              <a:off x="8888654" y="5308188"/>
              <a:ext cx="146304" cy="146304"/>
              <a:chOff x="9432199" y="4860639"/>
              <a:chExt cx="210312" cy="210312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FC2002A-0ACE-57C6-4CA2-B7D88F467FBB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825A62C0-D072-4A69-694D-CF77302C32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411C0267-A32A-D7C1-5C09-12CEB91DB647}"/>
              </a:ext>
            </a:extLst>
          </p:cNvPr>
          <p:cNvSpPr txBox="1"/>
          <p:nvPr/>
        </p:nvSpPr>
        <p:spPr>
          <a:xfrm>
            <a:off x="6854806" y="5658938"/>
            <a:ext cx="2588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User-creator instance </a:t>
            </a:r>
          </a:p>
          <a:p>
            <a:pPr algn="ctr"/>
            <a:r>
              <a:rPr lang="en-US" sz="1600" dirty="0"/>
              <a:t>that we construct</a:t>
            </a:r>
          </a:p>
        </p:txBody>
      </p:sp>
    </p:spTree>
    <p:extLst>
      <p:ext uri="{BB962C8B-B14F-4D97-AF65-F5344CB8AC3E}">
        <p14:creationId xmlns:p14="http://schemas.microsoft.com/office/powerpoint/2010/main" val="340491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E33D-D7EC-7B7D-57F5-0898E7E8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NP-Hardness of Forward-Looking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B83ED-5A51-1556-13B8-7518C4B4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Reduce from </a:t>
            </a:r>
            <a:r>
              <a:rPr lang="en-US" sz="2000" b="1" dirty="0">
                <a:solidFill>
                  <a:schemeClr val="accent1"/>
                </a:solidFill>
              </a:rPr>
              <a:t>maximum independent set (MIS)</a:t>
            </a:r>
            <a:r>
              <a:rPr lang="en-US" sz="2000" dirty="0"/>
              <a:t> on regular graphs and bounded degree graphs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Each user gets 1 recommendation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Each creator requires 3 users</a:t>
            </a:r>
          </a:p>
          <a:p>
            <a:endParaRPr lang="en-US" dirty="0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EE964E8-EC04-5774-5A1B-4C56C3B95F80}"/>
              </a:ext>
            </a:extLst>
          </p:cNvPr>
          <p:cNvGrpSpPr/>
          <p:nvPr/>
        </p:nvGrpSpPr>
        <p:grpSpPr>
          <a:xfrm>
            <a:off x="2949205" y="3429000"/>
            <a:ext cx="2187000" cy="2187829"/>
            <a:chOff x="3102104" y="3628221"/>
            <a:chExt cx="2187000" cy="218782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AD43150-6E59-4F0E-CB31-26A1B39B7135}"/>
                </a:ext>
              </a:extLst>
            </p:cNvPr>
            <p:cNvGrpSpPr/>
            <p:nvPr/>
          </p:nvGrpSpPr>
          <p:grpSpPr>
            <a:xfrm>
              <a:off x="3102104" y="3628221"/>
              <a:ext cx="2187000" cy="2187829"/>
              <a:chOff x="3102104" y="3628221"/>
              <a:chExt cx="2187000" cy="2187829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2193941-78DE-357F-6CCA-EE5A6D61CBBD}"/>
                  </a:ext>
                </a:extLst>
              </p:cNvPr>
              <p:cNvSpPr/>
              <p:nvPr/>
            </p:nvSpPr>
            <p:spPr>
              <a:xfrm>
                <a:off x="3102104" y="3628221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3F6868A-F2F2-E3D7-803C-53C111AD014E}"/>
                  </a:ext>
                </a:extLst>
              </p:cNvPr>
              <p:cNvSpPr/>
              <p:nvPr/>
            </p:nvSpPr>
            <p:spPr>
              <a:xfrm>
                <a:off x="3102104" y="5496424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74B095B-2C11-A9CA-D68A-2CE0F9EED1CF}"/>
                  </a:ext>
                </a:extLst>
              </p:cNvPr>
              <p:cNvSpPr/>
              <p:nvPr/>
            </p:nvSpPr>
            <p:spPr>
              <a:xfrm>
                <a:off x="4969478" y="5496424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58D0E7C-CD8F-E756-293D-00B7E215D100}"/>
                  </a:ext>
                </a:extLst>
              </p:cNvPr>
              <p:cNvSpPr/>
              <p:nvPr/>
            </p:nvSpPr>
            <p:spPr>
              <a:xfrm>
                <a:off x="4969478" y="3628221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8DCC70E-6F3C-3FDD-DD0A-E3941F876DB1}"/>
                </a:ext>
              </a:extLst>
            </p:cNvPr>
            <p:cNvCxnSpPr>
              <a:stCxn id="46" idx="5"/>
              <a:endCxn id="52" idx="1"/>
            </p:cNvCxnSpPr>
            <p:nvPr/>
          </p:nvCxnSpPr>
          <p:spPr>
            <a:xfrm>
              <a:off x="3374922" y="3901039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1AB1E3-0BCF-B3D5-557D-1FC38F9039E4}"/>
                </a:ext>
              </a:extLst>
            </p:cNvPr>
            <p:cNvCxnSpPr>
              <a:cxnSpLocks/>
              <a:stCxn id="59" idx="7"/>
              <a:endCxn id="51" idx="3"/>
            </p:cNvCxnSpPr>
            <p:nvPr/>
          </p:nvCxnSpPr>
          <p:spPr>
            <a:xfrm flipV="1">
              <a:off x="4694560" y="3901039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E63BF95-E86F-19CB-FF89-B71429D322BE}"/>
                </a:ext>
              </a:extLst>
            </p:cNvPr>
            <p:cNvCxnSpPr>
              <a:cxnSpLocks/>
              <a:stCxn id="50" idx="0"/>
              <a:endCxn id="51" idx="4"/>
            </p:cNvCxnSpPr>
            <p:nvPr/>
          </p:nvCxnSpPr>
          <p:spPr>
            <a:xfrm flipV="1">
              <a:off x="5129291" y="3947847"/>
              <a:ext cx="0" cy="15485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25A2429-022F-D18A-AF6A-57BD709E5F45}"/>
                </a:ext>
              </a:extLst>
            </p:cNvPr>
            <p:cNvCxnSpPr>
              <a:cxnSpLocks/>
              <a:stCxn id="49" idx="0"/>
              <a:endCxn id="46" idx="4"/>
            </p:cNvCxnSpPr>
            <p:nvPr/>
          </p:nvCxnSpPr>
          <p:spPr>
            <a:xfrm flipV="1">
              <a:off x="3261917" y="3947847"/>
              <a:ext cx="0" cy="15485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6E9321-D7CE-D957-D013-079927D976F2}"/>
                </a:ext>
              </a:extLst>
            </p:cNvPr>
            <p:cNvCxnSpPr>
              <a:cxnSpLocks/>
              <a:stCxn id="52" idx="6"/>
              <a:endCxn id="59" idx="2"/>
            </p:cNvCxnSpPr>
            <p:nvPr/>
          </p:nvCxnSpPr>
          <p:spPr>
            <a:xfrm>
              <a:off x="3969466" y="4337414"/>
              <a:ext cx="45227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50F44C5-261B-D6C1-6BC5-984D80EE0FF0}"/>
                </a:ext>
              </a:extLst>
            </p:cNvPr>
            <p:cNvCxnSpPr>
              <a:cxnSpLocks/>
              <a:stCxn id="49" idx="7"/>
              <a:endCxn id="106" idx="5"/>
            </p:cNvCxnSpPr>
            <p:nvPr/>
          </p:nvCxnSpPr>
          <p:spPr>
            <a:xfrm flipV="1">
              <a:off x="3374922" y="5219862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BD06DC-AD8F-8E22-80F5-CEE5094FC851}"/>
                </a:ext>
              </a:extLst>
            </p:cNvPr>
            <p:cNvCxnSpPr>
              <a:cxnSpLocks/>
              <a:stCxn id="50" idx="1"/>
              <a:endCxn id="107" idx="7"/>
            </p:cNvCxnSpPr>
            <p:nvPr/>
          </p:nvCxnSpPr>
          <p:spPr>
            <a:xfrm flipH="1" flipV="1">
              <a:off x="4694560" y="5219862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84F01C8-AA3C-CDF1-A7FA-134D6F001D2F}"/>
                </a:ext>
              </a:extLst>
            </p:cNvPr>
            <p:cNvCxnSpPr>
              <a:cxnSpLocks/>
              <a:stCxn id="107" idx="2"/>
              <a:endCxn id="59" idx="4"/>
            </p:cNvCxnSpPr>
            <p:nvPr/>
          </p:nvCxnSpPr>
          <p:spPr>
            <a:xfrm flipV="1">
              <a:off x="4581555" y="4497227"/>
              <a:ext cx="0" cy="4498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4BB22FD-8760-B86F-C00D-8B99E659B9E4}"/>
                </a:ext>
              </a:extLst>
            </p:cNvPr>
            <p:cNvCxnSpPr>
              <a:cxnSpLocks/>
              <a:stCxn id="106" idx="2"/>
              <a:endCxn id="52" idx="4"/>
            </p:cNvCxnSpPr>
            <p:nvPr/>
          </p:nvCxnSpPr>
          <p:spPr>
            <a:xfrm flipV="1">
              <a:off x="3809653" y="4497227"/>
              <a:ext cx="0" cy="4498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959057C-2165-8524-A076-D7CBC9AB20CD}"/>
                </a:ext>
              </a:extLst>
            </p:cNvPr>
            <p:cNvCxnSpPr>
              <a:cxnSpLocks/>
              <a:stCxn id="106" idx="0"/>
              <a:endCxn id="107" idx="4"/>
            </p:cNvCxnSpPr>
            <p:nvPr/>
          </p:nvCxnSpPr>
          <p:spPr>
            <a:xfrm>
              <a:off x="3969466" y="5106857"/>
              <a:ext cx="45227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E55BBA-F0CC-3301-A674-96F970DEA1B8}"/>
                </a:ext>
              </a:extLst>
            </p:cNvPr>
            <p:cNvCxnSpPr>
              <a:cxnSpLocks/>
              <a:stCxn id="49" idx="6"/>
              <a:endCxn id="50" idx="2"/>
            </p:cNvCxnSpPr>
            <p:nvPr/>
          </p:nvCxnSpPr>
          <p:spPr>
            <a:xfrm>
              <a:off x="3421730" y="5656237"/>
              <a:ext cx="154774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66DD6D6-87BF-D3A3-8CAC-237B0C33E16D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>
              <a:off x="3421730" y="3788034"/>
              <a:ext cx="154774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89540FE-3773-7B83-35E1-D4A7C6EC215B}"/>
                </a:ext>
              </a:extLst>
            </p:cNvPr>
            <p:cNvGrpSpPr/>
            <p:nvPr/>
          </p:nvGrpSpPr>
          <p:grpSpPr>
            <a:xfrm>
              <a:off x="3649840" y="4177601"/>
              <a:ext cx="1091528" cy="1089069"/>
              <a:chOff x="3653042" y="4160473"/>
              <a:chExt cx="1091528" cy="1089069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34534AF-E3E1-BD9B-6EBB-2330F605E46E}"/>
                  </a:ext>
                </a:extLst>
              </p:cNvPr>
              <p:cNvSpPr/>
              <p:nvPr/>
            </p:nvSpPr>
            <p:spPr>
              <a:xfrm>
                <a:off x="3653042" y="4160473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AE83931-5113-A1D9-1026-4F3234323830}"/>
                  </a:ext>
                </a:extLst>
              </p:cNvPr>
              <p:cNvSpPr/>
              <p:nvPr/>
            </p:nvSpPr>
            <p:spPr>
              <a:xfrm>
                <a:off x="4424944" y="4160473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8602C2B-2689-51F6-08B1-A03F90D6F5E1}"/>
                  </a:ext>
                </a:extLst>
              </p:cNvPr>
              <p:cNvSpPr/>
              <p:nvPr/>
            </p:nvSpPr>
            <p:spPr>
              <a:xfrm rot="5400000">
                <a:off x="3653042" y="4929916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92B63D93-5A49-5DB4-7D13-8784FB5D4A89}"/>
                  </a:ext>
                </a:extLst>
              </p:cNvPr>
              <p:cNvSpPr/>
              <p:nvPr/>
            </p:nvSpPr>
            <p:spPr>
              <a:xfrm rot="5400000">
                <a:off x="4424944" y="4929916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70533846-299D-799A-3FCE-51F2D31FEB9B}"/>
              </a:ext>
            </a:extLst>
          </p:cNvPr>
          <p:cNvSpPr txBox="1"/>
          <p:nvPr/>
        </p:nvSpPr>
        <p:spPr>
          <a:xfrm>
            <a:off x="2748214" y="5658938"/>
            <a:ext cx="258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Any 3-regular graph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5AD0B0F-FE25-26F5-1893-07282F1426F5}"/>
              </a:ext>
            </a:extLst>
          </p:cNvPr>
          <p:cNvCxnSpPr>
            <a:cxnSpLocks/>
          </p:cNvCxnSpPr>
          <p:nvPr/>
        </p:nvCxnSpPr>
        <p:spPr>
          <a:xfrm>
            <a:off x="7329027" y="3701818"/>
            <a:ext cx="321726" cy="32337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00CD6BD-EA65-2314-3BD2-F4D79455335A}"/>
              </a:ext>
            </a:extLst>
          </p:cNvPr>
          <p:cNvCxnSpPr>
            <a:cxnSpLocks/>
          </p:cNvCxnSpPr>
          <p:nvPr/>
        </p:nvCxnSpPr>
        <p:spPr>
          <a:xfrm flipV="1">
            <a:off x="8648665" y="3701818"/>
            <a:ext cx="321726" cy="32337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77AE4FA-2E13-1D97-1E71-ED640590D90B}"/>
              </a:ext>
            </a:extLst>
          </p:cNvPr>
          <p:cNvCxnSpPr>
            <a:cxnSpLocks/>
          </p:cNvCxnSpPr>
          <p:nvPr/>
        </p:nvCxnSpPr>
        <p:spPr>
          <a:xfrm flipV="1">
            <a:off x="9083396" y="3748626"/>
            <a:ext cx="0" cy="15485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B0ADCEA-78EA-69E3-86E2-265CDD452BE1}"/>
              </a:ext>
            </a:extLst>
          </p:cNvPr>
          <p:cNvCxnSpPr>
            <a:cxnSpLocks/>
          </p:cNvCxnSpPr>
          <p:nvPr/>
        </p:nvCxnSpPr>
        <p:spPr>
          <a:xfrm flipV="1">
            <a:off x="7216022" y="3748626"/>
            <a:ext cx="0" cy="15485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547DD2-17CD-3FA8-BD20-40930E78D30A}"/>
              </a:ext>
            </a:extLst>
          </p:cNvPr>
          <p:cNvCxnSpPr>
            <a:cxnSpLocks/>
          </p:cNvCxnSpPr>
          <p:nvPr/>
        </p:nvCxnSpPr>
        <p:spPr>
          <a:xfrm>
            <a:off x="7923571" y="4138193"/>
            <a:ext cx="45227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6A895AC-8C49-24A2-8024-AD589406E42D}"/>
              </a:ext>
            </a:extLst>
          </p:cNvPr>
          <p:cNvCxnSpPr>
            <a:cxnSpLocks/>
          </p:cNvCxnSpPr>
          <p:nvPr/>
        </p:nvCxnSpPr>
        <p:spPr>
          <a:xfrm flipV="1">
            <a:off x="7329027" y="5020641"/>
            <a:ext cx="321726" cy="32337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D58225C-D4FF-B231-2F6C-F2F436760621}"/>
              </a:ext>
            </a:extLst>
          </p:cNvPr>
          <p:cNvCxnSpPr>
            <a:cxnSpLocks/>
          </p:cNvCxnSpPr>
          <p:nvPr/>
        </p:nvCxnSpPr>
        <p:spPr>
          <a:xfrm flipH="1" flipV="1">
            <a:off x="8648665" y="5020641"/>
            <a:ext cx="321726" cy="32337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ADFEEBB-60F1-793B-C3E3-C8E0A6E03C5F}"/>
              </a:ext>
            </a:extLst>
          </p:cNvPr>
          <p:cNvCxnSpPr>
            <a:cxnSpLocks/>
          </p:cNvCxnSpPr>
          <p:nvPr/>
        </p:nvCxnSpPr>
        <p:spPr>
          <a:xfrm flipV="1">
            <a:off x="8535660" y="4298006"/>
            <a:ext cx="0" cy="44981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B2A8B62-7304-88FA-0035-6804D7BDD44A}"/>
              </a:ext>
            </a:extLst>
          </p:cNvPr>
          <p:cNvCxnSpPr>
            <a:cxnSpLocks/>
          </p:cNvCxnSpPr>
          <p:nvPr/>
        </p:nvCxnSpPr>
        <p:spPr>
          <a:xfrm flipV="1">
            <a:off x="7763758" y="4298006"/>
            <a:ext cx="0" cy="44981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5334506-C7F3-46AC-6846-0221076AB02A}"/>
              </a:ext>
            </a:extLst>
          </p:cNvPr>
          <p:cNvCxnSpPr>
            <a:cxnSpLocks/>
          </p:cNvCxnSpPr>
          <p:nvPr/>
        </p:nvCxnSpPr>
        <p:spPr>
          <a:xfrm>
            <a:off x="7923571" y="4907636"/>
            <a:ext cx="45227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B5EC9C9-33C3-5F7D-7F43-27F0A311779B}"/>
              </a:ext>
            </a:extLst>
          </p:cNvPr>
          <p:cNvCxnSpPr>
            <a:cxnSpLocks/>
          </p:cNvCxnSpPr>
          <p:nvPr/>
        </p:nvCxnSpPr>
        <p:spPr>
          <a:xfrm>
            <a:off x="7375835" y="5457016"/>
            <a:ext cx="15477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1055866-4970-29DA-9516-ED037A4FB69A}"/>
              </a:ext>
            </a:extLst>
          </p:cNvPr>
          <p:cNvCxnSpPr>
            <a:cxnSpLocks/>
          </p:cNvCxnSpPr>
          <p:nvPr/>
        </p:nvCxnSpPr>
        <p:spPr>
          <a:xfrm>
            <a:off x="7375835" y="3588813"/>
            <a:ext cx="1547748" cy="0"/>
          </a:xfrm>
          <a:prstGeom prst="line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4">
            <a:extLst>
              <a:ext uri="{FF2B5EF4-FFF2-40B4-BE49-F238E27FC236}">
                <a16:creationId xmlns:a16="http://schemas.microsoft.com/office/drawing/2014/main" id="{C09ABB33-FB21-6693-7B6C-26CE0E437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02" y="3429000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4">
            <a:extLst>
              <a:ext uri="{FF2B5EF4-FFF2-40B4-BE49-F238E27FC236}">
                <a16:creationId xmlns:a16="http://schemas.microsoft.com/office/drawing/2014/main" id="{60E0F3DA-2BB6-93F0-A486-BAF96BAAE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755" y="3429000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>
            <a:extLst>
              <a:ext uri="{FF2B5EF4-FFF2-40B4-BE49-F238E27FC236}">
                <a16:creationId xmlns:a16="http://schemas.microsoft.com/office/drawing/2014/main" id="{58B1F502-F796-5AE4-C95A-23CF2EE9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02" y="5296789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>
            <a:extLst>
              <a:ext uri="{FF2B5EF4-FFF2-40B4-BE49-F238E27FC236}">
                <a16:creationId xmlns:a16="http://schemas.microsoft.com/office/drawing/2014/main" id="{A097F9D3-1E3D-413F-9E5B-EF44B675A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755" y="5296789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>
            <a:extLst>
              <a:ext uri="{FF2B5EF4-FFF2-40B4-BE49-F238E27FC236}">
                <a16:creationId xmlns:a16="http://schemas.microsoft.com/office/drawing/2014/main" id="{193DEF64-B2EC-5F73-7FE0-CADDEDF49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531" y="3978380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>
            <a:extLst>
              <a:ext uri="{FF2B5EF4-FFF2-40B4-BE49-F238E27FC236}">
                <a16:creationId xmlns:a16="http://schemas.microsoft.com/office/drawing/2014/main" id="{93755D3A-E40D-007F-6F52-BB593141F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019" y="3978380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>
            <a:extLst>
              <a:ext uri="{FF2B5EF4-FFF2-40B4-BE49-F238E27FC236}">
                <a16:creationId xmlns:a16="http://schemas.microsoft.com/office/drawing/2014/main" id="{99C75EDE-0460-79BB-7D88-36B20E1DE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019" y="4747409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>
            <a:extLst>
              <a:ext uri="{FF2B5EF4-FFF2-40B4-BE49-F238E27FC236}">
                <a16:creationId xmlns:a16="http://schemas.microsoft.com/office/drawing/2014/main" id="{D84D3EB9-0D19-3FFB-B015-2D0D5F0D7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531" y="4747409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EE614CF-6240-6327-5034-D8AEC7D485D4}"/>
              </a:ext>
            </a:extLst>
          </p:cNvPr>
          <p:cNvGrpSpPr/>
          <p:nvPr/>
        </p:nvGrpSpPr>
        <p:grpSpPr>
          <a:xfrm>
            <a:off x="7110866" y="4417759"/>
            <a:ext cx="210312" cy="210312"/>
            <a:chOff x="9432199" y="4860639"/>
            <a:chExt cx="210312" cy="210312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F344EFA-6D9D-FD0B-14A4-F31099142C31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D3E672E3-6CD6-48F9-7B03-503BC2583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91D4E55-372F-6B55-A768-B5CDD1B829A5}"/>
              </a:ext>
            </a:extLst>
          </p:cNvPr>
          <p:cNvGrpSpPr/>
          <p:nvPr/>
        </p:nvGrpSpPr>
        <p:grpSpPr>
          <a:xfrm>
            <a:off x="8044243" y="5351653"/>
            <a:ext cx="210312" cy="210312"/>
            <a:chOff x="9432199" y="4860639"/>
            <a:chExt cx="210312" cy="210312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6058042-B28A-EFB6-7380-228278AEFAA4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6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45044118-CC3E-2A51-CCE2-D2DA9C91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F529A79-B4CF-ABDC-821F-CEB11A6EAB3F}"/>
              </a:ext>
            </a:extLst>
          </p:cNvPr>
          <p:cNvGrpSpPr/>
          <p:nvPr/>
        </p:nvGrpSpPr>
        <p:grpSpPr>
          <a:xfrm>
            <a:off x="8977619" y="4417759"/>
            <a:ext cx="210312" cy="210312"/>
            <a:chOff x="9432199" y="4860639"/>
            <a:chExt cx="210312" cy="210312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AA4470A-7376-A6E7-1F4C-61314EBBEB84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4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7E481DD4-9147-0E95-3109-51D85D0B4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07374CE-2512-42AA-82B6-1679EF5260AF}"/>
              </a:ext>
            </a:extLst>
          </p:cNvPr>
          <p:cNvGrpSpPr/>
          <p:nvPr/>
        </p:nvGrpSpPr>
        <p:grpSpPr>
          <a:xfrm>
            <a:off x="8044139" y="4033244"/>
            <a:ext cx="210312" cy="210312"/>
            <a:chOff x="9432199" y="4860639"/>
            <a:chExt cx="210312" cy="210312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86029B3-1009-93C4-C153-2BB08C0D84CB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2249A8F4-F758-0F69-03CD-846417600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438DC60-DD5D-ED7B-0541-DE6EDA392028}"/>
              </a:ext>
            </a:extLst>
          </p:cNvPr>
          <p:cNvGrpSpPr/>
          <p:nvPr/>
        </p:nvGrpSpPr>
        <p:grpSpPr>
          <a:xfrm>
            <a:off x="8044139" y="4802273"/>
            <a:ext cx="210312" cy="210312"/>
            <a:chOff x="9432199" y="4860639"/>
            <a:chExt cx="210312" cy="210312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F0DF70E-3EF2-3650-41B8-325A2B242105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D6303D55-63D6-16AB-2470-EA233D923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6D14E6D-BC4B-6A61-29AD-9AA5906A135B}"/>
              </a:ext>
            </a:extLst>
          </p:cNvPr>
          <p:cNvGrpSpPr/>
          <p:nvPr/>
        </p:nvGrpSpPr>
        <p:grpSpPr>
          <a:xfrm>
            <a:off x="7658395" y="4417759"/>
            <a:ext cx="210312" cy="210312"/>
            <a:chOff x="9432199" y="4860639"/>
            <a:chExt cx="210312" cy="210312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208EF12-7035-6192-5A0D-4A2899379D1F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8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0B431F01-D397-2985-6602-92E31713F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9BF542B-DF69-7CA0-91D3-FCB0025EB28E}"/>
              </a:ext>
            </a:extLst>
          </p:cNvPr>
          <p:cNvGrpSpPr/>
          <p:nvPr/>
        </p:nvGrpSpPr>
        <p:grpSpPr>
          <a:xfrm>
            <a:off x="8429883" y="4417759"/>
            <a:ext cx="210312" cy="210312"/>
            <a:chOff x="9432199" y="4860639"/>
            <a:chExt cx="210312" cy="21031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2AA439B-C96F-0FCD-4854-5B781D39A6B6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0C134A39-D79C-BBA1-6B6C-9092CF871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FB49D01-B20C-ADA1-707A-9AAF966F7757}"/>
              </a:ext>
            </a:extLst>
          </p:cNvPr>
          <p:cNvGrpSpPr/>
          <p:nvPr/>
        </p:nvGrpSpPr>
        <p:grpSpPr>
          <a:xfrm>
            <a:off x="7416635" y="3790558"/>
            <a:ext cx="146304" cy="146304"/>
            <a:chOff x="9432199" y="4860639"/>
            <a:chExt cx="210312" cy="210312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A0BD7C2-8105-2F22-BD73-6882D765873D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1316D9B0-02B6-E70F-A762-5F753641D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04074A-4516-6236-AB6F-73EF98184A35}"/>
              </a:ext>
            </a:extLst>
          </p:cNvPr>
          <p:cNvGrpSpPr/>
          <p:nvPr/>
        </p:nvGrpSpPr>
        <p:grpSpPr>
          <a:xfrm>
            <a:off x="8735755" y="3790558"/>
            <a:ext cx="146304" cy="146304"/>
            <a:chOff x="9432199" y="4860639"/>
            <a:chExt cx="210312" cy="210312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282C69B-321B-2239-6CD6-B15E4CF97480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B64AE2FA-17BA-0C62-C737-99A786FFE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727320B-DEFB-B974-7B46-47D340D632F0}"/>
              </a:ext>
            </a:extLst>
          </p:cNvPr>
          <p:cNvGrpSpPr/>
          <p:nvPr/>
        </p:nvGrpSpPr>
        <p:grpSpPr>
          <a:xfrm>
            <a:off x="7416634" y="5108967"/>
            <a:ext cx="146304" cy="146304"/>
            <a:chOff x="9432199" y="4860639"/>
            <a:chExt cx="210312" cy="210312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F3E046F-D094-FF56-37C7-891B7F91AACE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8AF18E5C-B448-8987-4C2E-A28294A62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9949650-74E2-7B1F-C317-1A0DC8DFAAE4}"/>
              </a:ext>
            </a:extLst>
          </p:cNvPr>
          <p:cNvGrpSpPr/>
          <p:nvPr/>
        </p:nvGrpSpPr>
        <p:grpSpPr>
          <a:xfrm>
            <a:off x="8735755" y="5108967"/>
            <a:ext cx="146304" cy="146304"/>
            <a:chOff x="9432199" y="4860639"/>
            <a:chExt cx="210312" cy="21031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FC2002A-0ACE-57C6-4CA2-B7D88F467FBB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8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825A62C0-D072-4A69-694D-CF77302C3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411C0267-A32A-D7C1-5C09-12CEB91DB647}"/>
              </a:ext>
            </a:extLst>
          </p:cNvPr>
          <p:cNvSpPr txBox="1"/>
          <p:nvPr/>
        </p:nvSpPr>
        <p:spPr>
          <a:xfrm>
            <a:off x="6854806" y="5658938"/>
            <a:ext cx="2588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User-creator instance </a:t>
            </a:r>
          </a:p>
          <a:p>
            <a:pPr algn="ctr"/>
            <a:r>
              <a:rPr lang="en-US" sz="1600" dirty="0"/>
              <a:t>that we construct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A2A22-D8B0-8ED1-9684-BF55B08D67A5}"/>
              </a:ext>
            </a:extLst>
          </p:cNvPr>
          <p:cNvSpPr txBox="1"/>
          <p:nvPr/>
        </p:nvSpPr>
        <p:spPr>
          <a:xfrm>
            <a:off x="6849222" y="2420468"/>
            <a:ext cx="3023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Each user (edge) is </a:t>
            </a:r>
            <a:r>
              <a:rPr lang="en-US" sz="1600" b="1" dirty="0"/>
              <a:t>only</a:t>
            </a:r>
            <a:r>
              <a:rPr lang="en-US" sz="1600" dirty="0"/>
              <a:t> satisfied with </a:t>
            </a:r>
            <a:r>
              <a:rPr lang="en-US" sz="1600" b="1" dirty="0">
                <a:solidFill>
                  <a:schemeClr val="accent1"/>
                </a:solidFill>
              </a:rPr>
              <a:t>incident vertices</a:t>
            </a:r>
          </a:p>
          <a:p>
            <a:r>
              <a:rPr lang="en-US" sz="1200" i="1" dirty="0"/>
              <a:t>(achieved using type vectors)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0439D8-93B7-514C-9ECA-44F9E243A8EB}"/>
              </a:ext>
            </a:extLst>
          </p:cNvPr>
          <p:cNvCxnSpPr>
            <a:cxnSpLocks/>
          </p:cNvCxnSpPr>
          <p:nvPr/>
        </p:nvCxnSpPr>
        <p:spPr>
          <a:xfrm>
            <a:off x="7375835" y="3588813"/>
            <a:ext cx="774390" cy="0"/>
          </a:xfrm>
          <a:prstGeom prst="line">
            <a:avLst/>
          </a:prstGeom>
          <a:ln w="57150">
            <a:solidFill>
              <a:schemeClr val="accent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574262-1ABE-FEC3-AF26-922CEDD7797F}"/>
              </a:ext>
            </a:extLst>
          </p:cNvPr>
          <p:cNvGrpSpPr/>
          <p:nvPr/>
        </p:nvGrpSpPr>
        <p:grpSpPr>
          <a:xfrm>
            <a:off x="8044139" y="3483864"/>
            <a:ext cx="210312" cy="210312"/>
            <a:chOff x="9432199" y="4860639"/>
            <a:chExt cx="210312" cy="210312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7D7F2BA-9A19-FD00-29E8-720524E4B0A0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2D93C3E2-1387-6782-AC1A-93B53D47E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3D2AA19-0FC3-9519-16FD-43258EAF1702}"/>
              </a:ext>
            </a:extLst>
          </p:cNvPr>
          <p:cNvSpPr txBox="1"/>
          <p:nvPr/>
        </p:nvSpPr>
        <p:spPr>
          <a:xfrm>
            <a:off x="6849222" y="3097577"/>
            <a:ext cx="3023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And can </a:t>
            </a:r>
            <a:r>
              <a:rPr lang="en-US" sz="1600" b="1" dirty="0">
                <a:solidFill>
                  <a:schemeClr val="accent1"/>
                </a:solidFill>
              </a:rPr>
              <a:t>only choose one vertex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836749-DD99-84B5-9451-6D7E05452D80}"/>
              </a:ext>
            </a:extLst>
          </p:cNvPr>
          <p:cNvCxnSpPr>
            <a:cxnSpLocks/>
          </p:cNvCxnSpPr>
          <p:nvPr/>
        </p:nvCxnSpPr>
        <p:spPr>
          <a:xfrm flipH="1" flipV="1">
            <a:off x="4746171" y="2345871"/>
            <a:ext cx="2106386" cy="930729"/>
          </a:xfrm>
          <a:prstGeom prst="line">
            <a:avLst/>
          </a:prstGeom>
          <a:ln w="50800" cmpd="dbl">
            <a:solidFill>
              <a:schemeClr val="accent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06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E33D-D7EC-7B7D-57F5-0898E7E8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NP-Hardness of Forward-Looking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B83ED-5A51-1556-13B8-7518C4B4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Reduce from </a:t>
            </a:r>
            <a:r>
              <a:rPr lang="en-US" sz="2000" b="1" dirty="0">
                <a:solidFill>
                  <a:schemeClr val="accent1"/>
                </a:solidFill>
              </a:rPr>
              <a:t>maximum independent set (MIS)</a:t>
            </a:r>
            <a:r>
              <a:rPr lang="en-US" sz="2000" dirty="0"/>
              <a:t> on regular graphs and bounded degree graphs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Each user gets 1 recommendation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Each creator requires 3 users</a:t>
            </a:r>
            <a:endParaRPr lang="en-US" dirty="0"/>
          </a:p>
          <a:p>
            <a:endParaRPr lang="en-US" dirty="0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EE964E8-EC04-5774-5A1B-4C56C3B95F80}"/>
              </a:ext>
            </a:extLst>
          </p:cNvPr>
          <p:cNvGrpSpPr/>
          <p:nvPr/>
        </p:nvGrpSpPr>
        <p:grpSpPr>
          <a:xfrm>
            <a:off x="2949205" y="3429000"/>
            <a:ext cx="2187000" cy="2187829"/>
            <a:chOff x="3102104" y="3628221"/>
            <a:chExt cx="2187000" cy="218782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AD43150-6E59-4F0E-CB31-26A1B39B7135}"/>
                </a:ext>
              </a:extLst>
            </p:cNvPr>
            <p:cNvGrpSpPr/>
            <p:nvPr/>
          </p:nvGrpSpPr>
          <p:grpSpPr>
            <a:xfrm>
              <a:off x="3102104" y="3628221"/>
              <a:ext cx="2187000" cy="2187829"/>
              <a:chOff x="3102104" y="3628221"/>
              <a:chExt cx="2187000" cy="2187829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2193941-78DE-357F-6CCA-EE5A6D61CBBD}"/>
                  </a:ext>
                </a:extLst>
              </p:cNvPr>
              <p:cNvSpPr/>
              <p:nvPr/>
            </p:nvSpPr>
            <p:spPr>
              <a:xfrm>
                <a:off x="3102104" y="3628221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3F6868A-F2F2-E3D7-803C-53C111AD014E}"/>
                  </a:ext>
                </a:extLst>
              </p:cNvPr>
              <p:cNvSpPr/>
              <p:nvPr/>
            </p:nvSpPr>
            <p:spPr>
              <a:xfrm>
                <a:off x="3102104" y="5496424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74B095B-2C11-A9CA-D68A-2CE0F9EED1CF}"/>
                  </a:ext>
                </a:extLst>
              </p:cNvPr>
              <p:cNvSpPr/>
              <p:nvPr/>
            </p:nvSpPr>
            <p:spPr>
              <a:xfrm>
                <a:off x="4969478" y="5496424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58D0E7C-CD8F-E756-293D-00B7E215D100}"/>
                  </a:ext>
                </a:extLst>
              </p:cNvPr>
              <p:cNvSpPr/>
              <p:nvPr/>
            </p:nvSpPr>
            <p:spPr>
              <a:xfrm>
                <a:off x="4969478" y="3628221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8DCC70E-6F3C-3FDD-DD0A-E3941F876DB1}"/>
                </a:ext>
              </a:extLst>
            </p:cNvPr>
            <p:cNvCxnSpPr>
              <a:stCxn id="46" idx="5"/>
              <a:endCxn id="52" idx="1"/>
            </p:cNvCxnSpPr>
            <p:nvPr/>
          </p:nvCxnSpPr>
          <p:spPr>
            <a:xfrm>
              <a:off x="3374922" y="3901039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1AB1E3-0BCF-B3D5-557D-1FC38F9039E4}"/>
                </a:ext>
              </a:extLst>
            </p:cNvPr>
            <p:cNvCxnSpPr>
              <a:cxnSpLocks/>
              <a:stCxn id="59" idx="7"/>
              <a:endCxn id="51" idx="3"/>
            </p:cNvCxnSpPr>
            <p:nvPr/>
          </p:nvCxnSpPr>
          <p:spPr>
            <a:xfrm flipV="1">
              <a:off x="4694560" y="3901039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E63BF95-E86F-19CB-FF89-B71429D322BE}"/>
                </a:ext>
              </a:extLst>
            </p:cNvPr>
            <p:cNvCxnSpPr>
              <a:cxnSpLocks/>
              <a:stCxn id="50" idx="0"/>
              <a:endCxn id="51" idx="4"/>
            </p:cNvCxnSpPr>
            <p:nvPr/>
          </p:nvCxnSpPr>
          <p:spPr>
            <a:xfrm flipV="1">
              <a:off x="5129291" y="3947847"/>
              <a:ext cx="0" cy="15485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25A2429-022F-D18A-AF6A-57BD709E5F45}"/>
                </a:ext>
              </a:extLst>
            </p:cNvPr>
            <p:cNvCxnSpPr>
              <a:cxnSpLocks/>
              <a:stCxn id="49" idx="0"/>
              <a:endCxn id="46" idx="4"/>
            </p:cNvCxnSpPr>
            <p:nvPr/>
          </p:nvCxnSpPr>
          <p:spPr>
            <a:xfrm flipV="1">
              <a:off x="3261917" y="3947847"/>
              <a:ext cx="0" cy="15485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6E9321-D7CE-D957-D013-079927D976F2}"/>
                </a:ext>
              </a:extLst>
            </p:cNvPr>
            <p:cNvCxnSpPr>
              <a:cxnSpLocks/>
              <a:stCxn id="52" idx="6"/>
              <a:endCxn id="59" idx="2"/>
            </p:cNvCxnSpPr>
            <p:nvPr/>
          </p:nvCxnSpPr>
          <p:spPr>
            <a:xfrm>
              <a:off x="3969466" y="4337414"/>
              <a:ext cx="45227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50F44C5-261B-D6C1-6BC5-984D80EE0FF0}"/>
                </a:ext>
              </a:extLst>
            </p:cNvPr>
            <p:cNvCxnSpPr>
              <a:cxnSpLocks/>
              <a:stCxn id="49" idx="7"/>
              <a:endCxn id="106" idx="5"/>
            </p:cNvCxnSpPr>
            <p:nvPr/>
          </p:nvCxnSpPr>
          <p:spPr>
            <a:xfrm flipV="1">
              <a:off x="3374922" y="5219862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BD06DC-AD8F-8E22-80F5-CEE5094FC851}"/>
                </a:ext>
              </a:extLst>
            </p:cNvPr>
            <p:cNvCxnSpPr>
              <a:cxnSpLocks/>
              <a:stCxn id="50" idx="1"/>
              <a:endCxn id="107" idx="7"/>
            </p:cNvCxnSpPr>
            <p:nvPr/>
          </p:nvCxnSpPr>
          <p:spPr>
            <a:xfrm flipH="1" flipV="1">
              <a:off x="4694560" y="5219862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84F01C8-AA3C-CDF1-A7FA-134D6F001D2F}"/>
                </a:ext>
              </a:extLst>
            </p:cNvPr>
            <p:cNvCxnSpPr>
              <a:cxnSpLocks/>
              <a:stCxn id="107" idx="2"/>
              <a:endCxn id="59" idx="4"/>
            </p:cNvCxnSpPr>
            <p:nvPr/>
          </p:nvCxnSpPr>
          <p:spPr>
            <a:xfrm flipV="1">
              <a:off x="4581555" y="4497227"/>
              <a:ext cx="0" cy="4498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4BB22FD-8760-B86F-C00D-8B99E659B9E4}"/>
                </a:ext>
              </a:extLst>
            </p:cNvPr>
            <p:cNvCxnSpPr>
              <a:cxnSpLocks/>
              <a:stCxn id="106" idx="2"/>
              <a:endCxn id="52" idx="4"/>
            </p:cNvCxnSpPr>
            <p:nvPr/>
          </p:nvCxnSpPr>
          <p:spPr>
            <a:xfrm flipV="1">
              <a:off x="3809653" y="4497227"/>
              <a:ext cx="0" cy="4498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959057C-2165-8524-A076-D7CBC9AB20CD}"/>
                </a:ext>
              </a:extLst>
            </p:cNvPr>
            <p:cNvCxnSpPr>
              <a:cxnSpLocks/>
              <a:stCxn id="106" idx="0"/>
              <a:endCxn id="107" idx="4"/>
            </p:cNvCxnSpPr>
            <p:nvPr/>
          </p:nvCxnSpPr>
          <p:spPr>
            <a:xfrm>
              <a:off x="3969466" y="5106857"/>
              <a:ext cx="45227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E55BBA-F0CC-3301-A674-96F970DEA1B8}"/>
                </a:ext>
              </a:extLst>
            </p:cNvPr>
            <p:cNvCxnSpPr>
              <a:cxnSpLocks/>
              <a:stCxn id="49" idx="6"/>
              <a:endCxn id="50" idx="2"/>
            </p:cNvCxnSpPr>
            <p:nvPr/>
          </p:nvCxnSpPr>
          <p:spPr>
            <a:xfrm>
              <a:off x="3421730" y="5656237"/>
              <a:ext cx="154774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66DD6D6-87BF-D3A3-8CAC-237B0C33E16D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>
              <a:off x="3421730" y="3788034"/>
              <a:ext cx="154774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89540FE-3773-7B83-35E1-D4A7C6EC215B}"/>
                </a:ext>
              </a:extLst>
            </p:cNvPr>
            <p:cNvGrpSpPr/>
            <p:nvPr/>
          </p:nvGrpSpPr>
          <p:grpSpPr>
            <a:xfrm>
              <a:off x="3649840" y="4177601"/>
              <a:ext cx="1091528" cy="1089069"/>
              <a:chOff x="3653042" y="4160473"/>
              <a:chExt cx="1091528" cy="1089069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34534AF-E3E1-BD9B-6EBB-2330F605E46E}"/>
                  </a:ext>
                </a:extLst>
              </p:cNvPr>
              <p:cNvSpPr/>
              <p:nvPr/>
            </p:nvSpPr>
            <p:spPr>
              <a:xfrm>
                <a:off x="3653042" y="4160473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AE83931-5113-A1D9-1026-4F3234323830}"/>
                  </a:ext>
                </a:extLst>
              </p:cNvPr>
              <p:cNvSpPr/>
              <p:nvPr/>
            </p:nvSpPr>
            <p:spPr>
              <a:xfrm>
                <a:off x="4424944" y="4160473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8602C2B-2689-51F6-08B1-A03F90D6F5E1}"/>
                  </a:ext>
                </a:extLst>
              </p:cNvPr>
              <p:cNvSpPr/>
              <p:nvPr/>
            </p:nvSpPr>
            <p:spPr>
              <a:xfrm rot="5400000">
                <a:off x="3653042" y="4929916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92B63D93-5A49-5DB4-7D13-8784FB5D4A89}"/>
                  </a:ext>
                </a:extLst>
              </p:cNvPr>
              <p:cNvSpPr/>
              <p:nvPr/>
            </p:nvSpPr>
            <p:spPr>
              <a:xfrm rot="5400000">
                <a:off x="4424944" y="4929916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70533846-299D-799A-3FCE-51F2D31FEB9B}"/>
              </a:ext>
            </a:extLst>
          </p:cNvPr>
          <p:cNvSpPr txBox="1"/>
          <p:nvPr/>
        </p:nvSpPr>
        <p:spPr>
          <a:xfrm>
            <a:off x="2748214" y="5658938"/>
            <a:ext cx="258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Any 3-regular graph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11C0267-A32A-D7C1-5C09-12CEB91DB647}"/>
              </a:ext>
            </a:extLst>
          </p:cNvPr>
          <p:cNvSpPr txBox="1"/>
          <p:nvPr/>
        </p:nvSpPr>
        <p:spPr>
          <a:xfrm>
            <a:off x="6854806" y="5658938"/>
            <a:ext cx="2588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User-creator instance </a:t>
            </a:r>
          </a:p>
          <a:p>
            <a:pPr algn="ctr"/>
            <a:r>
              <a:rPr lang="en-US" sz="1600" dirty="0"/>
              <a:t>that we construct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A2A22-D8B0-8ED1-9684-BF55B08D67A5}"/>
              </a:ext>
            </a:extLst>
          </p:cNvPr>
          <p:cNvSpPr txBox="1"/>
          <p:nvPr/>
        </p:nvSpPr>
        <p:spPr>
          <a:xfrm>
            <a:off x="6849223" y="2420468"/>
            <a:ext cx="3388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Each creator (vertex)’s </a:t>
            </a:r>
            <a:r>
              <a:rPr lang="en-US" sz="1600" b="1" dirty="0"/>
              <a:t>only</a:t>
            </a:r>
            <a:r>
              <a:rPr lang="en-US" sz="1600" dirty="0"/>
              <a:t> potential audience are its </a:t>
            </a:r>
            <a:r>
              <a:rPr lang="en-US" sz="1600" b="1" dirty="0">
                <a:solidFill>
                  <a:schemeClr val="accent1"/>
                </a:solidFill>
              </a:rPr>
              <a:t>incident edges</a:t>
            </a:r>
          </a:p>
          <a:p>
            <a:r>
              <a:rPr lang="en-US" sz="1200" i="1" dirty="0"/>
              <a:t>(achieved using type vectors)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D2AA19-0FC3-9519-16FD-43258EAF1702}"/>
              </a:ext>
            </a:extLst>
          </p:cNvPr>
          <p:cNvSpPr txBox="1"/>
          <p:nvPr/>
        </p:nvSpPr>
        <p:spPr>
          <a:xfrm>
            <a:off x="6849223" y="3097577"/>
            <a:ext cx="3023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And </a:t>
            </a:r>
            <a:r>
              <a:rPr lang="en-US" sz="1600" b="1" dirty="0">
                <a:solidFill>
                  <a:schemeClr val="accent1"/>
                </a:solidFill>
              </a:rPr>
              <a:t>requires all 3 incident edges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836749-DD99-84B5-9451-6D7E05452D80}"/>
              </a:ext>
            </a:extLst>
          </p:cNvPr>
          <p:cNvCxnSpPr>
            <a:cxnSpLocks/>
          </p:cNvCxnSpPr>
          <p:nvPr/>
        </p:nvCxnSpPr>
        <p:spPr>
          <a:xfrm flipH="1" flipV="1">
            <a:off x="4268843" y="2691668"/>
            <a:ext cx="2567386" cy="579489"/>
          </a:xfrm>
          <a:prstGeom prst="line">
            <a:avLst/>
          </a:prstGeom>
          <a:ln w="50800" cmpd="dbl">
            <a:solidFill>
              <a:schemeClr val="accent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D03B02-28FC-E44B-B1C7-7369B7CFE9A0}"/>
              </a:ext>
            </a:extLst>
          </p:cNvPr>
          <p:cNvCxnSpPr>
            <a:cxnSpLocks/>
          </p:cNvCxnSpPr>
          <p:nvPr/>
        </p:nvCxnSpPr>
        <p:spPr>
          <a:xfrm>
            <a:off x="7329027" y="3701817"/>
            <a:ext cx="321726" cy="32337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02DBC4-0B5A-FA15-A088-DFD6F89DB2CF}"/>
              </a:ext>
            </a:extLst>
          </p:cNvPr>
          <p:cNvCxnSpPr>
            <a:cxnSpLocks/>
          </p:cNvCxnSpPr>
          <p:nvPr/>
        </p:nvCxnSpPr>
        <p:spPr>
          <a:xfrm flipV="1">
            <a:off x="8648665" y="3701817"/>
            <a:ext cx="321726" cy="32337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4027DD-FE4D-6F4F-EF96-0D37BF0BEB17}"/>
              </a:ext>
            </a:extLst>
          </p:cNvPr>
          <p:cNvCxnSpPr>
            <a:cxnSpLocks/>
          </p:cNvCxnSpPr>
          <p:nvPr/>
        </p:nvCxnSpPr>
        <p:spPr>
          <a:xfrm flipV="1">
            <a:off x="9083396" y="3748625"/>
            <a:ext cx="0" cy="15485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D94EAC-7874-0CC1-2EC9-BD88E4805706}"/>
              </a:ext>
            </a:extLst>
          </p:cNvPr>
          <p:cNvCxnSpPr>
            <a:cxnSpLocks/>
          </p:cNvCxnSpPr>
          <p:nvPr/>
        </p:nvCxnSpPr>
        <p:spPr>
          <a:xfrm flipV="1">
            <a:off x="7216022" y="3748625"/>
            <a:ext cx="0" cy="15485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D8C3F3-8634-ABED-2C29-F0E1B98C7E30}"/>
              </a:ext>
            </a:extLst>
          </p:cNvPr>
          <p:cNvCxnSpPr>
            <a:cxnSpLocks/>
          </p:cNvCxnSpPr>
          <p:nvPr/>
        </p:nvCxnSpPr>
        <p:spPr>
          <a:xfrm>
            <a:off x="7923571" y="4138192"/>
            <a:ext cx="45227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16EBB4-7D29-BFF8-715B-4D722409FE8D}"/>
              </a:ext>
            </a:extLst>
          </p:cNvPr>
          <p:cNvCxnSpPr>
            <a:cxnSpLocks/>
          </p:cNvCxnSpPr>
          <p:nvPr/>
        </p:nvCxnSpPr>
        <p:spPr>
          <a:xfrm flipV="1">
            <a:off x="7329027" y="5020640"/>
            <a:ext cx="321726" cy="32337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896C57-E7BA-F5B7-C483-DE5BF753D87B}"/>
              </a:ext>
            </a:extLst>
          </p:cNvPr>
          <p:cNvCxnSpPr>
            <a:cxnSpLocks/>
          </p:cNvCxnSpPr>
          <p:nvPr/>
        </p:nvCxnSpPr>
        <p:spPr>
          <a:xfrm flipH="1" flipV="1">
            <a:off x="8648665" y="5020640"/>
            <a:ext cx="321726" cy="32337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4522B0-9098-A513-EAFA-B623685FD264}"/>
              </a:ext>
            </a:extLst>
          </p:cNvPr>
          <p:cNvCxnSpPr>
            <a:cxnSpLocks/>
          </p:cNvCxnSpPr>
          <p:nvPr/>
        </p:nvCxnSpPr>
        <p:spPr>
          <a:xfrm flipV="1">
            <a:off x="8535660" y="4298005"/>
            <a:ext cx="0" cy="44981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240FCB-AC8D-6D45-F689-73F94E53B2A1}"/>
              </a:ext>
            </a:extLst>
          </p:cNvPr>
          <p:cNvCxnSpPr>
            <a:cxnSpLocks/>
          </p:cNvCxnSpPr>
          <p:nvPr/>
        </p:nvCxnSpPr>
        <p:spPr>
          <a:xfrm flipV="1">
            <a:off x="7763758" y="4298005"/>
            <a:ext cx="0" cy="44981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F24C80-1B03-D4C1-5CCA-89D56D6E8E26}"/>
              </a:ext>
            </a:extLst>
          </p:cNvPr>
          <p:cNvCxnSpPr>
            <a:cxnSpLocks/>
          </p:cNvCxnSpPr>
          <p:nvPr/>
        </p:nvCxnSpPr>
        <p:spPr>
          <a:xfrm>
            <a:off x="7923571" y="4907635"/>
            <a:ext cx="45227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2F07FC-26F5-CB18-58BA-0E22AC08D004}"/>
              </a:ext>
            </a:extLst>
          </p:cNvPr>
          <p:cNvCxnSpPr>
            <a:cxnSpLocks/>
          </p:cNvCxnSpPr>
          <p:nvPr/>
        </p:nvCxnSpPr>
        <p:spPr>
          <a:xfrm>
            <a:off x="7375835" y="5457015"/>
            <a:ext cx="15477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5BF4F7-45B7-EADE-1308-D178E9511702}"/>
              </a:ext>
            </a:extLst>
          </p:cNvPr>
          <p:cNvCxnSpPr>
            <a:cxnSpLocks/>
          </p:cNvCxnSpPr>
          <p:nvPr/>
        </p:nvCxnSpPr>
        <p:spPr>
          <a:xfrm>
            <a:off x="7375835" y="3588812"/>
            <a:ext cx="15477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4">
            <a:extLst>
              <a:ext uri="{FF2B5EF4-FFF2-40B4-BE49-F238E27FC236}">
                <a16:creationId xmlns:a16="http://schemas.microsoft.com/office/drawing/2014/main" id="{4C996636-0554-3AC1-7D83-5922E7AA2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755" y="3428999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1859CB2C-71DE-BAC6-4CDB-850EF8F3C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02" y="5296788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D3F4BDF2-AC8A-92B0-EEE4-704E05231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755" y="5296788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AFEB3EA9-676E-BC63-40A3-524692602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531" y="3978379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C3DAEF16-E1A3-D9A1-A570-DFE9FFE37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019" y="3978379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EA0B498F-B084-F2CC-546F-6EFB36348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531" y="4747408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693F015-7B77-FF18-C099-B8EE704B2063}"/>
              </a:ext>
            </a:extLst>
          </p:cNvPr>
          <p:cNvGrpSpPr/>
          <p:nvPr/>
        </p:nvGrpSpPr>
        <p:grpSpPr>
          <a:xfrm>
            <a:off x="8044243" y="5351652"/>
            <a:ext cx="210312" cy="210312"/>
            <a:chOff x="9432199" y="4860639"/>
            <a:chExt cx="210312" cy="210312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87E5077-AD8A-2EB6-D6AB-1DA02767A5ED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95C791E0-55D4-5D75-20C4-DCE18CA3C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421930D-8503-CAA1-237B-E052C467B116}"/>
              </a:ext>
            </a:extLst>
          </p:cNvPr>
          <p:cNvGrpSpPr/>
          <p:nvPr/>
        </p:nvGrpSpPr>
        <p:grpSpPr>
          <a:xfrm>
            <a:off x="8977619" y="4417758"/>
            <a:ext cx="210312" cy="210312"/>
            <a:chOff x="9432199" y="4860639"/>
            <a:chExt cx="210312" cy="210312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7CABBD2-E0E1-7464-DA67-C328D7D73317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0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5229FFF2-D69E-03D2-16EC-512B6126F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F5DB74-FB20-866C-2F2A-670F4C933B98}"/>
              </a:ext>
            </a:extLst>
          </p:cNvPr>
          <p:cNvGrpSpPr/>
          <p:nvPr/>
        </p:nvGrpSpPr>
        <p:grpSpPr>
          <a:xfrm>
            <a:off x="8044139" y="4033243"/>
            <a:ext cx="210312" cy="210312"/>
            <a:chOff x="9432199" y="4860639"/>
            <a:chExt cx="210312" cy="210312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9EDF2DF-96AC-DFF6-56E8-E5D5AD9DFC59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8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E8BF0975-3D8D-DB62-9708-6A2C994A2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B679F3-C133-6CB6-4F27-FD3E1FCC2F98}"/>
              </a:ext>
            </a:extLst>
          </p:cNvPr>
          <p:cNvGrpSpPr/>
          <p:nvPr/>
        </p:nvGrpSpPr>
        <p:grpSpPr>
          <a:xfrm>
            <a:off x="7658395" y="4417758"/>
            <a:ext cx="210312" cy="210312"/>
            <a:chOff x="9432199" y="4860639"/>
            <a:chExt cx="210312" cy="21031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9959218-5326-7900-6255-7B824DE3C8ED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6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569462BD-23F9-2892-A7C8-789B6D7A9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1A796AD-9EF0-8D4F-0019-92A022E73D00}"/>
              </a:ext>
            </a:extLst>
          </p:cNvPr>
          <p:cNvGrpSpPr/>
          <p:nvPr/>
        </p:nvGrpSpPr>
        <p:grpSpPr>
          <a:xfrm>
            <a:off x="8735755" y="3790557"/>
            <a:ext cx="146304" cy="146304"/>
            <a:chOff x="9432199" y="4860639"/>
            <a:chExt cx="210312" cy="210312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01C80D8-B048-E650-86F5-4B5C284895DA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4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CA8B3534-53DA-5EE4-3EE5-E5A127A46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6760D3-F29A-CFE2-3F68-EC63FB61B2CB}"/>
              </a:ext>
            </a:extLst>
          </p:cNvPr>
          <p:cNvGrpSpPr/>
          <p:nvPr/>
        </p:nvGrpSpPr>
        <p:grpSpPr>
          <a:xfrm>
            <a:off x="7416634" y="5108966"/>
            <a:ext cx="146304" cy="146304"/>
            <a:chOff x="9432199" y="4860639"/>
            <a:chExt cx="210312" cy="21031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D680A3-C1D1-C921-7846-EACEF3C1F947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6D34EE0C-8354-BDC8-8C2E-448638367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F3F4664-31A0-E12B-E2A0-0AEBDA3588EB}"/>
              </a:ext>
            </a:extLst>
          </p:cNvPr>
          <p:cNvGrpSpPr/>
          <p:nvPr/>
        </p:nvGrpSpPr>
        <p:grpSpPr>
          <a:xfrm>
            <a:off x="8044139" y="4802272"/>
            <a:ext cx="210312" cy="210312"/>
            <a:chOff x="9432199" y="4860639"/>
            <a:chExt cx="210312" cy="21031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FE1A4B0-0CDB-0A5F-352D-EC500F5D7611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01D26138-E9FF-C1EB-B32C-0CAD12C05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5EB8689-B36F-FF8E-023B-7D07FEE28395}"/>
              </a:ext>
            </a:extLst>
          </p:cNvPr>
          <p:cNvGrpSpPr/>
          <p:nvPr/>
        </p:nvGrpSpPr>
        <p:grpSpPr>
          <a:xfrm>
            <a:off x="8429883" y="4417758"/>
            <a:ext cx="210312" cy="210312"/>
            <a:chOff x="9432199" y="4860639"/>
            <a:chExt cx="210312" cy="21031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84668B5-1BFC-1FD6-EEDF-D73D22FC9D74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37ED691D-74AB-22A1-E780-CA1448E4F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pic>
        <p:nvPicPr>
          <p:cNvPr id="45" name="Picture 4">
            <a:extLst>
              <a:ext uri="{FF2B5EF4-FFF2-40B4-BE49-F238E27FC236}">
                <a16:creationId xmlns:a16="http://schemas.microsoft.com/office/drawing/2014/main" id="{5231E73E-ED74-47D2-BBC2-923E00466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02" y="3428999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14EDAEF7-2A9E-16A1-EE3C-8034EE5F1D67}"/>
              </a:ext>
            </a:extLst>
          </p:cNvPr>
          <p:cNvGrpSpPr/>
          <p:nvPr/>
        </p:nvGrpSpPr>
        <p:grpSpPr>
          <a:xfrm>
            <a:off x="8735755" y="5108966"/>
            <a:ext cx="146304" cy="146304"/>
            <a:chOff x="9432199" y="4860639"/>
            <a:chExt cx="210312" cy="21031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577B58-17DB-38C9-C2E0-CC61FE9AEC97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DB3F0196-644A-7A15-8227-6952AA6D4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BCBB284-8F40-7052-A817-2CF932B2EDA3}"/>
              </a:ext>
            </a:extLst>
          </p:cNvPr>
          <p:cNvGrpSpPr/>
          <p:nvPr/>
        </p:nvGrpSpPr>
        <p:grpSpPr>
          <a:xfrm>
            <a:off x="7416635" y="3790557"/>
            <a:ext cx="146304" cy="146304"/>
            <a:chOff x="9432199" y="4860639"/>
            <a:chExt cx="210312" cy="21031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BCFF2E4-1BF7-1ABB-F234-8429F133119F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76F0EB37-4A89-0BA6-1E8A-4319A9325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pic>
        <p:nvPicPr>
          <p:cNvPr id="53" name="Picture 4">
            <a:extLst>
              <a:ext uri="{FF2B5EF4-FFF2-40B4-BE49-F238E27FC236}">
                <a16:creationId xmlns:a16="http://schemas.microsoft.com/office/drawing/2014/main" id="{0C376BD7-3648-73D6-5BC2-B71DF50EE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019" y="4747408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38AAAEA-A646-219E-EC99-23FA7182BF7C}"/>
              </a:ext>
            </a:extLst>
          </p:cNvPr>
          <p:cNvGrpSpPr/>
          <p:nvPr/>
        </p:nvGrpSpPr>
        <p:grpSpPr>
          <a:xfrm>
            <a:off x="7216022" y="3589019"/>
            <a:ext cx="934203" cy="917109"/>
            <a:chOff x="7216022" y="3589019"/>
            <a:chExt cx="934203" cy="917109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B1F9CD6-AF74-2FA6-2CCB-BCC08E22C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6022" y="3748625"/>
              <a:ext cx="0" cy="757503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97C029B-C546-4EEB-CC7F-F15A2DB96F8E}"/>
                </a:ext>
              </a:extLst>
            </p:cNvPr>
            <p:cNvCxnSpPr>
              <a:cxnSpLocks/>
            </p:cNvCxnSpPr>
            <p:nvPr/>
          </p:nvCxnSpPr>
          <p:spPr>
            <a:xfrm>
              <a:off x="7375835" y="3589019"/>
              <a:ext cx="774390" cy="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D77025-652F-7D87-136F-DCDF73714319}"/>
                </a:ext>
              </a:extLst>
            </p:cNvPr>
            <p:cNvCxnSpPr>
              <a:cxnSpLocks/>
            </p:cNvCxnSpPr>
            <p:nvPr/>
          </p:nvCxnSpPr>
          <p:spPr>
            <a:xfrm>
              <a:off x="7329027" y="3701817"/>
              <a:ext cx="145543" cy="146287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6368530-D94F-757C-3A06-7DA22443AE3D}"/>
              </a:ext>
            </a:extLst>
          </p:cNvPr>
          <p:cNvGrpSpPr/>
          <p:nvPr/>
        </p:nvGrpSpPr>
        <p:grpSpPr>
          <a:xfrm>
            <a:off x="7216022" y="3589019"/>
            <a:ext cx="934203" cy="917109"/>
            <a:chOff x="7216022" y="3589019"/>
            <a:chExt cx="934203" cy="917109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D46E4F9-CD67-312E-0400-941501058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6022" y="3748625"/>
              <a:ext cx="0" cy="757503"/>
            </a:xfrm>
            <a:prstGeom prst="line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E185847-537F-0841-DE23-D4AE1E6FB4F2}"/>
                </a:ext>
              </a:extLst>
            </p:cNvPr>
            <p:cNvCxnSpPr>
              <a:cxnSpLocks/>
            </p:cNvCxnSpPr>
            <p:nvPr/>
          </p:nvCxnSpPr>
          <p:spPr>
            <a:xfrm>
              <a:off x="7375835" y="3589019"/>
              <a:ext cx="774390" cy="0"/>
            </a:xfrm>
            <a:prstGeom prst="line">
              <a:avLst/>
            </a:prstGeom>
            <a:ln w="57150">
              <a:solidFill>
                <a:schemeClr val="accent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A93A26E-57CF-2806-AD53-BF491E89E800}"/>
                </a:ext>
              </a:extLst>
            </p:cNvPr>
            <p:cNvCxnSpPr>
              <a:cxnSpLocks/>
            </p:cNvCxnSpPr>
            <p:nvPr/>
          </p:nvCxnSpPr>
          <p:spPr>
            <a:xfrm>
              <a:off x="7329027" y="3701817"/>
              <a:ext cx="145543" cy="146287"/>
            </a:xfrm>
            <a:prstGeom prst="line">
              <a:avLst/>
            </a:prstGeom>
            <a:ln w="38100">
              <a:solidFill>
                <a:schemeClr val="accent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B4837D4-DDF1-8CC4-F43A-F8451358C2F2}"/>
              </a:ext>
            </a:extLst>
          </p:cNvPr>
          <p:cNvGrpSpPr/>
          <p:nvPr/>
        </p:nvGrpSpPr>
        <p:grpSpPr>
          <a:xfrm>
            <a:off x="8044139" y="3483863"/>
            <a:ext cx="210312" cy="210312"/>
            <a:chOff x="9432199" y="4860639"/>
            <a:chExt cx="210312" cy="21031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6955267-0FA1-75CF-AD2E-E145118E45A6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15871D31-53A2-2764-4B87-6D0CD8ED2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DB54286-30E2-0502-7BFE-BFF6DB72F64D}"/>
              </a:ext>
            </a:extLst>
          </p:cNvPr>
          <p:cNvGrpSpPr/>
          <p:nvPr/>
        </p:nvGrpSpPr>
        <p:grpSpPr>
          <a:xfrm>
            <a:off x="7110866" y="4417758"/>
            <a:ext cx="210312" cy="210312"/>
            <a:chOff x="9432199" y="4860639"/>
            <a:chExt cx="210312" cy="21031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0655F9C-99B9-64C9-A23A-E15E6196F968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DC92F082-0622-E311-E0AD-46168E6AE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319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B83ED-5A51-1556-13B8-7518C4B4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Reduce from </a:t>
            </a:r>
            <a:r>
              <a:rPr lang="en-US" sz="2000" b="1" dirty="0">
                <a:solidFill>
                  <a:schemeClr val="accent1"/>
                </a:solidFill>
              </a:rPr>
              <a:t>maximum independent set (MIS)</a:t>
            </a:r>
            <a:r>
              <a:rPr lang="en-US" sz="2000" dirty="0"/>
              <a:t> on regular graphs and bounded degree graphs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Each user gets 1 recommendation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Each creator requires 3 users</a:t>
            </a:r>
            <a:endParaRPr lang="en-US" dirty="0"/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F62930-BE10-30F1-DA4B-2262ABEE47AC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8242158" y="3588813"/>
            <a:ext cx="680597" cy="206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EFE33D-D7EC-7B7D-57F5-0898E7E8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NP-Hardness of Forward-Looking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EE964E8-EC04-5774-5A1B-4C56C3B95F80}"/>
              </a:ext>
            </a:extLst>
          </p:cNvPr>
          <p:cNvGrpSpPr/>
          <p:nvPr/>
        </p:nvGrpSpPr>
        <p:grpSpPr>
          <a:xfrm>
            <a:off x="2949205" y="3429000"/>
            <a:ext cx="2187000" cy="2187829"/>
            <a:chOff x="3102104" y="3628221"/>
            <a:chExt cx="2187000" cy="218782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AD43150-6E59-4F0E-CB31-26A1B39B7135}"/>
                </a:ext>
              </a:extLst>
            </p:cNvPr>
            <p:cNvGrpSpPr/>
            <p:nvPr/>
          </p:nvGrpSpPr>
          <p:grpSpPr>
            <a:xfrm>
              <a:off x="3102104" y="3628221"/>
              <a:ext cx="2187000" cy="2187829"/>
              <a:chOff x="3102104" y="3628221"/>
              <a:chExt cx="2187000" cy="2187829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2193941-78DE-357F-6CCA-EE5A6D61CBBD}"/>
                  </a:ext>
                </a:extLst>
              </p:cNvPr>
              <p:cNvSpPr/>
              <p:nvPr/>
            </p:nvSpPr>
            <p:spPr>
              <a:xfrm>
                <a:off x="3102104" y="3628221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3F6868A-F2F2-E3D7-803C-53C111AD014E}"/>
                  </a:ext>
                </a:extLst>
              </p:cNvPr>
              <p:cNvSpPr/>
              <p:nvPr/>
            </p:nvSpPr>
            <p:spPr>
              <a:xfrm>
                <a:off x="3102104" y="5496424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74B095B-2C11-A9CA-D68A-2CE0F9EED1CF}"/>
                  </a:ext>
                </a:extLst>
              </p:cNvPr>
              <p:cNvSpPr/>
              <p:nvPr/>
            </p:nvSpPr>
            <p:spPr>
              <a:xfrm>
                <a:off x="4969478" y="5496424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58D0E7C-CD8F-E756-293D-00B7E215D100}"/>
                  </a:ext>
                </a:extLst>
              </p:cNvPr>
              <p:cNvSpPr/>
              <p:nvPr/>
            </p:nvSpPr>
            <p:spPr>
              <a:xfrm>
                <a:off x="4969478" y="3628221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8DCC70E-6F3C-3FDD-DD0A-E3941F876DB1}"/>
                </a:ext>
              </a:extLst>
            </p:cNvPr>
            <p:cNvCxnSpPr>
              <a:stCxn id="46" idx="5"/>
              <a:endCxn id="52" idx="1"/>
            </p:cNvCxnSpPr>
            <p:nvPr/>
          </p:nvCxnSpPr>
          <p:spPr>
            <a:xfrm>
              <a:off x="3374922" y="3901039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1AB1E3-0BCF-B3D5-557D-1FC38F9039E4}"/>
                </a:ext>
              </a:extLst>
            </p:cNvPr>
            <p:cNvCxnSpPr>
              <a:cxnSpLocks/>
              <a:stCxn id="59" idx="7"/>
              <a:endCxn id="51" idx="3"/>
            </p:cNvCxnSpPr>
            <p:nvPr/>
          </p:nvCxnSpPr>
          <p:spPr>
            <a:xfrm flipV="1">
              <a:off x="4694560" y="3901039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E63BF95-E86F-19CB-FF89-B71429D322BE}"/>
                </a:ext>
              </a:extLst>
            </p:cNvPr>
            <p:cNvCxnSpPr>
              <a:cxnSpLocks/>
              <a:stCxn id="50" idx="0"/>
              <a:endCxn id="51" idx="4"/>
            </p:cNvCxnSpPr>
            <p:nvPr/>
          </p:nvCxnSpPr>
          <p:spPr>
            <a:xfrm flipV="1">
              <a:off x="5129291" y="3947847"/>
              <a:ext cx="0" cy="15485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25A2429-022F-D18A-AF6A-57BD709E5F45}"/>
                </a:ext>
              </a:extLst>
            </p:cNvPr>
            <p:cNvCxnSpPr>
              <a:cxnSpLocks/>
              <a:stCxn id="49" idx="0"/>
              <a:endCxn id="46" idx="4"/>
            </p:cNvCxnSpPr>
            <p:nvPr/>
          </p:nvCxnSpPr>
          <p:spPr>
            <a:xfrm flipV="1">
              <a:off x="3261917" y="3947847"/>
              <a:ext cx="0" cy="15485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6E9321-D7CE-D957-D013-079927D976F2}"/>
                </a:ext>
              </a:extLst>
            </p:cNvPr>
            <p:cNvCxnSpPr>
              <a:cxnSpLocks/>
              <a:stCxn id="52" idx="6"/>
              <a:endCxn id="59" idx="2"/>
            </p:cNvCxnSpPr>
            <p:nvPr/>
          </p:nvCxnSpPr>
          <p:spPr>
            <a:xfrm>
              <a:off x="3969466" y="4337414"/>
              <a:ext cx="45227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50F44C5-261B-D6C1-6BC5-984D80EE0FF0}"/>
                </a:ext>
              </a:extLst>
            </p:cNvPr>
            <p:cNvCxnSpPr>
              <a:cxnSpLocks/>
              <a:stCxn id="49" idx="7"/>
              <a:endCxn id="106" idx="5"/>
            </p:cNvCxnSpPr>
            <p:nvPr/>
          </p:nvCxnSpPr>
          <p:spPr>
            <a:xfrm flipV="1">
              <a:off x="3374922" y="5219862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BD06DC-AD8F-8E22-80F5-CEE5094FC851}"/>
                </a:ext>
              </a:extLst>
            </p:cNvPr>
            <p:cNvCxnSpPr>
              <a:cxnSpLocks/>
              <a:stCxn id="50" idx="1"/>
              <a:endCxn id="107" idx="7"/>
            </p:cNvCxnSpPr>
            <p:nvPr/>
          </p:nvCxnSpPr>
          <p:spPr>
            <a:xfrm flipH="1" flipV="1">
              <a:off x="4694560" y="5219862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84F01C8-AA3C-CDF1-A7FA-134D6F001D2F}"/>
                </a:ext>
              </a:extLst>
            </p:cNvPr>
            <p:cNvCxnSpPr>
              <a:cxnSpLocks/>
              <a:stCxn id="107" idx="2"/>
              <a:endCxn id="59" idx="4"/>
            </p:cNvCxnSpPr>
            <p:nvPr/>
          </p:nvCxnSpPr>
          <p:spPr>
            <a:xfrm flipV="1">
              <a:off x="4581555" y="4497227"/>
              <a:ext cx="0" cy="4498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4BB22FD-8760-B86F-C00D-8B99E659B9E4}"/>
                </a:ext>
              </a:extLst>
            </p:cNvPr>
            <p:cNvCxnSpPr>
              <a:cxnSpLocks/>
              <a:stCxn id="106" idx="2"/>
              <a:endCxn id="52" idx="4"/>
            </p:cNvCxnSpPr>
            <p:nvPr/>
          </p:nvCxnSpPr>
          <p:spPr>
            <a:xfrm flipV="1">
              <a:off x="3809653" y="4497227"/>
              <a:ext cx="0" cy="4498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959057C-2165-8524-A076-D7CBC9AB20CD}"/>
                </a:ext>
              </a:extLst>
            </p:cNvPr>
            <p:cNvCxnSpPr>
              <a:cxnSpLocks/>
              <a:stCxn id="106" idx="0"/>
              <a:endCxn id="107" idx="4"/>
            </p:cNvCxnSpPr>
            <p:nvPr/>
          </p:nvCxnSpPr>
          <p:spPr>
            <a:xfrm>
              <a:off x="3969466" y="5106857"/>
              <a:ext cx="45227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E55BBA-F0CC-3301-A674-96F970DEA1B8}"/>
                </a:ext>
              </a:extLst>
            </p:cNvPr>
            <p:cNvCxnSpPr>
              <a:cxnSpLocks/>
              <a:stCxn id="49" idx="6"/>
              <a:endCxn id="50" idx="2"/>
            </p:cNvCxnSpPr>
            <p:nvPr/>
          </p:nvCxnSpPr>
          <p:spPr>
            <a:xfrm>
              <a:off x="3421730" y="5656237"/>
              <a:ext cx="154774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66DD6D6-87BF-D3A3-8CAC-237B0C33E16D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>
              <a:off x="3421730" y="3788034"/>
              <a:ext cx="154774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89540FE-3773-7B83-35E1-D4A7C6EC215B}"/>
                </a:ext>
              </a:extLst>
            </p:cNvPr>
            <p:cNvGrpSpPr/>
            <p:nvPr/>
          </p:nvGrpSpPr>
          <p:grpSpPr>
            <a:xfrm>
              <a:off x="3649840" y="4177601"/>
              <a:ext cx="1091528" cy="1089069"/>
              <a:chOff x="3653042" y="4160473"/>
              <a:chExt cx="1091528" cy="1089069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34534AF-E3E1-BD9B-6EBB-2330F605E46E}"/>
                  </a:ext>
                </a:extLst>
              </p:cNvPr>
              <p:cNvSpPr/>
              <p:nvPr/>
            </p:nvSpPr>
            <p:spPr>
              <a:xfrm>
                <a:off x="3653042" y="4160473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AE83931-5113-A1D9-1026-4F3234323830}"/>
                  </a:ext>
                </a:extLst>
              </p:cNvPr>
              <p:cNvSpPr/>
              <p:nvPr/>
            </p:nvSpPr>
            <p:spPr>
              <a:xfrm>
                <a:off x="4424944" y="4160473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8602C2B-2689-51F6-08B1-A03F90D6F5E1}"/>
                  </a:ext>
                </a:extLst>
              </p:cNvPr>
              <p:cNvSpPr/>
              <p:nvPr/>
            </p:nvSpPr>
            <p:spPr>
              <a:xfrm rot="5400000">
                <a:off x="3653042" y="4929916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92B63D93-5A49-5DB4-7D13-8784FB5D4A89}"/>
                  </a:ext>
                </a:extLst>
              </p:cNvPr>
              <p:cNvSpPr/>
              <p:nvPr/>
            </p:nvSpPr>
            <p:spPr>
              <a:xfrm rot="5400000">
                <a:off x="4424944" y="4929916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70533846-299D-799A-3FCE-51F2D31FEB9B}"/>
              </a:ext>
            </a:extLst>
          </p:cNvPr>
          <p:cNvSpPr txBox="1"/>
          <p:nvPr/>
        </p:nvSpPr>
        <p:spPr>
          <a:xfrm>
            <a:off x="2748214" y="5658938"/>
            <a:ext cx="258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Any 3-regular graph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11C0267-A32A-D7C1-5C09-12CEB91DB647}"/>
              </a:ext>
            </a:extLst>
          </p:cNvPr>
          <p:cNvSpPr txBox="1"/>
          <p:nvPr/>
        </p:nvSpPr>
        <p:spPr>
          <a:xfrm>
            <a:off x="6854806" y="5658938"/>
            <a:ext cx="2588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User-creator instance </a:t>
            </a:r>
          </a:p>
          <a:p>
            <a:pPr algn="ctr"/>
            <a:r>
              <a:rPr lang="en-US" sz="1600" dirty="0"/>
              <a:t>that we construct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A2A22-D8B0-8ED1-9684-BF55B08D67A5}"/>
              </a:ext>
            </a:extLst>
          </p:cNvPr>
          <p:cNvSpPr txBox="1"/>
          <p:nvPr/>
        </p:nvSpPr>
        <p:spPr>
          <a:xfrm>
            <a:off x="6849223" y="2420468"/>
            <a:ext cx="3617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Each edge can only choose one vertex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D03B02-28FC-E44B-B1C7-7369B7CFE9A0}"/>
              </a:ext>
            </a:extLst>
          </p:cNvPr>
          <p:cNvCxnSpPr>
            <a:cxnSpLocks/>
          </p:cNvCxnSpPr>
          <p:nvPr/>
        </p:nvCxnSpPr>
        <p:spPr>
          <a:xfrm>
            <a:off x="7329027" y="3701817"/>
            <a:ext cx="321726" cy="32337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02DBC4-0B5A-FA15-A088-DFD6F89DB2CF}"/>
              </a:ext>
            </a:extLst>
          </p:cNvPr>
          <p:cNvCxnSpPr>
            <a:cxnSpLocks/>
          </p:cNvCxnSpPr>
          <p:nvPr/>
        </p:nvCxnSpPr>
        <p:spPr>
          <a:xfrm flipV="1">
            <a:off x="8648665" y="3701817"/>
            <a:ext cx="321726" cy="32337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4027DD-FE4D-6F4F-EF96-0D37BF0BEB17}"/>
              </a:ext>
            </a:extLst>
          </p:cNvPr>
          <p:cNvCxnSpPr>
            <a:cxnSpLocks/>
          </p:cNvCxnSpPr>
          <p:nvPr/>
        </p:nvCxnSpPr>
        <p:spPr>
          <a:xfrm flipV="1">
            <a:off x="9083396" y="3748625"/>
            <a:ext cx="0" cy="15485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D94EAC-7874-0CC1-2EC9-BD88E4805706}"/>
              </a:ext>
            </a:extLst>
          </p:cNvPr>
          <p:cNvCxnSpPr>
            <a:cxnSpLocks/>
          </p:cNvCxnSpPr>
          <p:nvPr/>
        </p:nvCxnSpPr>
        <p:spPr>
          <a:xfrm flipV="1">
            <a:off x="7216022" y="3748625"/>
            <a:ext cx="0" cy="15485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D8C3F3-8634-ABED-2C29-F0E1B98C7E30}"/>
              </a:ext>
            </a:extLst>
          </p:cNvPr>
          <p:cNvCxnSpPr>
            <a:cxnSpLocks/>
          </p:cNvCxnSpPr>
          <p:nvPr/>
        </p:nvCxnSpPr>
        <p:spPr>
          <a:xfrm>
            <a:off x="7923571" y="4138192"/>
            <a:ext cx="45227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16EBB4-7D29-BFF8-715B-4D722409FE8D}"/>
              </a:ext>
            </a:extLst>
          </p:cNvPr>
          <p:cNvCxnSpPr>
            <a:cxnSpLocks/>
          </p:cNvCxnSpPr>
          <p:nvPr/>
        </p:nvCxnSpPr>
        <p:spPr>
          <a:xfrm flipV="1">
            <a:off x="7329027" y="5020640"/>
            <a:ext cx="321726" cy="32337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896C57-E7BA-F5B7-C483-DE5BF753D87B}"/>
              </a:ext>
            </a:extLst>
          </p:cNvPr>
          <p:cNvCxnSpPr>
            <a:cxnSpLocks/>
          </p:cNvCxnSpPr>
          <p:nvPr/>
        </p:nvCxnSpPr>
        <p:spPr>
          <a:xfrm flipH="1" flipV="1">
            <a:off x="8648665" y="5020640"/>
            <a:ext cx="321726" cy="32337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4522B0-9098-A513-EAFA-B623685FD264}"/>
              </a:ext>
            </a:extLst>
          </p:cNvPr>
          <p:cNvCxnSpPr>
            <a:cxnSpLocks/>
          </p:cNvCxnSpPr>
          <p:nvPr/>
        </p:nvCxnSpPr>
        <p:spPr>
          <a:xfrm flipV="1">
            <a:off x="8535660" y="4298005"/>
            <a:ext cx="0" cy="44981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240FCB-AC8D-6D45-F689-73F94E53B2A1}"/>
              </a:ext>
            </a:extLst>
          </p:cNvPr>
          <p:cNvCxnSpPr>
            <a:cxnSpLocks/>
          </p:cNvCxnSpPr>
          <p:nvPr/>
        </p:nvCxnSpPr>
        <p:spPr>
          <a:xfrm flipV="1">
            <a:off x="7763758" y="4298005"/>
            <a:ext cx="0" cy="44981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F24C80-1B03-D4C1-5CCA-89D56D6E8E26}"/>
              </a:ext>
            </a:extLst>
          </p:cNvPr>
          <p:cNvCxnSpPr>
            <a:cxnSpLocks/>
          </p:cNvCxnSpPr>
          <p:nvPr/>
        </p:nvCxnSpPr>
        <p:spPr>
          <a:xfrm>
            <a:off x="7923571" y="4907635"/>
            <a:ext cx="45227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2F07FC-26F5-CB18-58BA-0E22AC08D004}"/>
              </a:ext>
            </a:extLst>
          </p:cNvPr>
          <p:cNvCxnSpPr>
            <a:cxnSpLocks/>
          </p:cNvCxnSpPr>
          <p:nvPr/>
        </p:nvCxnSpPr>
        <p:spPr>
          <a:xfrm>
            <a:off x="7375835" y="5457015"/>
            <a:ext cx="15477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4">
            <a:extLst>
              <a:ext uri="{FF2B5EF4-FFF2-40B4-BE49-F238E27FC236}">
                <a16:creationId xmlns:a16="http://schemas.microsoft.com/office/drawing/2014/main" id="{4C996636-0554-3AC1-7D83-5922E7AA2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755" y="3428999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1859CB2C-71DE-BAC6-4CDB-850EF8F3C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02" y="5296788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D3F4BDF2-AC8A-92B0-EEE4-704E05231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755" y="5296788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AFEB3EA9-676E-BC63-40A3-524692602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531" y="3978379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C3DAEF16-E1A3-D9A1-A570-DFE9FFE37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019" y="3978379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EA0B498F-B084-F2CC-546F-6EFB36348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531" y="4747408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693F015-7B77-FF18-C099-B8EE704B2063}"/>
              </a:ext>
            </a:extLst>
          </p:cNvPr>
          <p:cNvGrpSpPr/>
          <p:nvPr/>
        </p:nvGrpSpPr>
        <p:grpSpPr>
          <a:xfrm>
            <a:off x="8044243" y="5351652"/>
            <a:ext cx="210312" cy="210312"/>
            <a:chOff x="9432199" y="4860639"/>
            <a:chExt cx="210312" cy="210312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87E5077-AD8A-2EB6-D6AB-1DA02767A5ED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95C791E0-55D4-5D75-20C4-DCE18CA3C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421930D-8503-CAA1-237B-E052C467B116}"/>
              </a:ext>
            </a:extLst>
          </p:cNvPr>
          <p:cNvGrpSpPr/>
          <p:nvPr/>
        </p:nvGrpSpPr>
        <p:grpSpPr>
          <a:xfrm>
            <a:off x="8977619" y="4417758"/>
            <a:ext cx="210312" cy="210312"/>
            <a:chOff x="9432199" y="4860639"/>
            <a:chExt cx="210312" cy="210312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7CABBD2-E0E1-7464-DA67-C328D7D73317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0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5229FFF2-D69E-03D2-16EC-512B6126F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F5DB74-FB20-866C-2F2A-670F4C933B98}"/>
              </a:ext>
            </a:extLst>
          </p:cNvPr>
          <p:cNvGrpSpPr/>
          <p:nvPr/>
        </p:nvGrpSpPr>
        <p:grpSpPr>
          <a:xfrm>
            <a:off x="8044139" y="4033243"/>
            <a:ext cx="210312" cy="210312"/>
            <a:chOff x="9432199" y="4860639"/>
            <a:chExt cx="210312" cy="210312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9EDF2DF-96AC-DFF6-56E8-E5D5AD9DFC59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8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E8BF0975-3D8D-DB62-9708-6A2C994A2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B679F3-C133-6CB6-4F27-FD3E1FCC2F98}"/>
              </a:ext>
            </a:extLst>
          </p:cNvPr>
          <p:cNvGrpSpPr/>
          <p:nvPr/>
        </p:nvGrpSpPr>
        <p:grpSpPr>
          <a:xfrm>
            <a:off x="7658395" y="4417758"/>
            <a:ext cx="210312" cy="210312"/>
            <a:chOff x="9432199" y="4860639"/>
            <a:chExt cx="210312" cy="21031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9959218-5326-7900-6255-7B824DE3C8ED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6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569462BD-23F9-2892-A7C8-789B6D7A9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1A796AD-9EF0-8D4F-0019-92A022E73D00}"/>
              </a:ext>
            </a:extLst>
          </p:cNvPr>
          <p:cNvGrpSpPr/>
          <p:nvPr/>
        </p:nvGrpSpPr>
        <p:grpSpPr>
          <a:xfrm>
            <a:off x="8735755" y="3790557"/>
            <a:ext cx="146304" cy="146304"/>
            <a:chOff x="9432199" y="4860639"/>
            <a:chExt cx="210312" cy="210312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01C80D8-B048-E650-86F5-4B5C284895DA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4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CA8B3534-53DA-5EE4-3EE5-E5A127A46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6760D3-F29A-CFE2-3F68-EC63FB61B2CB}"/>
              </a:ext>
            </a:extLst>
          </p:cNvPr>
          <p:cNvGrpSpPr/>
          <p:nvPr/>
        </p:nvGrpSpPr>
        <p:grpSpPr>
          <a:xfrm>
            <a:off x="7416634" y="5108966"/>
            <a:ext cx="146304" cy="146304"/>
            <a:chOff x="9432199" y="4860639"/>
            <a:chExt cx="210312" cy="21031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D680A3-C1D1-C921-7846-EACEF3C1F947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6D34EE0C-8354-BDC8-8C2E-448638367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F3F4664-31A0-E12B-E2A0-0AEBDA3588EB}"/>
              </a:ext>
            </a:extLst>
          </p:cNvPr>
          <p:cNvGrpSpPr/>
          <p:nvPr/>
        </p:nvGrpSpPr>
        <p:grpSpPr>
          <a:xfrm>
            <a:off x="8044139" y="4802272"/>
            <a:ext cx="210312" cy="210312"/>
            <a:chOff x="9432199" y="4860639"/>
            <a:chExt cx="210312" cy="21031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FE1A4B0-0CDB-0A5F-352D-EC500F5D7611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01D26138-E9FF-C1EB-B32C-0CAD12C05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5EB8689-B36F-FF8E-023B-7D07FEE28395}"/>
              </a:ext>
            </a:extLst>
          </p:cNvPr>
          <p:cNvGrpSpPr/>
          <p:nvPr/>
        </p:nvGrpSpPr>
        <p:grpSpPr>
          <a:xfrm>
            <a:off x="8429883" y="4417758"/>
            <a:ext cx="210312" cy="210312"/>
            <a:chOff x="9432199" y="4860639"/>
            <a:chExt cx="210312" cy="21031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84668B5-1BFC-1FD6-EEDF-D73D22FC9D74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37ED691D-74AB-22A1-E780-CA1448E4F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pic>
        <p:nvPicPr>
          <p:cNvPr id="45" name="Picture 4">
            <a:extLst>
              <a:ext uri="{FF2B5EF4-FFF2-40B4-BE49-F238E27FC236}">
                <a16:creationId xmlns:a16="http://schemas.microsoft.com/office/drawing/2014/main" id="{5231E73E-ED74-47D2-BBC2-923E00466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02" y="3428999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14EDAEF7-2A9E-16A1-EE3C-8034EE5F1D67}"/>
              </a:ext>
            </a:extLst>
          </p:cNvPr>
          <p:cNvGrpSpPr/>
          <p:nvPr/>
        </p:nvGrpSpPr>
        <p:grpSpPr>
          <a:xfrm>
            <a:off x="8735755" y="5108966"/>
            <a:ext cx="146304" cy="146304"/>
            <a:chOff x="9432199" y="4860639"/>
            <a:chExt cx="210312" cy="21031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577B58-17DB-38C9-C2E0-CC61FE9AEC97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DB3F0196-644A-7A15-8227-6952AA6D4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BCBB284-8F40-7052-A817-2CF932B2EDA3}"/>
              </a:ext>
            </a:extLst>
          </p:cNvPr>
          <p:cNvGrpSpPr/>
          <p:nvPr/>
        </p:nvGrpSpPr>
        <p:grpSpPr>
          <a:xfrm>
            <a:off x="7416635" y="3790557"/>
            <a:ext cx="146304" cy="146304"/>
            <a:chOff x="9432199" y="4860639"/>
            <a:chExt cx="210312" cy="21031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BCFF2E4-1BF7-1ABB-F234-8429F133119F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76F0EB37-4A89-0BA6-1E8A-4319A9325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pic>
        <p:nvPicPr>
          <p:cNvPr id="53" name="Picture 4">
            <a:extLst>
              <a:ext uri="{FF2B5EF4-FFF2-40B4-BE49-F238E27FC236}">
                <a16:creationId xmlns:a16="http://schemas.microsoft.com/office/drawing/2014/main" id="{0C376BD7-3648-73D6-5BC2-B71DF50EE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019" y="4747408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D46E4F9-CD67-312E-0400-941501058D9B}"/>
              </a:ext>
            </a:extLst>
          </p:cNvPr>
          <p:cNvCxnSpPr>
            <a:cxnSpLocks/>
          </p:cNvCxnSpPr>
          <p:nvPr/>
        </p:nvCxnSpPr>
        <p:spPr>
          <a:xfrm flipV="1">
            <a:off x="7216022" y="3748625"/>
            <a:ext cx="0" cy="757503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E185847-537F-0841-DE23-D4AE1E6FB4F2}"/>
              </a:ext>
            </a:extLst>
          </p:cNvPr>
          <p:cNvCxnSpPr>
            <a:cxnSpLocks/>
          </p:cNvCxnSpPr>
          <p:nvPr/>
        </p:nvCxnSpPr>
        <p:spPr>
          <a:xfrm>
            <a:off x="7375835" y="3589019"/>
            <a:ext cx="774390" cy="0"/>
          </a:xfrm>
          <a:prstGeom prst="line">
            <a:avLst/>
          </a:prstGeom>
          <a:ln w="57150">
            <a:solidFill>
              <a:schemeClr val="accent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A93A26E-57CF-2806-AD53-BF491E89E800}"/>
              </a:ext>
            </a:extLst>
          </p:cNvPr>
          <p:cNvCxnSpPr>
            <a:cxnSpLocks/>
          </p:cNvCxnSpPr>
          <p:nvPr/>
        </p:nvCxnSpPr>
        <p:spPr>
          <a:xfrm>
            <a:off x="7329027" y="3701817"/>
            <a:ext cx="145543" cy="146287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DB54286-30E2-0502-7BFE-BFF6DB72F64D}"/>
              </a:ext>
            </a:extLst>
          </p:cNvPr>
          <p:cNvGrpSpPr/>
          <p:nvPr/>
        </p:nvGrpSpPr>
        <p:grpSpPr>
          <a:xfrm>
            <a:off x="7110866" y="4417758"/>
            <a:ext cx="210312" cy="210312"/>
            <a:chOff x="9432199" y="4860639"/>
            <a:chExt cx="210312" cy="21031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0655F9C-99B9-64C9-A23A-E15E6196F968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DC92F082-0622-E311-E0AD-46168E6AE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p:pic>
        <p:nvPicPr>
          <p:cNvPr id="38" name="Picture 4">
            <a:extLst>
              <a:ext uri="{FF2B5EF4-FFF2-40B4-BE49-F238E27FC236}">
                <a16:creationId xmlns:a16="http://schemas.microsoft.com/office/drawing/2014/main" id="{03244213-9F1E-D041-F369-261923C66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755" y="3428999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06CD703-B238-D442-B158-4FD9D92BB4D3}"/>
              </a:ext>
            </a:extLst>
          </p:cNvPr>
          <p:cNvSpPr txBox="1"/>
          <p:nvPr/>
        </p:nvSpPr>
        <p:spPr>
          <a:xfrm>
            <a:off x="8312753" y="3211664"/>
            <a:ext cx="446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effectLst/>
              </a:rPr>
              <a:t>✗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4C75D3-AFB0-797D-744E-0390AB940757}"/>
              </a:ext>
            </a:extLst>
          </p:cNvPr>
          <p:cNvSpPr txBox="1"/>
          <p:nvPr/>
        </p:nvSpPr>
        <p:spPr>
          <a:xfrm>
            <a:off x="7497714" y="3211664"/>
            <a:ext cx="44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00B050"/>
                </a:solidFill>
                <a:effectLst/>
              </a:rPr>
              <a:t>✓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C6F55D9-C105-01B6-DD55-52C555035A56}"/>
              </a:ext>
            </a:extLst>
          </p:cNvPr>
          <p:cNvSpPr txBox="1"/>
          <p:nvPr/>
        </p:nvSpPr>
        <p:spPr>
          <a:xfrm>
            <a:off x="9183386" y="3388758"/>
            <a:ext cx="446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effectLst/>
              </a:rPr>
              <a:t>✗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B4837D4-DDF1-8CC4-F43A-F8451358C2F2}"/>
              </a:ext>
            </a:extLst>
          </p:cNvPr>
          <p:cNvGrpSpPr/>
          <p:nvPr/>
        </p:nvGrpSpPr>
        <p:grpSpPr>
          <a:xfrm>
            <a:off x="8044139" y="3483863"/>
            <a:ext cx="210312" cy="210312"/>
            <a:chOff x="9432199" y="4860639"/>
            <a:chExt cx="210312" cy="21031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6955267-0FA1-75CF-AD2E-E145118E45A6}"/>
                </a:ext>
              </a:extLst>
            </p:cNvPr>
            <p:cNvSpPr/>
            <p:nvPr/>
          </p:nvSpPr>
          <p:spPr>
            <a:xfrm>
              <a:off x="9432199" y="4860639"/>
              <a:ext cx="210312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15871D31-53A2-2764-4B87-6D0CD8ED2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444492" y="4874355"/>
              <a:ext cx="185726" cy="18288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94CFFAB-5A10-CDD2-48C7-C3E60264DB9F}"/>
                  </a:ext>
                </a:extLst>
              </p:cNvPr>
              <p:cNvSpPr txBox="1"/>
              <p:nvPr/>
            </p:nvSpPr>
            <p:spPr>
              <a:xfrm>
                <a:off x="6849223" y="2666690"/>
                <a:ext cx="36173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Each vertex requires all 3 incident edges</a:t>
                </a:r>
                <a:endParaRPr lang="en-US" sz="1600" b="1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b="1" dirty="0">
                    <a:solidFill>
                      <a:schemeClr val="accent1"/>
                    </a:solidFill>
                  </a:rPr>
                  <a:t> No two adjacent vertices can co-exist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94CFFAB-5A10-CDD2-48C7-C3E60264D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223" y="2666690"/>
                <a:ext cx="3617391" cy="584775"/>
              </a:xfrm>
              <a:prstGeom prst="rect">
                <a:avLst/>
              </a:prstGeom>
              <a:blipFill>
                <a:blip r:embed="rId4"/>
                <a:stretch>
                  <a:fillRect l="-1012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22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B83ED-5A51-1556-13B8-7518C4B4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Reduce from </a:t>
            </a:r>
            <a:r>
              <a:rPr lang="en-US" sz="2000" b="1" dirty="0">
                <a:solidFill>
                  <a:schemeClr val="accent1"/>
                </a:solidFill>
              </a:rPr>
              <a:t>maximum independent set (MIS)</a:t>
            </a:r>
            <a:r>
              <a:rPr lang="en-US" sz="2000" dirty="0"/>
              <a:t> on regular graphs and bounded degree graphs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Each user gets 1 recommendation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Each creator requires 3 users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FE33D-D7EC-7B7D-57F5-0898E7E8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NP-Hardness of Forward-Looking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0533846-299D-799A-3FCE-51F2D31FEB9B}"/>
              </a:ext>
            </a:extLst>
          </p:cNvPr>
          <p:cNvSpPr txBox="1"/>
          <p:nvPr/>
        </p:nvSpPr>
        <p:spPr>
          <a:xfrm>
            <a:off x="2748214" y="5658938"/>
            <a:ext cx="258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Any 3-regular graph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11C0267-A32A-D7C1-5C09-12CEB91DB647}"/>
              </a:ext>
            </a:extLst>
          </p:cNvPr>
          <p:cNvSpPr txBox="1"/>
          <p:nvPr/>
        </p:nvSpPr>
        <p:spPr>
          <a:xfrm>
            <a:off x="6854806" y="5658938"/>
            <a:ext cx="2588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User-creator instance </a:t>
            </a:r>
          </a:p>
          <a:p>
            <a:pPr algn="ctr"/>
            <a:r>
              <a:rPr lang="en-US" sz="1600" dirty="0"/>
              <a:t>that we construct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52BB65-1652-1D6F-9274-16AB2C598586}"/>
              </a:ext>
            </a:extLst>
          </p:cNvPr>
          <p:cNvGrpSpPr/>
          <p:nvPr/>
        </p:nvGrpSpPr>
        <p:grpSpPr>
          <a:xfrm>
            <a:off x="2949205" y="3429000"/>
            <a:ext cx="2187000" cy="2187829"/>
            <a:chOff x="3102104" y="3628221"/>
            <a:chExt cx="2187000" cy="21878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C3E990-E10B-73D2-B215-45FC0AC2A055}"/>
                </a:ext>
              </a:extLst>
            </p:cNvPr>
            <p:cNvGrpSpPr/>
            <p:nvPr/>
          </p:nvGrpSpPr>
          <p:grpSpPr>
            <a:xfrm>
              <a:off x="3102104" y="3628221"/>
              <a:ext cx="2187000" cy="2187829"/>
              <a:chOff x="3102104" y="3628221"/>
              <a:chExt cx="2187000" cy="2187829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3F79759F-062B-9A0D-35DA-AF18F02D7F95}"/>
                  </a:ext>
                </a:extLst>
              </p:cNvPr>
              <p:cNvSpPr/>
              <p:nvPr/>
            </p:nvSpPr>
            <p:spPr>
              <a:xfrm>
                <a:off x="3102104" y="3628221"/>
                <a:ext cx="319626" cy="31962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CFD48011-011B-9CF2-BCE8-8BDD15C7E816}"/>
                  </a:ext>
                </a:extLst>
              </p:cNvPr>
              <p:cNvSpPr/>
              <p:nvPr/>
            </p:nvSpPr>
            <p:spPr>
              <a:xfrm>
                <a:off x="3102104" y="5496424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222F6045-23DE-0654-3C76-37C1A5C00490}"/>
                  </a:ext>
                </a:extLst>
              </p:cNvPr>
              <p:cNvSpPr/>
              <p:nvPr/>
            </p:nvSpPr>
            <p:spPr>
              <a:xfrm>
                <a:off x="4969478" y="5496424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14A0796C-E232-9693-D2F4-5E34F7BE51E7}"/>
                  </a:ext>
                </a:extLst>
              </p:cNvPr>
              <p:cNvSpPr/>
              <p:nvPr/>
            </p:nvSpPr>
            <p:spPr>
              <a:xfrm>
                <a:off x="4969478" y="3628221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83684E-D48E-3083-2F54-B502ABF65C47}"/>
                </a:ext>
              </a:extLst>
            </p:cNvPr>
            <p:cNvCxnSpPr>
              <a:stCxn id="92" idx="5"/>
              <a:endCxn id="86" idx="1"/>
            </p:cNvCxnSpPr>
            <p:nvPr/>
          </p:nvCxnSpPr>
          <p:spPr>
            <a:xfrm>
              <a:off x="3374922" y="3901039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C89B5A2-EC7D-CF31-9240-B86EF7DE689F}"/>
                </a:ext>
              </a:extLst>
            </p:cNvPr>
            <p:cNvCxnSpPr>
              <a:cxnSpLocks/>
              <a:stCxn id="87" idx="7"/>
              <a:endCxn id="96" idx="3"/>
            </p:cNvCxnSpPr>
            <p:nvPr/>
          </p:nvCxnSpPr>
          <p:spPr>
            <a:xfrm flipV="1">
              <a:off x="4694560" y="3901039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98509F-B721-FCEF-80AF-B8B26F1C3B01}"/>
                </a:ext>
              </a:extLst>
            </p:cNvPr>
            <p:cNvCxnSpPr>
              <a:cxnSpLocks/>
              <a:stCxn id="95" idx="0"/>
              <a:endCxn id="96" idx="4"/>
            </p:cNvCxnSpPr>
            <p:nvPr/>
          </p:nvCxnSpPr>
          <p:spPr>
            <a:xfrm flipV="1">
              <a:off x="5129291" y="3947847"/>
              <a:ext cx="0" cy="15485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26A06E-A2EC-5528-7435-A77B1577E8CD}"/>
                </a:ext>
              </a:extLst>
            </p:cNvPr>
            <p:cNvCxnSpPr>
              <a:cxnSpLocks/>
              <a:stCxn id="93" idx="0"/>
              <a:endCxn id="92" idx="4"/>
            </p:cNvCxnSpPr>
            <p:nvPr/>
          </p:nvCxnSpPr>
          <p:spPr>
            <a:xfrm flipV="1">
              <a:off x="3261917" y="3947847"/>
              <a:ext cx="0" cy="15485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7F6DE4-E716-A61D-E04B-9D54C1644E51}"/>
                </a:ext>
              </a:extLst>
            </p:cNvPr>
            <p:cNvCxnSpPr>
              <a:cxnSpLocks/>
              <a:stCxn id="86" idx="6"/>
              <a:endCxn id="87" idx="2"/>
            </p:cNvCxnSpPr>
            <p:nvPr/>
          </p:nvCxnSpPr>
          <p:spPr>
            <a:xfrm>
              <a:off x="3969466" y="4337414"/>
              <a:ext cx="45227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676E27D-116B-5B1F-E7D5-688BC2DD5ABA}"/>
                </a:ext>
              </a:extLst>
            </p:cNvPr>
            <p:cNvCxnSpPr>
              <a:cxnSpLocks/>
              <a:stCxn id="93" idx="7"/>
              <a:endCxn id="89" idx="5"/>
            </p:cNvCxnSpPr>
            <p:nvPr/>
          </p:nvCxnSpPr>
          <p:spPr>
            <a:xfrm flipV="1">
              <a:off x="3374922" y="5219862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847C06-3417-D82C-3544-95653351F7DC}"/>
                </a:ext>
              </a:extLst>
            </p:cNvPr>
            <p:cNvCxnSpPr>
              <a:cxnSpLocks/>
              <a:stCxn id="95" idx="1"/>
              <a:endCxn id="90" idx="7"/>
            </p:cNvCxnSpPr>
            <p:nvPr/>
          </p:nvCxnSpPr>
          <p:spPr>
            <a:xfrm flipH="1" flipV="1">
              <a:off x="4694560" y="5219862"/>
              <a:ext cx="321726" cy="3233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90F04DF-DEBF-AB13-8C04-D653B8D0A8B8}"/>
                </a:ext>
              </a:extLst>
            </p:cNvPr>
            <p:cNvCxnSpPr>
              <a:cxnSpLocks/>
              <a:stCxn id="90" idx="2"/>
              <a:endCxn id="87" idx="4"/>
            </p:cNvCxnSpPr>
            <p:nvPr/>
          </p:nvCxnSpPr>
          <p:spPr>
            <a:xfrm flipV="1">
              <a:off x="4581555" y="4497227"/>
              <a:ext cx="0" cy="4498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B3DA52C-3160-0DCD-B683-978BA35B831D}"/>
                </a:ext>
              </a:extLst>
            </p:cNvPr>
            <p:cNvCxnSpPr>
              <a:cxnSpLocks/>
              <a:stCxn id="89" idx="2"/>
              <a:endCxn id="86" idx="4"/>
            </p:cNvCxnSpPr>
            <p:nvPr/>
          </p:nvCxnSpPr>
          <p:spPr>
            <a:xfrm flipV="1">
              <a:off x="3809653" y="4497227"/>
              <a:ext cx="0" cy="4498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718CACD-14D0-D90F-05B6-3E9CE5FE9C6F}"/>
                </a:ext>
              </a:extLst>
            </p:cNvPr>
            <p:cNvCxnSpPr>
              <a:cxnSpLocks/>
              <a:stCxn id="89" idx="0"/>
              <a:endCxn id="90" idx="4"/>
            </p:cNvCxnSpPr>
            <p:nvPr/>
          </p:nvCxnSpPr>
          <p:spPr>
            <a:xfrm>
              <a:off x="3969466" y="5106857"/>
              <a:ext cx="45227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F4FD055-F2F1-09B7-C0C8-3CF4CFBAD199}"/>
                </a:ext>
              </a:extLst>
            </p:cNvPr>
            <p:cNvCxnSpPr>
              <a:cxnSpLocks/>
              <a:stCxn id="93" idx="6"/>
              <a:endCxn id="95" idx="2"/>
            </p:cNvCxnSpPr>
            <p:nvPr/>
          </p:nvCxnSpPr>
          <p:spPr>
            <a:xfrm>
              <a:off x="3421730" y="5656237"/>
              <a:ext cx="154774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A700B2-A1E0-53A3-D376-291C9B2A3034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>
              <a:off x="3421730" y="3788034"/>
              <a:ext cx="154774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1C8EDC2-5A84-0939-0FF0-2118731E9B29}"/>
                </a:ext>
              </a:extLst>
            </p:cNvPr>
            <p:cNvGrpSpPr/>
            <p:nvPr/>
          </p:nvGrpSpPr>
          <p:grpSpPr>
            <a:xfrm>
              <a:off x="3649840" y="4177601"/>
              <a:ext cx="1091528" cy="1089069"/>
              <a:chOff x="3653042" y="4160473"/>
              <a:chExt cx="1091528" cy="1089069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F9BA772-D029-E677-0363-B8ACCE14EA97}"/>
                  </a:ext>
                </a:extLst>
              </p:cNvPr>
              <p:cNvSpPr/>
              <p:nvPr/>
            </p:nvSpPr>
            <p:spPr>
              <a:xfrm>
                <a:off x="3653042" y="4160473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63269DFE-6639-F9A1-BC9F-6A5A8AAD0D51}"/>
                  </a:ext>
                </a:extLst>
              </p:cNvPr>
              <p:cNvSpPr/>
              <p:nvPr/>
            </p:nvSpPr>
            <p:spPr>
              <a:xfrm>
                <a:off x="4424944" y="4160473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722EBCC-8BA0-CC50-2D7A-32A7D0F00300}"/>
                  </a:ext>
                </a:extLst>
              </p:cNvPr>
              <p:cNvSpPr/>
              <p:nvPr/>
            </p:nvSpPr>
            <p:spPr>
              <a:xfrm rot="5400000">
                <a:off x="3653042" y="4929916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E65AF98-81C6-1600-B413-7C5CB44E406C}"/>
                  </a:ext>
                </a:extLst>
              </p:cNvPr>
              <p:cNvSpPr/>
              <p:nvPr/>
            </p:nvSpPr>
            <p:spPr>
              <a:xfrm rot="5400000">
                <a:off x="4424944" y="4929916"/>
                <a:ext cx="319626" cy="31962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715BF2C-E55F-B654-9D0C-FBE114E458CD}"/>
              </a:ext>
            </a:extLst>
          </p:cNvPr>
          <p:cNvGrpSpPr/>
          <p:nvPr/>
        </p:nvGrpSpPr>
        <p:grpSpPr>
          <a:xfrm>
            <a:off x="7056002" y="3429000"/>
            <a:ext cx="2186793" cy="2187829"/>
            <a:chOff x="7056002" y="3628221"/>
            <a:chExt cx="2186793" cy="2187829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BF559B4-5B88-ABAB-6F5C-E34109C8BE08}"/>
                </a:ext>
              </a:extLst>
            </p:cNvPr>
            <p:cNvCxnSpPr>
              <a:cxnSpLocks/>
            </p:cNvCxnSpPr>
            <p:nvPr/>
          </p:nvCxnSpPr>
          <p:spPr>
            <a:xfrm>
              <a:off x="7329027" y="3901039"/>
              <a:ext cx="321726" cy="3233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735B2AF-C5C4-9B1E-1917-2BFD80C26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665" y="3901039"/>
              <a:ext cx="321726" cy="3233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3A7AA1C-DBBB-EB3E-D98E-80241BF978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3396" y="3947847"/>
              <a:ext cx="0" cy="154857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67CEB13-A3F8-56D5-EE5B-F3D437774B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6022" y="3947847"/>
              <a:ext cx="0" cy="154857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54FE0B0-C1CD-8D73-F720-00CCF3E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7923571" y="4337414"/>
              <a:ext cx="45227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7F765F8-C39C-2189-A7EB-6B15B9C8C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9027" y="5219862"/>
              <a:ext cx="321726" cy="3233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29E8FA3-22F7-7B53-BEBE-D322A9A9D8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8665" y="5219862"/>
              <a:ext cx="321726" cy="3233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14D04B5-D2C6-0021-AB15-FBA11A6CF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660" y="4497227"/>
              <a:ext cx="0" cy="44981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D937F70-D470-3C46-6073-9D3072E20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3758" y="4497227"/>
              <a:ext cx="0" cy="44981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917A93B-C0E6-BECE-8CF5-8B62C35B1EA8}"/>
                </a:ext>
              </a:extLst>
            </p:cNvPr>
            <p:cNvCxnSpPr>
              <a:cxnSpLocks/>
            </p:cNvCxnSpPr>
            <p:nvPr/>
          </p:nvCxnSpPr>
          <p:spPr>
            <a:xfrm>
              <a:off x="7923571" y="5106857"/>
              <a:ext cx="45227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92F9B24-931A-32F0-D9F5-FC8FC71D79AD}"/>
                </a:ext>
              </a:extLst>
            </p:cNvPr>
            <p:cNvCxnSpPr>
              <a:cxnSpLocks/>
            </p:cNvCxnSpPr>
            <p:nvPr/>
          </p:nvCxnSpPr>
          <p:spPr>
            <a:xfrm>
              <a:off x="7375835" y="5656237"/>
              <a:ext cx="1547748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5CDB365-4DB3-E3A8-A7DC-AADE04E7D813}"/>
                </a:ext>
              </a:extLst>
            </p:cNvPr>
            <p:cNvCxnSpPr>
              <a:cxnSpLocks/>
            </p:cNvCxnSpPr>
            <p:nvPr/>
          </p:nvCxnSpPr>
          <p:spPr>
            <a:xfrm>
              <a:off x="7375835" y="3788034"/>
              <a:ext cx="1547748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4" name="Picture 4">
              <a:extLst>
                <a:ext uri="{FF2B5EF4-FFF2-40B4-BE49-F238E27FC236}">
                  <a16:creationId xmlns:a16="http://schemas.microsoft.com/office/drawing/2014/main" id="{3248E2C9-8463-B52F-E6D7-1C06F3F76E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2755" y="3628221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4">
              <a:extLst>
                <a:ext uri="{FF2B5EF4-FFF2-40B4-BE49-F238E27FC236}">
                  <a16:creationId xmlns:a16="http://schemas.microsoft.com/office/drawing/2014/main" id="{133A34C0-420D-6333-6BAB-FB2A5D151F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6002" y="5496010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4">
              <a:extLst>
                <a:ext uri="{FF2B5EF4-FFF2-40B4-BE49-F238E27FC236}">
                  <a16:creationId xmlns:a16="http://schemas.microsoft.com/office/drawing/2014/main" id="{376C12AB-DB46-F1BB-34B9-0DFE7AFF9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2755" y="5496010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5925A2D4-5E7D-E459-E2BA-786030A9B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3531" y="4177601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4">
              <a:extLst>
                <a:ext uri="{FF2B5EF4-FFF2-40B4-BE49-F238E27FC236}">
                  <a16:creationId xmlns:a16="http://schemas.microsoft.com/office/drawing/2014/main" id="{45E657BA-62E8-CDA6-CCAE-725BD1F10A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5019" y="4177601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4">
              <a:extLst>
                <a:ext uri="{FF2B5EF4-FFF2-40B4-BE49-F238E27FC236}">
                  <a16:creationId xmlns:a16="http://schemas.microsoft.com/office/drawing/2014/main" id="{63B81678-CDF5-6F7B-FB38-2B40F984C8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3531" y="4946630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61662B6B-A422-46E6-FC03-6E8FB8E2BEA2}"/>
                </a:ext>
              </a:extLst>
            </p:cNvPr>
            <p:cNvGrpSpPr/>
            <p:nvPr/>
          </p:nvGrpSpPr>
          <p:grpSpPr>
            <a:xfrm>
              <a:off x="8044243" y="5550874"/>
              <a:ext cx="210312" cy="210312"/>
              <a:chOff x="9432199" y="4860639"/>
              <a:chExt cx="210312" cy="210312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277BE5E4-65E1-7379-0CAB-82E1807137D2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E1E68A41-7B10-2018-01CB-92AA47CBC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560DE259-0D08-9A27-7745-CD0F335DD42F}"/>
                </a:ext>
              </a:extLst>
            </p:cNvPr>
            <p:cNvGrpSpPr/>
            <p:nvPr/>
          </p:nvGrpSpPr>
          <p:grpSpPr>
            <a:xfrm>
              <a:off x="8977619" y="4616980"/>
              <a:ext cx="210312" cy="210312"/>
              <a:chOff x="9432199" y="4860639"/>
              <a:chExt cx="210312" cy="210312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8E5A50DF-FBD1-67E8-65E3-92CF0A0ED731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6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C42F1813-009F-D487-FA98-C764579E9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48AB603-BF2A-6018-6B9F-6D3119571B5B}"/>
                </a:ext>
              </a:extLst>
            </p:cNvPr>
            <p:cNvGrpSpPr/>
            <p:nvPr/>
          </p:nvGrpSpPr>
          <p:grpSpPr>
            <a:xfrm>
              <a:off x="8044139" y="4232465"/>
              <a:ext cx="210312" cy="210312"/>
              <a:chOff x="9432199" y="4860639"/>
              <a:chExt cx="210312" cy="210312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B07A2A9-6494-11B4-C3F9-E4B6F70BBA25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54DF189B-430B-50A7-BBB2-D2E2480EFA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5D42DC13-11BD-A47A-4214-5D65A4F4E1A6}"/>
                </a:ext>
              </a:extLst>
            </p:cNvPr>
            <p:cNvGrpSpPr/>
            <p:nvPr/>
          </p:nvGrpSpPr>
          <p:grpSpPr>
            <a:xfrm>
              <a:off x="7658395" y="4616980"/>
              <a:ext cx="210312" cy="210312"/>
              <a:chOff x="9432199" y="4860639"/>
              <a:chExt cx="210312" cy="210312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5AB3A8A-2817-FAC2-610B-FD5C6D015BFE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2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8D57D078-5B6F-610B-7438-AB230A455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B3AC22A5-E22E-40CD-F156-359356FB82AC}"/>
                </a:ext>
              </a:extLst>
            </p:cNvPr>
            <p:cNvGrpSpPr/>
            <p:nvPr/>
          </p:nvGrpSpPr>
          <p:grpSpPr>
            <a:xfrm>
              <a:off x="8735755" y="3989779"/>
              <a:ext cx="146304" cy="146304"/>
              <a:chOff x="9432199" y="4860639"/>
              <a:chExt cx="210312" cy="210312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B696469-5448-F0E0-3697-389DC39251D9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177ECCCB-3CBE-6C4A-4F20-E54EB05864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78A684A4-7118-7A64-2AC4-675F6A92B498}"/>
                </a:ext>
              </a:extLst>
            </p:cNvPr>
            <p:cNvGrpSpPr/>
            <p:nvPr/>
          </p:nvGrpSpPr>
          <p:grpSpPr>
            <a:xfrm>
              <a:off x="7416634" y="5308188"/>
              <a:ext cx="146304" cy="146304"/>
              <a:chOff x="9432199" y="4860639"/>
              <a:chExt cx="210312" cy="210312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4B738F5-4FC0-DC03-AEE7-A28C362179D0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72139072-EDDA-4C3B-552F-5A4910873F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D49741C-6E1B-8C88-C561-4D08CA9B9A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6022" y="3947847"/>
              <a:ext cx="0" cy="75750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5E8DA7C-9319-1689-6C91-7936A3F78FBD}"/>
                </a:ext>
              </a:extLst>
            </p:cNvPr>
            <p:cNvCxnSpPr>
              <a:cxnSpLocks/>
            </p:cNvCxnSpPr>
            <p:nvPr/>
          </p:nvCxnSpPr>
          <p:spPr>
            <a:xfrm>
              <a:off x="7375835" y="3788241"/>
              <a:ext cx="77439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0E192C0-72C0-F115-A9A8-7172954B4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039" y="4705350"/>
              <a:ext cx="0" cy="24169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72E6064-867B-4D5D-4F07-AD7B6E98CD5D}"/>
                </a:ext>
              </a:extLst>
            </p:cNvPr>
            <p:cNvCxnSpPr>
              <a:cxnSpLocks/>
            </p:cNvCxnSpPr>
            <p:nvPr/>
          </p:nvCxnSpPr>
          <p:spPr>
            <a:xfrm>
              <a:off x="8150225" y="5106650"/>
              <a:ext cx="225622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9946A13-4BE4-F626-9574-790861A4399A}"/>
                </a:ext>
              </a:extLst>
            </p:cNvPr>
            <p:cNvCxnSpPr>
              <a:cxnSpLocks/>
            </p:cNvCxnSpPr>
            <p:nvPr/>
          </p:nvCxnSpPr>
          <p:spPr>
            <a:xfrm>
              <a:off x="7329027" y="3901039"/>
              <a:ext cx="145543" cy="1462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BE73F2E-A386-966A-2EBD-3391968DF4EA}"/>
                </a:ext>
              </a:extLst>
            </p:cNvPr>
            <p:cNvGrpSpPr/>
            <p:nvPr/>
          </p:nvGrpSpPr>
          <p:grpSpPr>
            <a:xfrm>
              <a:off x="8044139" y="3683085"/>
              <a:ext cx="210312" cy="210312"/>
              <a:chOff x="9432199" y="4860639"/>
              <a:chExt cx="210312" cy="210312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B457648-FCB6-F509-26B3-5771882578C9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6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02DF21AE-81DB-0FDD-B236-7A7AA4BFBD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248CA00-1B50-CA91-F3E5-1815F5323713}"/>
                </a:ext>
              </a:extLst>
            </p:cNvPr>
            <p:cNvGrpSpPr/>
            <p:nvPr/>
          </p:nvGrpSpPr>
          <p:grpSpPr>
            <a:xfrm>
              <a:off x="7110866" y="4616980"/>
              <a:ext cx="210312" cy="210312"/>
              <a:chOff x="9432199" y="4860639"/>
              <a:chExt cx="210312" cy="210312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C39A3FDD-DD3D-5611-F332-B53A988FE733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22BEE754-AE94-A14F-6A46-AED3818C8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A4C591BF-9D36-BCA6-0E77-4FD3B9A59453}"/>
                </a:ext>
              </a:extLst>
            </p:cNvPr>
            <p:cNvGrpSpPr/>
            <p:nvPr/>
          </p:nvGrpSpPr>
          <p:grpSpPr>
            <a:xfrm>
              <a:off x="8044139" y="5001494"/>
              <a:ext cx="210312" cy="210312"/>
              <a:chOff x="9432199" y="4860639"/>
              <a:chExt cx="210312" cy="210312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2DE9E61-E770-F9C1-4B0F-D8D93ACCCBFA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2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5402154-923D-9B87-C03D-F54BD7557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B781792-84A1-B1C4-FF13-CEAB725C59D6}"/>
                </a:ext>
              </a:extLst>
            </p:cNvPr>
            <p:cNvGrpSpPr/>
            <p:nvPr/>
          </p:nvGrpSpPr>
          <p:grpSpPr>
            <a:xfrm>
              <a:off x="8429883" y="4616980"/>
              <a:ext cx="210312" cy="210312"/>
              <a:chOff x="9432199" y="4860639"/>
              <a:chExt cx="210312" cy="210312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A087EE64-5CE2-D739-747F-D5770480570D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E9BB0162-BFBB-ED52-187B-16479D167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AA2D650-2915-FCC3-78D2-AE62DF324984}"/>
                </a:ext>
              </a:extLst>
            </p:cNvPr>
            <p:cNvGrpSpPr/>
            <p:nvPr/>
          </p:nvGrpSpPr>
          <p:grpSpPr>
            <a:xfrm>
              <a:off x="7416635" y="3989779"/>
              <a:ext cx="146304" cy="146304"/>
              <a:chOff x="9432199" y="4860639"/>
              <a:chExt cx="210312" cy="210312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5FD96DDE-2E73-3EEC-B8D3-9C2E0542571B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AAF64D37-69D7-0F0D-06D3-7E607AF148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pic>
          <p:nvPicPr>
            <p:cNvPr id="136" name="Picture 4">
              <a:extLst>
                <a:ext uri="{FF2B5EF4-FFF2-40B4-BE49-F238E27FC236}">
                  <a16:creationId xmlns:a16="http://schemas.microsoft.com/office/drawing/2014/main" id="{56A2A1C1-27B1-C76B-DB40-ABD926B0B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6002" y="3628221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491F5E6-BCE4-6DD4-686F-FC389485B8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8665" y="5219862"/>
              <a:ext cx="148570" cy="14932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95D0628-3975-CD28-1B40-42E4E7E1AF22}"/>
                </a:ext>
              </a:extLst>
            </p:cNvPr>
            <p:cNvGrpSpPr/>
            <p:nvPr/>
          </p:nvGrpSpPr>
          <p:grpSpPr>
            <a:xfrm>
              <a:off x="8735755" y="5308188"/>
              <a:ext cx="146304" cy="146304"/>
              <a:chOff x="9432199" y="4860639"/>
              <a:chExt cx="210312" cy="210312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56B52CAE-3215-DF25-91B8-5B99671401EA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3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D0D65421-8966-A081-7ED1-233037116F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pic>
          <p:nvPicPr>
            <p:cNvPr id="139" name="Picture 4">
              <a:extLst>
                <a:ext uri="{FF2B5EF4-FFF2-40B4-BE49-F238E27FC236}">
                  <a16:creationId xmlns:a16="http://schemas.microsoft.com/office/drawing/2014/main" id="{5E1AED71-D217-892A-FF52-FA7AC789C6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5019" y="4946630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B49B38E1-1A5D-E8CB-D1A7-81ACF7C29180}"/>
              </a:ext>
            </a:extLst>
          </p:cNvPr>
          <p:cNvSpPr txBox="1"/>
          <p:nvPr/>
        </p:nvSpPr>
        <p:spPr>
          <a:xfrm>
            <a:off x="3005939" y="3008102"/>
            <a:ext cx="2073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Independent set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62E19E9-8940-493D-DBD1-8575A67DEC25}"/>
              </a:ext>
            </a:extLst>
          </p:cNvPr>
          <p:cNvSpPr txBox="1"/>
          <p:nvPr/>
        </p:nvSpPr>
        <p:spPr>
          <a:xfrm>
            <a:off x="7112632" y="3008102"/>
            <a:ext cx="2073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Stable set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8F7D2DB-E5BA-A9EB-3C8E-221A53203D9C}"/>
              </a:ext>
            </a:extLst>
          </p:cNvPr>
          <p:cNvCxnSpPr>
            <a:cxnSpLocks/>
            <a:stCxn id="179" idx="3"/>
            <a:endCxn id="180" idx="1"/>
          </p:cNvCxnSpPr>
          <p:nvPr/>
        </p:nvCxnSpPr>
        <p:spPr>
          <a:xfrm>
            <a:off x="5079472" y="3208157"/>
            <a:ext cx="2033160" cy="0"/>
          </a:xfrm>
          <a:prstGeom prst="straightConnector1">
            <a:avLst/>
          </a:prstGeom>
          <a:ln w="63500" cmpd="dbl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DF65071-24EB-EABF-0483-18190F0313DE}"/>
                  </a:ext>
                </a:extLst>
              </p:cNvPr>
              <p:cNvSpPr txBox="1"/>
              <p:nvPr/>
            </p:nvSpPr>
            <p:spPr>
              <a:xfrm>
                <a:off x="5059286" y="2863580"/>
                <a:ext cx="2073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Size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1400" dirty="0"/>
                  <a:t> Engagement</a:t>
                </a: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DF65071-24EB-EABF-0483-18190F031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286" y="2863580"/>
                <a:ext cx="2073533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712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B83ED-5A51-1556-13B8-7518C4B4D9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Still need: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Type vectors</a:t>
                </a:r>
                <a:r>
                  <a:rPr lang="en-US" dirty="0"/>
                  <a:t> &amp; </a:t>
                </a:r>
                <a:r>
                  <a:rPr lang="en-US" dirty="0">
                    <a:solidFill>
                      <a:schemeClr val="accent1"/>
                    </a:solidFill>
                  </a:rPr>
                  <a:t>user constraints</a:t>
                </a:r>
                <a:r>
                  <a:rPr lang="en-US" dirty="0"/>
                  <a:t>, to capture:</a:t>
                </a:r>
              </a:p>
              <a:p>
                <a:pPr marL="384048" marR="0" lvl="1" indent="-182880" algn="l" defTabSz="914400" rtl="0" eaLnBrk="1" fontAlgn="auto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Each user (edge) is only satisfied with incident vertices (creators)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Do so in 8 dimensions, using edge coloring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B83ED-5A51-1556-13B8-7518C4B4D9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9EFE33D-D7EC-7B7D-57F5-0898E7E8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NP-Hardness of Forward-Looking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65FB75-9706-6301-4216-A5BC9251922F}"/>
              </a:ext>
            </a:extLst>
          </p:cNvPr>
          <p:cNvGrpSpPr/>
          <p:nvPr/>
        </p:nvGrpSpPr>
        <p:grpSpPr>
          <a:xfrm>
            <a:off x="1206558" y="3244880"/>
            <a:ext cx="2413598" cy="2371949"/>
            <a:chOff x="2949205" y="3244880"/>
            <a:chExt cx="2413598" cy="2371949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676124D-DDC9-8D0D-297D-675A146582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1868" y="3701818"/>
              <a:ext cx="321726" cy="3233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95DCC09-81B9-52BD-37ED-40E125963B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6599" y="3748626"/>
              <a:ext cx="0" cy="154857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D518D2A-52C9-E61C-5D63-72D46DA34C9A}"/>
                </a:ext>
              </a:extLst>
            </p:cNvPr>
            <p:cNvCxnSpPr>
              <a:cxnSpLocks/>
            </p:cNvCxnSpPr>
            <p:nvPr/>
          </p:nvCxnSpPr>
          <p:spPr>
            <a:xfrm>
              <a:off x="3269038" y="3588813"/>
              <a:ext cx="1547748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5AD0B0F-FE25-26F5-1893-07282F1426F5}"/>
                </a:ext>
              </a:extLst>
            </p:cNvPr>
            <p:cNvCxnSpPr>
              <a:cxnSpLocks/>
            </p:cNvCxnSpPr>
            <p:nvPr/>
          </p:nvCxnSpPr>
          <p:spPr>
            <a:xfrm>
              <a:off x="3222230" y="3701818"/>
              <a:ext cx="321726" cy="3233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B0ADCEA-78EA-69E3-86E2-265CDD452B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9225" y="3748626"/>
              <a:ext cx="0" cy="154857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6547DD2-17CD-3FA8-BD20-40930E78D30A}"/>
                </a:ext>
              </a:extLst>
            </p:cNvPr>
            <p:cNvCxnSpPr>
              <a:cxnSpLocks/>
            </p:cNvCxnSpPr>
            <p:nvPr/>
          </p:nvCxnSpPr>
          <p:spPr>
            <a:xfrm>
              <a:off x="3816774" y="4138193"/>
              <a:ext cx="45227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6A895AC-8C49-24A2-8024-AD589406E4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2230" y="5020641"/>
              <a:ext cx="321726" cy="3233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D58225C-D4FF-B231-2F6C-F2F436760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1868" y="5020641"/>
              <a:ext cx="321726" cy="3233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ADFEEBB-60F1-793B-C3E3-C8E0A6E03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8863" y="4298006"/>
              <a:ext cx="0" cy="44981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73784D-0408-FC71-A9ED-C2E9FB74D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2062" y="3701818"/>
              <a:ext cx="161532" cy="139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E831F8-9FDF-8750-8BDF-577893130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5978" y="3748626"/>
              <a:ext cx="621" cy="682849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3F4811-99FE-2397-82E4-9D687B729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5361" y="3588813"/>
              <a:ext cx="681425" cy="20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2A8B62-7304-88FA-0035-6804D7BDD4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6961" y="4298006"/>
              <a:ext cx="0" cy="44981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5334506-C7F3-46AC-6846-0221076AB02A}"/>
                </a:ext>
              </a:extLst>
            </p:cNvPr>
            <p:cNvCxnSpPr>
              <a:cxnSpLocks/>
            </p:cNvCxnSpPr>
            <p:nvPr/>
          </p:nvCxnSpPr>
          <p:spPr>
            <a:xfrm>
              <a:off x="3816774" y="4907636"/>
              <a:ext cx="45227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B5EC9C9-33C3-5F7D-7F43-27F0A311779B}"/>
                </a:ext>
              </a:extLst>
            </p:cNvPr>
            <p:cNvCxnSpPr>
              <a:cxnSpLocks/>
            </p:cNvCxnSpPr>
            <p:nvPr/>
          </p:nvCxnSpPr>
          <p:spPr>
            <a:xfrm>
              <a:off x="3269038" y="5457016"/>
              <a:ext cx="1547748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2" name="Picture 4">
              <a:extLst>
                <a:ext uri="{FF2B5EF4-FFF2-40B4-BE49-F238E27FC236}">
                  <a16:creationId xmlns:a16="http://schemas.microsoft.com/office/drawing/2014/main" id="{C09ABB33-FB21-6693-7B6C-26CE0E437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205" y="3429000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4">
              <a:extLst>
                <a:ext uri="{FF2B5EF4-FFF2-40B4-BE49-F238E27FC236}">
                  <a16:creationId xmlns:a16="http://schemas.microsoft.com/office/drawing/2014/main" id="{60E0F3DA-2BB6-93F0-A486-BAF96BAAE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958" y="3429000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4">
              <a:extLst>
                <a:ext uri="{FF2B5EF4-FFF2-40B4-BE49-F238E27FC236}">
                  <a16:creationId xmlns:a16="http://schemas.microsoft.com/office/drawing/2014/main" id="{58B1F502-F796-5AE4-C95A-23CF2EE9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205" y="5296789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4">
              <a:extLst>
                <a:ext uri="{FF2B5EF4-FFF2-40B4-BE49-F238E27FC236}">
                  <a16:creationId xmlns:a16="http://schemas.microsoft.com/office/drawing/2014/main" id="{A097F9D3-1E3D-413F-9E5B-EF44B675AE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958" y="5296789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4">
              <a:extLst>
                <a:ext uri="{FF2B5EF4-FFF2-40B4-BE49-F238E27FC236}">
                  <a16:creationId xmlns:a16="http://schemas.microsoft.com/office/drawing/2014/main" id="{193DEF64-B2EC-5F73-7FE0-CADDEDF496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734" y="3978380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93755D3A-E40D-007F-6F52-BB593141F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222" y="3978380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4">
              <a:extLst>
                <a:ext uri="{FF2B5EF4-FFF2-40B4-BE49-F238E27FC236}">
                  <a16:creationId xmlns:a16="http://schemas.microsoft.com/office/drawing/2014/main" id="{99C75EDE-0460-79BB-7D88-36B20E1DE2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222" y="4747409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4">
              <a:extLst>
                <a:ext uri="{FF2B5EF4-FFF2-40B4-BE49-F238E27FC236}">
                  <a16:creationId xmlns:a16="http://schemas.microsoft.com/office/drawing/2014/main" id="{D84D3EB9-0D19-3FFB-B015-2D0D5F0D74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734" y="4747409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3574262-1ABE-FEC3-AF26-922CEDD7797F}"/>
                </a:ext>
              </a:extLst>
            </p:cNvPr>
            <p:cNvGrpSpPr/>
            <p:nvPr/>
          </p:nvGrpSpPr>
          <p:grpSpPr>
            <a:xfrm>
              <a:off x="3937342" y="3483864"/>
              <a:ext cx="210312" cy="210312"/>
              <a:chOff x="9432199" y="4860639"/>
              <a:chExt cx="210312" cy="210312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37D7F2BA-9A19-FD00-29E8-720524E4B0A0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1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2D93C3E2-1387-6782-AC1A-93B53D47E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EE614CF-6240-6327-5034-D8AEC7D485D4}"/>
                </a:ext>
              </a:extLst>
            </p:cNvPr>
            <p:cNvGrpSpPr/>
            <p:nvPr/>
          </p:nvGrpSpPr>
          <p:grpSpPr>
            <a:xfrm>
              <a:off x="3004069" y="4417759"/>
              <a:ext cx="210312" cy="210312"/>
              <a:chOff x="9432199" y="4860639"/>
              <a:chExt cx="210312" cy="210312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F344EFA-6D9D-FD0B-14A4-F31099142C31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D3E672E3-6CD6-48F9-7B03-503BC2583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B91D4E55-372F-6B55-A768-B5CDD1B829A5}"/>
                </a:ext>
              </a:extLst>
            </p:cNvPr>
            <p:cNvGrpSpPr/>
            <p:nvPr/>
          </p:nvGrpSpPr>
          <p:grpSpPr>
            <a:xfrm>
              <a:off x="3937446" y="5351653"/>
              <a:ext cx="210312" cy="210312"/>
              <a:chOff x="9432199" y="4860639"/>
              <a:chExt cx="210312" cy="210312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6058042-B28A-EFB6-7380-228278AEFAA4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6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5044118-CC3E-2A51-CCE2-D2DA9C910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F529A79-B4CF-ABDC-821F-CEB11A6EAB3F}"/>
                </a:ext>
              </a:extLst>
            </p:cNvPr>
            <p:cNvGrpSpPr/>
            <p:nvPr/>
          </p:nvGrpSpPr>
          <p:grpSpPr>
            <a:xfrm>
              <a:off x="4870822" y="4417759"/>
              <a:ext cx="210312" cy="210312"/>
              <a:chOff x="9432199" y="4860639"/>
              <a:chExt cx="210312" cy="210312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6AA4470A-7376-A6E7-1F4C-61314EBBEB84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7E481DD4-9147-0E95-3109-51D85D0B4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907374CE-2512-42AA-82B6-1679EF5260AF}"/>
                </a:ext>
              </a:extLst>
            </p:cNvPr>
            <p:cNvGrpSpPr/>
            <p:nvPr/>
          </p:nvGrpSpPr>
          <p:grpSpPr>
            <a:xfrm>
              <a:off x="3937342" y="4033244"/>
              <a:ext cx="210312" cy="210312"/>
              <a:chOff x="9432199" y="4860639"/>
              <a:chExt cx="210312" cy="210312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486029B3-1009-93C4-C153-2BB08C0D84CB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2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2249A8F4-F758-0F69-03CD-846417600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438DC60-DD5D-ED7B-0541-DE6EDA392028}"/>
                </a:ext>
              </a:extLst>
            </p:cNvPr>
            <p:cNvGrpSpPr/>
            <p:nvPr/>
          </p:nvGrpSpPr>
          <p:grpSpPr>
            <a:xfrm>
              <a:off x="3937342" y="4802273"/>
              <a:ext cx="210312" cy="210312"/>
              <a:chOff x="9432199" y="4860639"/>
              <a:chExt cx="210312" cy="210312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F0DF70E-3EF2-3650-41B8-325A2B242105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D6303D55-63D6-16AB-2470-EA233D923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6D14E6D-BC4B-6A61-29AD-9AA5906A135B}"/>
                </a:ext>
              </a:extLst>
            </p:cNvPr>
            <p:cNvGrpSpPr/>
            <p:nvPr/>
          </p:nvGrpSpPr>
          <p:grpSpPr>
            <a:xfrm>
              <a:off x="3551598" y="4417759"/>
              <a:ext cx="210312" cy="210312"/>
              <a:chOff x="9432199" y="4860639"/>
              <a:chExt cx="210312" cy="210312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208EF12-7035-6192-5A0D-4A2899379D1F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0B431F01-D397-2985-6602-92E31713F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9BF542B-DF69-7CA0-91D3-FCB0025EB28E}"/>
                </a:ext>
              </a:extLst>
            </p:cNvPr>
            <p:cNvGrpSpPr/>
            <p:nvPr/>
          </p:nvGrpSpPr>
          <p:grpSpPr>
            <a:xfrm>
              <a:off x="4323086" y="4417759"/>
              <a:ext cx="210312" cy="210312"/>
              <a:chOff x="9432199" y="4860639"/>
              <a:chExt cx="210312" cy="210312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2AA439B-C96F-0FCD-4854-5B781D39A6B6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6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0C134A39-D79C-BBA1-6B6C-9092CF871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pic>
          <p:nvPicPr>
            <p:cNvPr id="124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1316D9B0-02B6-E70F-A762-5F753641D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3318390" y="3800100"/>
              <a:ext cx="129201" cy="127221"/>
            </a:xfrm>
            <a:prstGeom prst="rect">
              <a:avLst/>
            </a:prstGeom>
          </p:spPr>
        </p:pic>
        <p:pic>
          <p:nvPicPr>
            <p:cNvPr id="122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B64AE2FA-17BA-0C62-C737-99A786FFE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7510" y="3800100"/>
              <a:ext cx="129201" cy="127221"/>
            </a:xfrm>
            <a:prstGeom prst="rect">
              <a:avLst/>
            </a:prstGeom>
          </p:spPr>
        </p:pic>
        <p:pic>
          <p:nvPicPr>
            <p:cNvPr id="120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8AF18E5C-B448-8987-4C2E-A28294A62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3318389" y="5118509"/>
              <a:ext cx="129201" cy="127221"/>
            </a:xfrm>
            <a:prstGeom prst="rect">
              <a:avLst/>
            </a:prstGeom>
          </p:spPr>
        </p:pic>
        <p:pic>
          <p:nvPicPr>
            <p:cNvPr id="118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825A62C0-D072-4A69-694D-CF77302C3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4637510" y="5118509"/>
              <a:ext cx="129201" cy="127221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145D526-EB49-4B94-CE8A-3A2F1828077B}"/>
                </a:ext>
              </a:extLst>
            </p:cNvPr>
            <p:cNvGrpSpPr/>
            <p:nvPr/>
          </p:nvGrpSpPr>
          <p:grpSpPr>
            <a:xfrm>
              <a:off x="3878722" y="3244880"/>
              <a:ext cx="1484081" cy="1416108"/>
              <a:chOff x="3878722" y="3244880"/>
              <a:chExt cx="1484081" cy="14161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5FF67CF6-356D-A4B1-E122-77295D4E2911}"/>
                      </a:ext>
                    </a:extLst>
                  </p:cNvPr>
                  <p:cNvSpPr txBox="1"/>
                  <p:nvPr/>
                </p:nvSpPr>
                <p:spPr>
                  <a:xfrm>
                    <a:off x="3878722" y="3244880"/>
                    <a:ext cx="36191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5FF67CF6-356D-A4B1-E122-77295D4E29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8722" y="3244880"/>
                    <a:ext cx="36191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5F77463-C213-3F31-D598-32223ED2FFAA}"/>
                      </a:ext>
                    </a:extLst>
                  </p:cNvPr>
                  <p:cNvSpPr txBox="1"/>
                  <p:nvPr/>
                </p:nvSpPr>
                <p:spPr>
                  <a:xfrm>
                    <a:off x="5000889" y="4383989"/>
                    <a:ext cx="36191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5F77463-C213-3F31-D598-32223ED2FF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0889" y="4383989"/>
                    <a:ext cx="36191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522DB2-D519-E243-6982-BF16A6D282AB}"/>
                      </a:ext>
                    </a:extLst>
                  </p:cNvPr>
                  <p:cNvSpPr txBox="1"/>
                  <p:nvPr/>
                </p:nvSpPr>
                <p:spPr>
                  <a:xfrm>
                    <a:off x="4340148" y="3702387"/>
                    <a:ext cx="36191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522DB2-D519-E243-6982-BF16A6D282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0148" y="3702387"/>
                    <a:ext cx="36191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2E61DD-641F-E197-9066-0DB623B83F25}"/>
                  </a:ext>
                </a:extLst>
              </p:cNvPr>
              <p:cNvSpPr txBox="1"/>
              <p:nvPr/>
            </p:nvSpPr>
            <p:spPr>
              <a:xfrm>
                <a:off x="3805633" y="3573096"/>
                <a:ext cx="8224902" cy="202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, 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, </m:t>
                          </m:r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    </m:t>
                          </m:r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    </m:t>
                          </m:r>
                          <m:r>
                            <a:rPr lang="en-US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    </m:t>
                          </m:r>
                          <m:r>
                            <a:rPr lang="en-US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    </m:t>
                          </m:r>
                          <m:r>
                            <a:rPr lang="en-US" sz="1400" b="0" i="1" smtClean="0">
                              <a:solidFill>
                                <a:srgbClr val="9900CC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i="1">
                              <a:solidFill>
                                <a:srgbClr val="9900CC"/>
                              </a:solidFill>
                              <a:latin typeface="Cambria Math" panose="02040503050406030204" pitchFamily="18" charset="0"/>
                            </a:rPr>
                            <m:t>    </m:t>
                          </m:r>
                          <m:r>
                            <a:rPr lang="en-US" sz="1400" b="0" i="1" smtClean="0">
                              <a:solidFill>
                                <a:srgbClr val="9900C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i="1">
                              <a:solidFill>
                                <a:srgbClr val="9900CC"/>
                              </a:solidFill>
                              <a:latin typeface="Cambria Math" panose="02040503050406030204" pitchFamily="18" charset="0"/>
                            </a:rPr>
                            <m:t>    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0,     0,</m:t>
                          </m:r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    </m:t>
                          </m:r>
                          <m:func>
                            <m:func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, 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, </m:t>
                          </m:r>
                          <m:r>
                            <a:rPr lang="en-US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    0,    </m:t>
                          </m:r>
                          <m:r>
                            <a:rPr lang="en-US" sz="1400" i="1" smtClean="0">
                              <a:solidFill>
                                <a:srgbClr val="9900CC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i="1">
                              <a:solidFill>
                                <a:srgbClr val="9900CC"/>
                              </a:solidFill>
                              <a:latin typeface="Cambria Math" panose="02040503050406030204" pitchFamily="18" charset="0"/>
                            </a:rPr>
                            <m:t>    0    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0,     0,</m:t>
                          </m:r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    </m:t>
                          </m:r>
                          <m: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    0,    </m:t>
                          </m:r>
                          <m:func>
                            <m:funcPr>
                              <m:ctrlPr>
                                <a:rPr lang="en-US" sz="1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, 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, </m:t>
                          </m:r>
                          <m:r>
                            <a:rPr lang="en-US" sz="1400" i="1" smtClean="0">
                              <a:solidFill>
                                <a:srgbClr val="9900CC"/>
                              </a:solidFill>
                              <a:latin typeface="Cambria Math" panose="02040503050406030204" pitchFamily="18" charset="0"/>
                            </a:rPr>
                            <m:t>0,    0    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, 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, 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, 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, 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, 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, </m:t>
                          </m:r>
                          <m:r>
                            <a:rPr lang="en-US" sz="1400" i="1" smtClean="0">
                              <a:solidFill>
                                <a:srgbClr val="9900CC"/>
                              </a:solidFill>
                              <a:latin typeface="Cambria Math" panose="02040503050406030204" pitchFamily="18" charset="0"/>
                            </a:rPr>
                            <m:t>0,    0    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2E61DD-641F-E197-9066-0DB623B83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633" y="3573096"/>
                <a:ext cx="8224902" cy="20285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C58323-AD07-87BA-2FFC-0CE004715B7F}"/>
                  </a:ext>
                </a:extLst>
              </p:cNvPr>
              <p:cNvSpPr txBox="1"/>
              <p:nvPr/>
            </p:nvSpPr>
            <p:spPr>
              <a:xfrm>
                <a:off x="3040181" y="3101636"/>
                <a:ext cx="3619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C58323-AD07-87BA-2FFC-0CE004715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181" y="3101636"/>
                <a:ext cx="361914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B9A6BB6-DAEC-100A-EC4B-7A05976044B7}"/>
              </a:ext>
            </a:extLst>
          </p:cNvPr>
          <p:cNvSpPr txBox="1"/>
          <p:nvPr/>
        </p:nvSpPr>
        <p:spPr>
          <a:xfrm>
            <a:off x="2497989" y="3233420"/>
            <a:ext cx="44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00B050"/>
                </a:solidFill>
                <a:effectLst/>
              </a:rPr>
              <a:t>✓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8D4347-C540-5D4B-4ED4-33D0141DA157}"/>
              </a:ext>
            </a:extLst>
          </p:cNvPr>
          <p:cNvCxnSpPr>
            <a:cxnSpLocks/>
          </p:cNvCxnSpPr>
          <p:nvPr/>
        </p:nvCxnSpPr>
        <p:spPr>
          <a:xfrm>
            <a:off x="2294733" y="3680460"/>
            <a:ext cx="938598" cy="1616329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87667C9-1B3A-99ED-147F-071D85FCFB80}"/>
              </a:ext>
            </a:extLst>
          </p:cNvPr>
          <p:cNvSpPr txBox="1"/>
          <p:nvPr/>
        </p:nvSpPr>
        <p:spPr>
          <a:xfrm>
            <a:off x="2208690" y="4215938"/>
            <a:ext cx="446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effectLst/>
              </a:rPr>
              <a:t>✗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ABDBB1-3C3D-A7C5-0EA1-07F36F6BD033}"/>
              </a:ext>
            </a:extLst>
          </p:cNvPr>
          <p:cNvSpPr txBox="1"/>
          <p:nvPr/>
        </p:nvSpPr>
        <p:spPr>
          <a:xfrm>
            <a:off x="1633405" y="3233420"/>
            <a:ext cx="44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00B050"/>
                </a:solidFill>
                <a:effectLst/>
              </a:rPr>
              <a:t>✓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23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D0FCDD3-E8FB-3933-5407-7A2A6856ECE2}"/>
              </a:ext>
            </a:extLst>
          </p:cNvPr>
          <p:cNvGrpSpPr/>
          <p:nvPr/>
        </p:nvGrpSpPr>
        <p:grpSpPr>
          <a:xfrm>
            <a:off x="2332934" y="2420229"/>
            <a:ext cx="781126" cy="3256796"/>
            <a:chOff x="2131699" y="2173649"/>
            <a:chExt cx="781126" cy="3256796"/>
          </a:xfrm>
        </p:grpSpPr>
        <p:pic>
          <p:nvPicPr>
            <p:cNvPr id="10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7E8641BE-25C4-236B-9B0F-C952988F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700" y="2173649"/>
              <a:ext cx="781125" cy="769154"/>
            </a:xfrm>
            <a:prstGeom prst="rect">
              <a:avLst/>
            </a:prstGeom>
          </p:spPr>
        </p:pic>
        <p:pic>
          <p:nvPicPr>
            <p:cNvPr id="11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7DC13729-A52A-175C-3341-20BDC4A1C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699" y="3417470"/>
              <a:ext cx="781125" cy="769154"/>
            </a:xfrm>
            <a:prstGeom prst="rect">
              <a:avLst/>
            </a:prstGeom>
          </p:spPr>
        </p:pic>
        <p:pic>
          <p:nvPicPr>
            <p:cNvPr id="13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29BF66EE-A637-F6C3-24A1-A19AE0ACF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699" y="4661291"/>
              <a:ext cx="781125" cy="769154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39A6B3-AA60-D3CD-DE10-6BAFA72FE3D5}"/>
              </a:ext>
            </a:extLst>
          </p:cNvPr>
          <p:cNvGrpSpPr/>
          <p:nvPr/>
        </p:nvGrpSpPr>
        <p:grpSpPr>
          <a:xfrm>
            <a:off x="9089912" y="2420229"/>
            <a:ext cx="769154" cy="3256796"/>
            <a:chOff x="8888677" y="2173649"/>
            <a:chExt cx="769154" cy="3256796"/>
          </a:xfrm>
        </p:grpSpPr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B4E15B6C-D307-18C6-66F2-2FB605745D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8677" y="2173649"/>
              <a:ext cx="769154" cy="769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EBAB0910-8C25-9578-0762-A73E7A36C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8677" y="3417470"/>
              <a:ext cx="769154" cy="769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22C982EC-6CC1-004B-36C3-7A5EAF76E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8677" y="4661291"/>
              <a:ext cx="769154" cy="769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8A67645-A6A8-5EEC-ED8F-954AB3760B9C}"/>
              </a:ext>
            </a:extLst>
          </p:cNvPr>
          <p:cNvGrpSpPr/>
          <p:nvPr/>
        </p:nvGrpSpPr>
        <p:grpSpPr>
          <a:xfrm>
            <a:off x="4463034" y="2740662"/>
            <a:ext cx="3277904" cy="1781375"/>
            <a:chOff x="4463034" y="2740662"/>
            <a:chExt cx="3277904" cy="17813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9064AAA-79CD-EB98-63D0-CFBDF72E2F61}"/>
                </a:ext>
              </a:extLst>
            </p:cNvPr>
            <p:cNvGrpSpPr/>
            <p:nvPr/>
          </p:nvGrpSpPr>
          <p:grpSpPr>
            <a:xfrm>
              <a:off x="5060807" y="2740662"/>
              <a:ext cx="2082359" cy="609600"/>
              <a:chOff x="4911361" y="2918658"/>
              <a:chExt cx="2082359" cy="609600"/>
            </a:xfrm>
          </p:grpSpPr>
          <p:pic>
            <p:nvPicPr>
              <p:cNvPr id="1026" name="Picture 2" descr="The YouTube logo is made of a red round-rectangular box with a white &quot;play&quot; button inside and the word &quot;YouTube&quot; written in black.">
                <a:extLst>
                  <a:ext uri="{FF2B5EF4-FFF2-40B4-BE49-F238E27FC236}">
                    <a16:creationId xmlns:a16="http://schemas.microsoft.com/office/drawing/2014/main" id="{5851B56F-E76C-0BFA-E36E-4127370443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7700"/>
              <a:stretch/>
            </p:blipFill>
            <p:spPr bwMode="auto">
              <a:xfrm>
                <a:off x="4911361" y="2956758"/>
                <a:ext cx="769154" cy="533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E106F01B-4345-C7AA-E59D-BD60B863E4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2267"/>
              <a:stretch/>
            </p:blipFill>
            <p:spPr bwMode="auto">
              <a:xfrm>
                <a:off x="5805430" y="2918658"/>
                <a:ext cx="581139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78D43C1D-D56C-D698-6937-EE68948165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686"/>
              <a:stretch/>
            </p:blipFill>
            <p:spPr bwMode="auto">
              <a:xfrm>
                <a:off x="6511484" y="2985333"/>
                <a:ext cx="482236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44DD04B-711E-99D7-E305-6366077F358B}"/>
                </a:ext>
              </a:extLst>
            </p:cNvPr>
            <p:cNvSpPr/>
            <p:nvPr/>
          </p:nvSpPr>
          <p:spPr>
            <a:xfrm>
              <a:off x="4463034" y="3575218"/>
              <a:ext cx="3277904" cy="94681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Platform</a:t>
              </a:r>
            </a:p>
            <a:p>
              <a:pPr algn="ctr"/>
              <a:r>
                <a:rPr lang="en-US" sz="2400" b="1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Recommendations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9592EE-8A74-6797-4309-F069FD16B7B8}"/>
              </a:ext>
            </a:extLst>
          </p:cNvPr>
          <p:cNvCxnSpPr>
            <a:cxnSpLocks/>
            <a:stCxn id="46" idx="2"/>
            <a:endCxn id="3" idx="3"/>
          </p:cNvCxnSpPr>
          <p:nvPr/>
        </p:nvCxnSpPr>
        <p:spPr bwMode="auto">
          <a:xfrm flipH="1">
            <a:off x="7740938" y="4048627"/>
            <a:ext cx="795084" cy="1"/>
          </a:xfrm>
          <a:prstGeom prst="straightConnector1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AD3A6C-C3E3-38CB-39B4-258FBE04A8EB}"/>
              </a:ext>
            </a:extLst>
          </p:cNvPr>
          <p:cNvCxnSpPr>
            <a:cxnSpLocks/>
            <a:stCxn id="3" idx="1"/>
            <a:endCxn id="45" idx="6"/>
          </p:cNvCxnSpPr>
          <p:nvPr/>
        </p:nvCxnSpPr>
        <p:spPr bwMode="auto">
          <a:xfrm flipH="1" flipV="1">
            <a:off x="3664358" y="4048627"/>
            <a:ext cx="798676" cy="1"/>
          </a:xfrm>
          <a:prstGeom prst="straightConnector1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419DCB7-33BB-E9B6-7FD6-F4B8DA78EFD7}"/>
              </a:ext>
            </a:extLst>
          </p:cNvPr>
          <p:cNvCxnSpPr>
            <a:cxnSpLocks/>
            <a:stCxn id="46" idx="1"/>
            <a:endCxn id="45" idx="7"/>
          </p:cNvCxnSpPr>
          <p:nvPr/>
        </p:nvCxnSpPr>
        <p:spPr bwMode="auto">
          <a:xfrm rot="16200000" flipV="1">
            <a:off x="6100190" y="-122844"/>
            <a:ext cx="12700" cy="5419088"/>
          </a:xfrm>
          <a:prstGeom prst="curvedConnector3">
            <a:avLst>
              <a:gd name="adj1" fmla="val 5314181"/>
            </a:avLst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412ED3E-7C91-90EF-FAEE-12416721FE15}"/>
              </a:ext>
            </a:extLst>
          </p:cNvPr>
          <p:cNvCxnSpPr>
            <a:cxnSpLocks/>
            <a:stCxn id="45" idx="5"/>
            <a:endCxn id="46" idx="3"/>
          </p:cNvCxnSpPr>
          <p:nvPr/>
        </p:nvCxnSpPr>
        <p:spPr bwMode="auto">
          <a:xfrm rot="16200000" flipH="1">
            <a:off x="6100190" y="2801010"/>
            <a:ext cx="12700" cy="5419088"/>
          </a:xfrm>
          <a:prstGeom prst="curvedConnector3">
            <a:avLst>
              <a:gd name="adj1" fmla="val 4828787"/>
            </a:avLst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66090BB-33C3-B7E7-AE87-37A4932844D4}"/>
              </a:ext>
            </a:extLst>
          </p:cNvPr>
          <p:cNvSpPr/>
          <p:nvPr/>
        </p:nvSpPr>
        <p:spPr>
          <a:xfrm>
            <a:off x="1795336" y="1981150"/>
            <a:ext cx="1869022" cy="4134954"/>
          </a:xfrm>
          <a:prstGeom prst="ellipse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09585F7-5094-D469-E783-965D5B69976E}"/>
              </a:ext>
            </a:extLst>
          </p:cNvPr>
          <p:cNvSpPr/>
          <p:nvPr/>
        </p:nvSpPr>
        <p:spPr>
          <a:xfrm>
            <a:off x="8536022" y="1981150"/>
            <a:ext cx="1869022" cy="4134954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065EF4-EFA2-0344-96A0-93E98EDB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398590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FBB8-AFA3-2109-12DD-B567F228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hardness?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661631-A4CE-E052-932A-9D22577BB0AF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8995733" y="3173099"/>
            <a:ext cx="1212022" cy="115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9B0BF5-6EC7-D46B-F267-25CE054033DC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8995733" y="2431991"/>
            <a:ext cx="1212022" cy="741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A7F2B9-D91F-BE20-FE2A-4A59AC600B47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8995732" y="3174258"/>
            <a:ext cx="1212023" cy="7360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6AF80F-0707-96F4-D1E2-DCCB0CF6C21F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>
            <a:off x="8995732" y="3910328"/>
            <a:ext cx="1212023" cy="5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717B24-E492-D93C-2E57-D8B93B104A1D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8995732" y="3910907"/>
            <a:ext cx="1212023" cy="73665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972E7A-FE32-92C6-3C4C-86B7DD160E80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8995732" y="4647557"/>
            <a:ext cx="1212023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8">
            <a:extLst>
              <a:ext uri="{FF2B5EF4-FFF2-40B4-BE49-F238E27FC236}">
                <a16:creationId xmlns:a16="http://schemas.microsoft.com/office/drawing/2014/main" id="{2825A1A4-D038-8FAE-9703-3ED0E2A40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755" y="2890292"/>
            <a:ext cx="567932" cy="56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59C167E0-66F6-21E5-73DB-669CC44F9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755" y="3626941"/>
            <a:ext cx="567932" cy="56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002405A2-B84C-2C5D-029E-CF09DE61B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755" y="4363591"/>
            <a:ext cx="567932" cy="5679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1729A9B3-7D8B-13DE-BFD6-E2460AD90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755" y="2142407"/>
            <a:ext cx="579168" cy="5791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94CB56F5-6CF6-B900-3A42-0BDD5D7EBF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8962" y="2889133"/>
            <a:ext cx="576771" cy="567932"/>
          </a:xfrm>
          <a:prstGeom prst="rect">
            <a:avLst/>
          </a:prstGeom>
        </p:spPr>
      </p:pic>
      <p:pic>
        <p:nvPicPr>
          <p:cNvPr id="25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B2E7C0DE-7743-8EDA-AD7A-B54BD7498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8961" y="3626362"/>
            <a:ext cx="576771" cy="567932"/>
          </a:xfrm>
          <a:prstGeom prst="rect">
            <a:avLst/>
          </a:prstGeom>
        </p:spPr>
      </p:pic>
      <p:pic>
        <p:nvPicPr>
          <p:cNvPr id="26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3EBF03E8-A2CB-F5DD-FB07-170AC6AE031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418961" y="4363591"/>
            <a:ext cx="576771" cy="567932"/>
          </a:xfrm>
          <a:prstGeom prst="rect">
            <a:avLst/>
          </a:prstGeom>
        </p:spPr>
      </p:pic>
      <p:pic>
        <p:nvPicPr>
          <p:cNvPr id="27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A7F1E8F6-4F86-3C22-0273-FBE6973B35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8962" y="2151904"/>
            <a:ext cx="576771" cy="56793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25D0EE-AF28-B66E-3567-B1FC10872AFC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8995733" y="2431991"/>
            <a:ext cx="1212022" cy="38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B99A11-B1DC-9BA3-FF13-5A421A266D0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8995733" y="2435870"/>
            <a:ext cx="1212022" cy="7383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5C33E2-CBA2-0F67-2B66-FFA650147D0E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8995733" y="3173099"/>
            <a:ext cx="1212022" cy="737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9BF68943-917B-FBCE-E137-4CA5D17B9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1846263"/>
                <a:ext cx="10058400" cy="4022725"/>
              </a:xfrm>
            </p:spPr>
            <p:txBody>
              <a:bodyPr>
                <a:normAutofit/>
              </a:bodyPr>
              <a:lstStyle/>
              <a:p>
                <a:pPr marL="91440" marR="0" lvl="0" indent="-91440" algn="l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Calibri" panose="020F0502020204030204" pitchFamily="34" charset="0"/>
                  <a:buChar char=" "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Recall: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48312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“Subset Selection”</a:t>
                </a:r>
              </a:p>
              <a:p>
                <a:r>
                  <a:rPr lang="en-US" dirty="0"/>
                  <a:t>Our problem (Forward-Looking) requires:</a:t>
                </a:r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Choosing </a:t>
                </a:r>
                <a:r>
                  <a:rPr lang="en-US" dirty="0">
                    <a:solidFill>
                      <a:srgbClr val="00B0F0"/>
                    </a:solidFill>
                  </a:rPr>
                  <a:t>a subset of creators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(indicators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Choosing </a:t>
                </a:r>
                <a:r>
                  <a:rPr lang="en-US" dirty="0">
                    <a:solidFill>
                      <a:schemeClr val="accent1"/>
                    </a:solidFill>
                  </a:rPr>
                  <a:t>a subset of users</a:t>
                </a:r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(indicators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9BF68943-917B-FBCE-E137-4CA5D17B9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1846263"/>
                <a:ext cx="10058400" cy="4022725"/>
              </a:xfrm>
              <a:blipFill>
                <a:blip r:embed="rId7"/>
                <a:stretch>
                  <a:fillRect l="-667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8D139A3-04A4-34DB-785A-F99F85662911}"/>
              </a:ext>
            </a:extLst>
          </p:cNvPr>
          <p:cNvSpPr/>
          <p:nvPr/>
        </p:nvSpPr>
        <p:spPr>
          <a:xfrm>
            <a:off x="8372834" y="2091405"/>
            <a:ext cx="669021" cy="215220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65C012-2D9D-AE71-AD9C-0A45EDCF86DA}"/>
              </a:ext>
            </a:extLst>
          </p:cNvPr>
          <p:cNvSpPr/>
          <p:nvPr/>
        </p:nvSpPr>
        <p:spPr>
          <a:xfrm>
            <a:off x="10163546" y="2091405"/>
            <a:ext cx="669021" cy="215220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13F6D8-E5E2-C170-DA7F-6441222C51F8}"/>
                  </a:ext>
                </a:extLst>
              </p:cNvPr>
              <p:cNvSpPr txBox="1"/>
              <p:nvPr/>
            </p:nvSpPr>
            <p:spPr>
              <a:xfrm>
                <a:off x="10784526" y="2262714"/>
                <a:ext cx="1015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13F6D8-E5E2-C170-DA7F-6441222C5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4526" y="2262714"/>
                <a:ext cx="101526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BD12AA-997A-F639-20EE-8B1117BBF56B}"/>
                  </a:ext>
                </a:extLst>
              </p:cNvPr>
              <p:cNvSpPr txBox="1"/>
              <p:nvPr/>
            </p:nvSpPr>
            <p:spPr>
              <a:xfrm>
                <a:off x="10784526" y="4478280"/>
                <a:ext cx="1015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BD12AA-997A-F639-20EE-8B1117BBF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4526" y="4478280"/>
                <a:ext cx="101526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536CE7-46FE-1B73-2BB3-F00539A61591}"/>
                  </a:ext>
                </a:extLst>
              </p:cNvPr>
              <p:cNvSpPr txBox="1"/>
              <p:nvPr/>
            </p:nvSpPr>
            <p:spPr>
              <a:xfrm>
                <a:off x="7403692" y="3741051"/>
                <a:ext cx="1015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536CE7-46FE-1B73-2BB3-F00539A61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692" y="3741051"/>
                <a:ext cx="1015268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ED8B0B-A684-0A47-508B-695E95F98500}"/>
                  </a:ext>
                </a:extLst>
              </p:cNvPr>
              <p:cNvSpPr txBox="1"/>
              <p:nvPr/>
            </p:nvSpPr>
            <p:spPr>
              <a:xfrm>
                <a:off x="7403692" y="4478280"/>
                <a:ext cx="1015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ED8B0B-A684-0A47-508B-695E95F98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692" y="4478280"/>
                <a:ext cx="1015268" cy="307777"/>
              </a:xfrm>
              <a:prstGeom prst="rect">
                <a:avLst/>
              </a:prstGeom>
              <a:blipFill>
                <a:blip r:embed="rId11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06CB3D-598C-E79B-0709-A9E44FDD7A56}"/>
                  </a:ext>
                </a:extLst>
              </p:cNvPr>
              <p:cNvSpPr txBox="1"/>
              <p:nvPr/>
            </p:nvSpPr>
            <p:spPr>
              <a:xfrm>
                <a:off x="7511826" y="5423930"/>
                <a:ext cx="1814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𝒰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06CB3D-598C-E79B-0709-A9E44FDD7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826" y="5423930"/>
                <a:ext cx="1814267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202E39-CBC5-A9CF-7C95-8BD7ED70FC6B}"/>
                  </a:ext>
                </a:extLst>
              </p:cNvPr>
              <p:cNvSpPr txBox="1"/>
              <p:nvPr/>
            </p:nvSpPr>
            <p:spPr>
              <a:xfrm>
                <a:off x="9877392" y="5399244"/>
                <a:ext cx="1814267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202E39-CBC5-A9CF-7C95-8BD7ED70F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392" y="5399244"/>
                <a:ext cx="1814267" cy="391646"/>
              </a:xfrm>
              <a:prstGeom prst="rect">
                <a:avLst/>
              </a:prstGeom>
              <a:blipFill>
                <a:blip r:embed="rId1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Down 20">
            <a:extLst>
              <a:ext uri="{FF2B5EF4-FFF2-40B4-BE49-F238E27FC236}">
                <a16:creationId xmlns:a16="http://schemas.microsoft.com/office/drawing/2014/main" id="{C35E18A5-1453-5006-37A8-EE6668850130}"/>
              </a:ext>
            </a:extLst>
          </p:cNvPr>
          <p:cNvSpPr/>
          <p:nvPr/>
        </p:nvSpPr>
        <p:spPr>
          <a:xfrm>
            <a:off x="8583330" y="5028705"/>
            <a:ext cx="248031" cy="40011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FCF3B75-14A8-60CD-E957-3F5C8EBB5178}"/>
              </a:ext>
            </a:extLst>
          </p:cNvPr>
          <p:cNvSpPr/>
          <p:nvPr/>
        </p:nvSpPr>
        <p:spPr>
          <a:xfrm>
            <a:off x="10372124" y="5028705"/>
            <a:ext cx="248031" cy="40011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90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FBB8-AFA3-2109-12DD-B567F228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hardness?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9BF68943-917B-FBCE-E137-4CA5D17B9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1846263"/>
                <a:ext cx="10058400" cy="402272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“Subset Selection” generalizes Max Independent Set!</a:t>
                </a:r>
              </a:p>
              <a:p>
                <a:r>
                  <a:rPr lang="en-US" dirty="0"/>
                  <a:t>Our problem (Forward-Looking) requires:</a:t>
                </a:r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Choosing </a:t>
                </a:r>
                <a:r>
                  <a:rPr lang="en-US" dirty="0">
                    <a:solidFill>
                      <a:srgbClr val="00B0F0"/>
                    </a:solidFill>
                  </a:rPr>
                  <a:t>a subset of creators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(indicators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Choosing </a:t>
                </a:r>
                <a:r>
                  <a:rPr lang="en-US" dirty="0">
                    <a:solidFill>
                      <a:schemeClr val="accent1"/>
                    </a:solidFill>
                  </a:rPr>
                  <a:t>a subset of users</a:t>
                </a:r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(indicators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dirty="0">
                  <a:solidFill>
                    <a:srgbClr val="00B0F0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Maximum independent set requires:</a:t>
                </a:r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Choosing </a:t>
                </a:r>
                <a:r>
                  <a:rPr lang="en-US" dirty="0">
                    <a:solidFill>
                      <a:srgbClr val="00B0F0"/>
                    </a:solidFill>
                  </a:rPr>
                  <a:t>a subset of vertices</a:t>
                </a:r>
                <a:endParaRPr lang="en-US" dirty="0"/>
              </a:p>
              <a:p>
                <a:pPr lvl="1"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Choosing </a:t>
                </a:r>
                <a:r>
                  <a:rPr lang="en-US" dirty="0">
                    <a:solidFill>
                      <a:schemeClr val="accent1"/>
                    </a:solidFill>
                  </a:rPr>
                  <a:t>a subset of adjacent edges</a:t>
                </a:r>
                <a:endParaRPr lang="en-US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9BF68943-917B-FBCE-E137-4CA5D17B9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1846263"/>
                <a:ext cx="10058400" cy="4022725"/>
              </a:xfrm>
              <a:blipFill>
                <a:blip r:embed="rId2"/>
                <a:stretch>
                  <a:fillRect l="-667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8624689-8A80-36E9-8F5E-4174EDCF8578}"/>
              </a:ext>
            </a:extLst>
          </p:cNvPr>
          <p:cNvGrpSpPr/>
          <p:nvPr/>
        </p:nvGrpSpPr>
        <p:grpSpPr>
          <a:xfrm>
            <a:off x="8012426" y="4057159"/>
            <a:ext cx="2187000" cy="2187829"/>
            <a:chOff x="3102104" y="3628221"/>
            <a:chExt cx="2187000" cy="218782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03B729B-B7F4-5833-0058-52C2171CE11B}"/>
                </a:ext>
              </a:extLst>
            </p:cNvPr>
            <p:cNvGrpSpPr/>
            <p:nvPr/>
          </p:nvGrpSpPr>
          <p:grpSpPr>
            <a:xfrm>
              <a:off x="3102104" y="3628221"/>
              <a:ext cx="2187000" cy="2187829"/>
              <a:chOff x="3102104" y="3628221"/>
              <a:chExt cx="2187000" cy="218782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3824FDF-BB04-A3F7-D66A-BA6F8B477821}"/>
                  </a:ext>
                </a:extLst>
              </p:cNvPr>
              <p:cNvSpPr/>
              <p:nvPr/>
            </p:nvSpPr>
            <p:spPr>
              <a:xfrm>
                <a:off x="3102104" y="3628221"/>
                <a:ext cx="319626" cy="31962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F939424-84CB-FC93-A316-5FC03DF7BB3B}"/>
                  </a:ext>
                </a:extLst>
              </p:cNvPr>
              <p:cNvSpPr/>
              <p:nvPr/>
            </p:nvSpPr>
            <p:spPr>
              <a:xfrm>
                <a:off x="3102104" y="5496424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AD4FAE7-F0A1-2941-EE5E-D43D96948F4E}"/>
                  </a:ext>
                </a:extLst>
              </p:cNvPr>
              <p:cNvSpPr/>
              <p:nvPr/>
            </p:nvSpPr>
            <p:spPr>
              <a:xfrm>
                <a:off x="4969478" y="5496424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34DA05D-12D7-E338-228D-17B58B0477E9}"/>
                  </a:ext>
                </a:extLst>
              </p:cNvPr>
              <p:cNvSpPr/>
              <p:nvPr/>
            </p:nvSpPr>
            <p:spPr>
              <a:xfrm>
                <a:off x="4969478" y="3628221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23C7EE7-B226-BA6F-B084-7C549828DAE5}"/>
                </a:ext>
              </a:extLst>
            </p:cNvPr>
            <p:cNvCxnSpPr>
              <a:stCxn id="50" idx="5"/>
              <a:endCxn id="46" idx="1"/>
            </p:cNvCxnSpPr>
            <p:nvPr/>
          </p:nvCxnSpPr>
          <p:spPr>
            <a:xfrm>
              <a:off x="3374922" y="3901039"/>
              <a:ext cx="321726" cy="32337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388D5A2-A577-9500-CAF0-B0C314F1FAA8}"/>
                </a:ext>
              </a:extLst>
            </p:cNvPr>
            <p:cNvCxnSpPr>
              <a:cxnSpLocks/>
              <a:stCxn id="47" idx="7"/>
              <a:endCxn id="53" idx="3"/>
            </p:cNvCxnSpPr>
            <p:nvPr/>
          </p:nvCxnSpPr>
          <p:spPr>
            <a:xfrm flipV="1">
              <a:off x="4694560" y="3901039"/>
              <a:ext cx="321726" cy="3233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D5232D0-170C-BF60-BD7A-589DAEE710E1}"/>
                </a:ext>
              </a:extLst>
            </p:cNvPr>
            <p:cNvCxnSpPr>
              <a:cxnSpLocks/>
              <a:stCxn id="52" idx="0"/>
              <a:endCxn id="53" idx="4"/>
            </p:cNvCxnSpPr>
            <p:nvPr/>
          </p:nvCxnSpPr>
          <p:spPr>
            <a:xfrm flipV="1">
              <a:off x="5129291" y="3947847"/>
              <a:ext cx="0" cy="154857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F025A9-06B1-E72E-4DEA-AE452BDBF277}"/>
                </a:ext>
              </a:extLst>
            </p:cNvPr>
            <p:cNvCxnSpPr>
              <a:cxnSpLocks/>
              <a:stCxn id="51" idx="0"/>
              <a:endCxn id="50" idx="4"/>
            </p:cNvCxnSpPr>
            <p:nvPr/>
          </p:nvCxnSpPr>
          <p:spPr>
            <a:xfrm flipV="1">
              <a:off x="3261917" y="3947847"/>
              <a:ext cx="0" cy="154857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3F6CFE-D667-8A0F-55A0-E8823C1B4C71}"/>
                </a:ext>
              </a:extLst>
            </p:cNvPr>
            <p:cNvCxnSpPr>
              <a:cxnSpLocks/>
              <a:stCxn id="46" idx="6"/>
              <a:endCxn id="47" idx="2"/>
            </p:cNvCxnSpPr>
            <p:nvPr/>
          </p:nvCxnSpPr>
          <p:spPr>
            <a:xfrm>
              <a:off x="3969466" y="4337414"/>
              <a:ext cx="45227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448FBC-327B-5C9E-44BC-DCBB3263D12E}"/>
                </a:ext>
              </a:extLst>
            </p:cNvPr>
            <p:cNvCxnSpPr>
              <a:cxnSpLocks/>
              <a:stCxn id="51" idx="7"/>
              <a:endCxn id="48" idx="5"/>
            </p:cNvCxnSpPr>
            <p:nvPr/>
          </p:nvCxnSpPr>
          <p:spPr>
            <a:xfrm flipV="1">
              <a:off x="3374922" y="5219862"/>
              <a:ext cx="321726" cy="3233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88683ED-2F14-B570-10FF-0BF5B18C0C4F}"/>
                </a:ext>
              </a:extLst>
            </p:cNvPr>
            <p:cNvCxnSpPr>
              <a:cxnSpLocks/>
              <a:stCxn id="52" idx="1"/>
              <a:endCxn id="49" idx="7"/>
            </p:cNvCxnSpPr>
            <p:nvPr/>
          </p:nvCxnSpPr>
          <p:spPr>
            <a:xfrm flipH="1" flipV="1">
              <a:off x="4694560" y="5219862"/>
              <a:ext cx="321726" cy="32337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F635AEB-0BA1-DBB1-A431-62EC3F335576}"/>
                </a:ext>
              </a:extLst>
            </p:cNvPr>
            <p:cNvCxnSpPr>
              <a:cxnSpLocks/>
              <a:stCxn id="49" idx="2"/>
              <a:endCxn id="47" idx="4"/>
            </p:cNvCxnSpPr>
            <p:nvPr/>
          </p:nvCxnSpPr>
          <p:spPr>
            <a:xfrm flipV="1">
              <a:off x="4581555" y="4497227"/>
              <a:ext cx="0" cy="44981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2E08B0-43A5-EEF4-0A56-1454AD9F3234}"/>
                </a:ext>
              </a:extLst>
            </p:cNvPr>
            <p:cNvCxnSpPr>
              <a:cxnSpLocks/>
              <a:stCxn id="48" idx="2"/>
              <a:endCxn id="46" idx="4"/>
            </p:cNvCxnSpPr>
            <p:nvPr/>
          </p:nvCxnSpPr>
          <p:spPr>
            <a:xfrm flipV="1">
              <a:off x="3809653" y="4497227"/>
              <a:ext cx="0" cy="44981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C0F452E-07A5-F9C2-4A99-FF4DF7109CEE}"/>
                </a:ext>
              </a:extLst>
            </p:cNvPr>
            <p:cNvCxnSpPr>
              <a:cxnSpLocks/>
              <a:stCxn id="48" idx="0"/>
              <a:endCxn id="49" idx="4"/>
            </p:cNvCxnSpPr>
            <p:nvPr/>
          </p:nvCxnSpPr>
          <p:spPr>
            <a:xfrm>
              <a:off x="3969466" y="5106857"/>
              <a:ext cx="45227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1F58D44-B8D4-6775-BEE3-3CBF7DA0FF3C}"/>
                </a:ext>
              </a:extLst>
            </p:cNvPr>
            <p:cNvCxnSpPr>
              <a:cxnSpLocks/>
              <a:stCxn id="51" idx="6"/>
              <a:endCxn id="52" idx="2"/>
            </p:cNvCxnSpPr>
            <p:nvPr/>
          </p:nvCxnSpPr>
          <p:spPr>
            <a:xfrm>
              <a:off x="3421730" y="5656237"/>
              <a:ext cx="1547748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80E0BB0-6EFA-4376-B80E-802633A4AA22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>
              <a:off x="3421730" y="3788034"/>
              <a:ext cx="1547748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479779D-8A1C-7F59-B9F3-768E9E324F01}"/>
                </a:ext>
              </a:extLst>
            </p:cNvPr>
            <p:cNvGrpSpPr/>
            <p:nvPr/>
          </p:nvGrpSpPr>
          <p:grpSpPr>
            <a:xfrm>
              <a:off x="3649840" y="4177601"/>
              <a:ext cx="1091528" cy="1089069"/>
              <a:chOff x="3653042" y="4160473"/>
              <a:chExt cx="1091528" cy="1089069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1D9A51F-C3C0-7696-5F11-E39EDE362CB3}"/>
                  </a:ext>
                </a:extLst>
              </p:cNvPr>
              <p:cNvSpPr/>
              <p:nvPr/>
            </p:nvSpPr>
            <p:spPr>
              <a:xfrm>
                <a:off x="3653042" y="4160473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51D3715-9EC4-5BA2-3D8C-90645BC2EA07}"/>
                  </a:ext>
                </a:extLst>
              </p:cNvPr>
              <p:cNvSpPr/>
              <p:nvPr/>
            </p:nvSpPr>
            <p:spPr>
              <a:xfrm>
                <a:off x="4424944" y="4160473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3E0164B-9629-09DB-C480-0A124ADAC983}"/>
                  </a:ext>
                </a:extLst>
              </p:cNvPr>
              <p:cNvSpPr/>
              <p:nvPr/>
            </p:nvSpPr>
            <p:spPr>
              <a:xfrm rot="5400000">
                <a:off x="3653042" y="4929916"/>
                <a:ext cx="319626" cy="31962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282EA39-278A-B089-DE32-D0555D4CAA78}"/>
                  </a:ext>
                </a:extLst>
              </p:cNvPr>
              <p:cNvSpPr/>
              <p:nvPr/>
            </p:nvSpPr>
            <p:spPr>
              <a:xfrm rot="5400000">
                <a:off x="4424944" y="4929916"/>
                <a:ext cx="319626" cy="31962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9D679D4-BA83-7F62-A0E5-4A5C7BCC2A49}"/>
              </a:ext>
            </a:extLst>
          </p:cNvPr>
          <p:cNvGrpSpPr/>
          <p:nvPr/>
        </p:nvGrpSpPr>
        <p:grpSpPr>
          <a:xfrm>
            <a:off x="8012633" y="1777683"/>
            <a:ext cx="2186793" cy="2187829"/>
            <a:chOff x="7056002" y="3628221"/>
            <a:chExt cx="2186793" cy="2187829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3E547CE-06F2-ADCC-A013-BF56A66CB2E6}"/>
                </a:ext>
              </a:extLst>
            </p:cNvPr>
            <p:cNvCxnSpPr>
              <a:cxnSpLocks/>
            </p:cNvCxnSpPr>
            <p:nvPr/>
          </p:nvCxnSpPr>
          <p:spPr>
            <a:xfrm>
              <a:off x="7329027" y="3901039"/>
              <a:ext cx="321726" cy="3233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3F57C4A-153F-5012-6361-88998E8833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665" y="3901039"/>
              <a:ext cx="321726" cy="3233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4CED6F8-9EE2-F7EF-C7BE-349D66A2A5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3396" y="3947847"/>
              <a:ext cx="0" cy="154857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C9C2570-6238-64BF-D1B4-3B705A880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6022" y="3947847"/>
              <a:ext cx="0" cy="154857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D5B1F6C-8B87-6D3E-535E-85D61078F3DA}"/>
                </a:ext>
              </a:extLst>
            </p:cNvPr>
            <p:cNvCxnSpPr>
              <a:cxnSpLocks/>
            </p:cNvCxnSpPr>
            <p:nvPr/>
          </p:nvCxnSpPr>
          <p:spPr>
            <a:xfrm>
              <a:off x="7923571" y="4337414"/>
              <a:ext cx="45227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43498B9-DF17-45DF-061C-D418053FC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9027" y="5219862"/>
              <a:ext cx="321726" cy="3233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7E5FFF-AC39-E752-AC49-2688812FC4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8665" y="5219862"/>
              <a:ext cx="321726" cy="3233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620CDBE-85B7-AC72-1D80-C542874BC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660" y="4497227"/>
              <a:ext cx="0" cy="44981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A16BA4-242A-6E92-1F3A-51D8C1BB6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3758" y="4497227"/>
              <a:ext cx="0" cy="44981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B1F8032-FFE5-A0EE-0033-3DF6707BC448}"/>
                </a:ext>
              </a:extLst>
            </p:cNvPr>
            <p:cNvCxnSpPr>
              <a:cxnSpLocks/>
            </p:cNvCxnSpPr>
            <p:nvPr/>
          </p:nvCxnSpPr>
          <p:spPr>
            <a:xfrm>
              <a:off x="7923571" y="5106857"/>
              <a:ext cx="45227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490F449-36FD-8E9E-7B8E-7242CB93B798}"/>
                </a:ext>
              </a:extLst>
            </p:cNvPr>
            <p:cNvCxnSpPr>
              <a:cxnSpLocks/>
            </p:cNvCxnSpPr>
            <p:nvPr/>
          </p:nvCxnSpPr>
          <p:spPr>
            <a:xfrm>
              <a:off x="7375835" y="5656237"/>
              <a:ext cx="1547748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914988-EF46-3911-FBD0-E9F7D90AD688}"/>
                </a:ext>
              </a:extLst>
            </p:cNvPr>
            <p:cNvCxnSpPr>
              <a:cxnSpLocks/>
            </p:cNvCxnSpPr>
            <p:nvPr/>
          </p:nvCxnSpPr>
          <p:spPr>
            <a:xfrm>
              <a:off x="7375835" y="3788034"/>
              <a:ext cx="1547748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7" name="Picture 4">
              <a:extLst>
                <a:ext uri="{FF2B5EF4-FFF2-40B4-BE49-F238E27FC236}">
                  <a16:creationId xmlns:a16="http://schemas.microsoft.com/office/drawing/2014/main" id="{4E2FB82E-4DF4-4387-0C8A-5F34D010FF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2755" y="3628221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4">
              <a:extLst>
                <a:ext uri="{FF2B5EF4-FFF2-40B4-BE49-F238E27FC236}">
                  <a16:creationId xmlns:a16="http://schemas.microsoft.com/office/drawing/2014/main" id="{50E8ACB8-4858-F43D-0851-379DDE925E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6002" y="5496010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>
              <a:extLst>
                <a:ext uri="{FF2B5EF4-FFF2-40B4-BE49-F238E27FC236}">
                  <a16:creationId xmlns:a16="http://schemas.microsoft.com/office/drawing/2014/main" id="{C6DDE34B-EDD7-17C2-746A-FB25B659AA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2755" y="5496010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4">
              <a:extLst>
                <a:ext uri="{FF2B5EF4-FFF2-40B4-BE49-F238E27FC236}">
                  <a16:creationId xmlns:a16="http://schemas.microsoft.com/office/drawing/2014/main" id="{D63876DF-A9BD-EB7D-BCE2-3A3078CB82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3531" y="4177601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4">
              <a:extLst>
                <a:ext uri="{FF2B5EF4-FFF2-40B4-BE49-F238E27FC236}">
                  <a16:creationId xmlns:a16="http://schemas.microsoft.com/office/drawing/2014/main" id="{BFE99251-7C91-F10D-0EDB-C28925A9E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5019" y="4177601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4">
              <a:extLst>
                <a:ext uri="{FF2B5EF4-FFF2-40B4-BE49-F238E27FC236}">
                  <a16:creationId xmlns:a16="http://schemas.microsoft.com/office/drawing/2014/main" id="{411683A6-9E4D-6BBF-263D-B7A074669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3531" y="4946630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FB5A0AB-310E-FA9C-22A9-CAF1CD34AE11}"/>
                </a:ext>
              </a:extLst>
            </p:cNvPr>
            <p:cNvGrpSpPr/>
            <p:nvPr/>
          </p:nvGrpSpPr>
          <p:grpSpPr>
            <a:xfrm>
              <a:off x="8044243" y="5550874"/>
              <a:ext cx="210312" cy="210312"/>
              <a:chOff x="9432199" y="4860639"/>
              <a:chExt cx="210312" cy="210312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0AF0A20-C478-4059-9BB0-97A5F8D4B4F7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6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81350AA-FF21-4A5A-9A30-BE30094A25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259A3C4-4FC6-12D1-7669-B6D847B57085}"/>
                </a:ext>
              </a:extLst>
            </p:cNvPr>
            <p:cNvGrpSpPr/>
            <p:nvPr/>
          </p:nvGrpSpPr>
          <p:grpSpPr>
            <a:xfrm>
              <a:off x="8977619" y="4616980"/>
              <a:ext cx="210312" cy="210312"/>
              <a:chOff x="9432199" y="4860639"/>
              <a:chExt cx="210312" cy="210312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2D12B8F-CA17-DB55-B533-23984080AAE0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258527D8-E253-6550-BD64-58D240BB2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5CF5AA2-B8A0-8019-8C9A-8200681AB95A}"/>
                </a:ext>
              </a:extLst>
            </p:cNvPr>
            <p:cNvGrpSpPr/>
            <p:nvPr/>
          </p:nvGrpSpPr>
          <p:grpSpPr>
            <a:xfrm>
              <a:off x="8044139" y="4232465"/>
              <a:ext cx="210312" cy="210312"/>
              <a:chOff x="9432199" y="4860639"/>
              <a:chExt cx="210312" cy="210312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53753A9A-62BD-7E27-0456-050C2358267C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2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8AAC7D83-6DC6-03C7-700A-CCC032572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B9D06E2-2E6A-8F81-76A5-33D77745E16E}"/>
                </a:ext>
              </a:extLst>
            </p:cNvPr>
            <p:cNvGrpSpPr/>
            <p:nvPr/>
          </p:nvGrpSpPr>
          <p:grpSpPr>
            <a:xfrm>
              <a:off x="7658395" y="4616980"/>
              <a:ext cx="210312" cy="210312"/>
              <a:chOff x="9432199" y="4860639"/>
              <a:chExt cx="210312" cy="210312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E9068D3-306C-C04C-7A25-82293B612191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994829E9-FA8F-F98D-CAEF-DA512A7ABA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7B235E1-7A21-DF23-F1A5-8C3BB2A8DE76}"/>
                </a:ext>
              </a:extLst>
            </p:cNvPr>
            <p:cNvGrpSpPr/>
            <p:nvPr/>
          </p:nvGrpSpPr>
          <p:grpSpPr>
            <a:xfrm>
              <a:off x="8735755" y="3989779"/>
              <a:ext cx="146304" cy="146304"/>
              <a:chOff x="9432199" y="4860639"/>
              <a:chExt cx="210312" cy="210312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DECD0F3-2F87-6221-F7EA-CAEF927B2AE3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971541C6-29EB-C19E-1FA8-D69891009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05BB241-C3D9-58F1-5599-B1B46C3E078F}"/>
                </a:ext>
              </a:extLst>
            </p:cNvPr>
            <p:cNvGrpSpPr/>
            <p:nvPr/>
          </p:nvGrpSpPr>
          <p:grpSpPr>
            <a:xfrm>
              <a:off x="7416634" y="5308188"/>
              <a:ext cx="146304" cy="146304"/>
              <a:chOff x="9432199" y="4860639"/>
              <a:chExt cx="210312" cy="210312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A88F62C-4047-CA55-4615-7A3C6E74B9C4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6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951A209-B9DF-A686-9107-BE7E286BF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D26374B-4DFE-114D-8B66-BF9D2C6EF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6022" y="3947847"/>
              <a:ext cx="0" cy="75750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56BDC7D-E7BF-755D-6A3D-37D47AEF9E89}"/>
                </a:ext>
              </a:extLst>
            </p:cNvPr>
            <p:cNvCxnSpPr>
              <a:cxnSpLocks/>
            </p:cNvCxnSpPr>
            <p:nvPr/>
          </p:nvCxnSpPr>
          <p:spPr>
            <a:xfrm>
              <a:off x="7375835" y="3788241"/>
              <a:ext cx="77439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CCAF1FC-1698-66A5-8AE8-715C0E5DAE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039" y="4705350"/>
              <a:ext cx="0" cy="24169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F83F343-F96A-B645-0692-0CCB582D893A}"/>
                </a:ext>
              </a:extLst>
            </p:cNvPr>
            <p:cNvCxnSpPr>
              <a:cxnSpLocks/>
            </p:cNvCxnSpPr>
            <p:nvPr/>
          </p:nvCxnSpPr>
          <p:spPr>
            <a:xfrm>
              <a:off x="8150225" y="5106650"/>
              <a:ext cx="225622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44386B-0331-AAB4-8AFB-A3693B3A4A1B}"/>
                </a:ext>
              </a:extLst>
            </p:cNvPr>
            <p:cNvCxnSpPr>
              <a:cxnSpLocks/>
            </p:cNvCxnSpPr>
            <p:nvPr/>
          </p:nvCxnSpPr>
          <p:spPr>
            <a:xfrm>
              <a:off x="7329027" y="3901039"/>
              <a:ext cx="145543" cy="1462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25C6B15-E7C1-36E4-D53E-420784443F05}"/>
                </a:ext>
              </a:extLst>
            </p:cNvPr>
            <p:cNvGrpSpPr/>
            <p:nvPr/>
          </p:nvGrpSpPr>
          <p:grpSpPr>
            <a:xfrm>
              <a:off x="8044139" y="3683085"/>
              <a:ext cx="210312" cy="210312"/>
              <a:chOff x="9432199" y="4860639"/>
              <a:chExt cx="210312" cy="210312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020F05A-25EB-DC20-643A-0E3C3FD64E6A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7B66EC4C-7879-A9D8-562C-B551064EC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7E7E860-BC04-860E-436A-1212D241EE96}"/>
                </a:ext>
              </a:extLst>
            </p:cNvPr>
            <p:cNvGrpSpPr/>
            <p:nvPr/>
          </p:nvGrpSpPr>
          <p:grpSpPr>
            <a:xfrm>
              <a:off x="7110866" y="4616980"/>
              <a:ext cx="210312" cy="210312"/>
              <a:chOff x="9432199" y="4860639"/>
              <a:chExt cx="210312" cy="210312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B9D1584-1FA0-1F25-C8DE-E2E510919A1F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A7162C13-0CC4-8D46-8074-4069BA0E78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90A746A-02F6-DE95-07B2-91DE96FA4882}"/>
                </a:ext>
              </a:extLst>
            </p:cNvPr>
            <p:cNvGrpSpPr/>
            <p:nvPr/>
          </p:nvGrpSpPr>
          <p:grpSpPr>
            <a:xfrm>
              <a:off x="8044139" y="5001494"/>
              <a:ext cx="210312" cy="210312"/>
              <a:chOff x="9432199" y="4860639"/>
              <a:chExt cx="210312" cy="210312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55744F6-6155-D69B-5CDF-B090259A2F3B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896533A6-019F-7103-FB94-171EC7C5E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11AFBAB-187F-9C40-B985-FF006F29AED0}"/>
                </a:ext>
              </a:extLst>
            </p:cNvPr>
            <p:cNvGrpSpPr/>
            <p:nvPr/>
          </p:nvGrpSpPr>
          <p:grpSpPr>
            <a:xfrm>
              <a:off x="8429883" y="4616980"/>
              <a:ext cx="210312" cy="210312"/>
              <a:chOff x="9432199" y="4860639"/>
              <a:chExt cx="210312" cy="210312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4E59380-C563-0EB7-E0EE-8CC0C2621B19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58DC8812-802C-45F8-C41E-ABF1B86791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BED2650-1BCB-3E7F-9AEF-6B8FF63A494D}"/>
                </a:ext>
              </a:extLst>
            </p:cNvPr>
            <p:cNvGrpSpPr/>
            <p:nvPr/>
          </p:nvGrpSpPr>
          <p:grpSpPr>
            <a:xfrm>
              <a:off x="7416635" y="3989779"/>
              <a:ext cx="146304" cy="146304"/>
              <a:chOff x="9432199" y="4860639"/>
              <a:chExt cx="210312" cy="210312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AB9ED37-3B20-E9C2-78D0-F804897802FA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6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78AEA18E-AC57-04C0-3A60-5EA7B470F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pic>
          <p:nvPicPr>
            <p:cNvPr id="89" name="Picture 4">
              <a:extLst>
                <a:ext uri="{FF2B5EF4-FFF2-40B4-BE49-F238E27FC236}">
                  <a16:creationId xmlns:a16="http://schemas.microsoft.com/office/drawing/2014/main" id="{4B139B8A-92AB-5039-0059-FA2359FA7E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6002" y="3628221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00253D5-0B26-0AE6-0707-F2C67328CA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8665" y="5219862"/>
              <a:ext cx="148570" cy="14932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6EC5CE1-C839-87B2-B4E4-85E65B77B16F}"/>
                </a:ext>
              </a:extLst>
            </p:cNvPr>
            <p:cNvGrpSpPr/>
            <p:nvPr/>
          </p:nvGrpSpPr>
          <p:grpSpPr>
            <a:xfrm>
              <a:off x="8735755" y="5308188"/>
              <a:ext cx="146304" cy="146304"/>
              <a:chOff x="9432199" y="4860639"/>
              <a:chExt cx="210312" cy="210312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83A3131-23C8-E07F-33C3-FB7A2A7EFA2E}"/>
                  </a:ext>
                </a:extLst>
              </p:cNvPr>
              <p:cNvSpPr/>
              <p:nvPr/>
            </p:nvSpPr>
            <p:spPr>
              <a:xfrm>
                <a:off x="9432199" y="4860639"/>
                <a:ext cx="210312" cy="210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62E77AAD-21C4-85E6-BDF2-1E475A5F01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444492" y="4874355"/>
                <a:ext cx="185726" cy="182880"/>
              </a:xfrm>
              <a:prstGeom prst="rect">
                <a:avLst/>
              </a:prstGeom>
            </p:spPr>
          </p:pic>
        </p:grpSp>
        <p:pic>
          <p:nvPicPr>
            <p:cNvPr id="92" name="Picture 4">
              <a:extLst>
                <a:ext uri="{FF2B5EF4-FFF2-40B4-BE49-F238E27FC236}">
                  <a16:creationId xmlns:a16="http://schemas.microsoft.com/office/drawing/2014/main" id="{16043EA3-18CD-E3BE-E611-FECDB20D3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5019" y="4946630"/>
              <a:ext cx="32004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9950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1500-3B33-8AAE-2651-DF5EDD2F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hardness?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01B39B-B59B-3EAC-1826-61EC719C70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if we have subset selection only on one side (either users or creators)?</a:t>
                </a:r>
              </a:p>
              <a:p>
                <a:pPr marL="365760" indent="-274320">
                  <a:buClrTx/>
                  <a:buFont typeface="Wingdings" panose="05000000000000000000" pitchFamily="2" charset="2"/>
                  <a:buChar char="Ø"/>
                </a:pPr>
                <a:r>
                  <a:rPr lang="en-US" dirty="0"/>
                  <a:t>If </a:t>
                </a:r>
                <a:r>
                  <a:rPr lang="en-US" b="1" dirty="0">
                    <a:solidFill>
                      <a:schemeClr val="accent1"/>
                    </a:solidFill>
                  </a:rPr>
                  <a:t>users never leave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and get only one recommendation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), </a:t>
                </a:r>
                <a:r>
                  <a:rPr lang="en-US" b="1" dirty="0">
                    <a:solidFill>
                      <a:schemeClr val="accent1"/>
                    </a:solidFill>
                  </a:rPr>
                  <a:t>there’s an </a:t>
                </a:r>
                <a:br>
                  <a:rPr lang="en-US" b="1" dirty="0">
                    <a:solidFill>
                      <a:schemeClr val="accent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-approximation!</a:t>
                </a:r>
                <a:r>
                  <a:rPr lang="en-US" dirty="0"/>
                  <a:t> </a:t>
                </a:r>
                <a:r>
                  <a:rPr lang="en-US" i="1" dirty="0">
                    <a:solidFill>
                      <a:schemeClr val="bg2">
                        <a:lumMod val="50000"/>
                      </a:schemeClr>
                    </a:solidFill>
                  </a:rPr>
                  <a:t>(Shown by Mladenov et al. 2020)</a:t>
                </a:r>
                <a:endParaRPr lang="en-US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en-US" dirty="0"/>
                  <a:t>Key differences: </a:t>
                </a:r>
                <a:r>
                  <a:rPr lang="en-US" b="1" dirty="0" err="1">
                    <a:solidFill>
                      <a:schemeClr val="accent1"/>
                    </a:solidFill>
                  </a:rPr>
                  <a:t>Submodularity</a:t>
                </a:r>
                <a:r>
                  <a:rPr lang="en-US" dirty="0"/>
                  <a:t> &amp; </a:t>
                </a:r>
                <a:r>
                  <a:rPr lang="en-US" b="1" dirty="0">
                    <a:solidFill>
                      <a:schemeClr val="accent1"/>
                    </a:solidFill>
                  </a:rPr>
                  <a:t>Knapsack constraint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01B39B-B59B-3EAC-1826-61EC719C70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B3C767A5-2C46-445A-9207-10214F1C88A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04556155"/>
                  </p:ext>
                </p:extLst>
              </p:nvPr>
            </p:nvGraphicFramePr>
            <p:xfrm>
              <a:off x="1096963" y="3578014"/>
              <a:ext cx="10058400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58608">
                      <a:extLst>
                        <a:ext uri="{9D8B030D-6E8A-4147-A177-3AD203B41FA5}">
                          <a16:colId xmlns:a16="http://schemas.microsoft.com/office/drawing/2014/main" val="2470412101"/>
                        </a:ext>
                      </a:extLst>
                    </a:gridCol>
                    <a:gridCol w="2370592">
                      <a:extLst>
                        <a:ext uri="{9D8B030D-6E8A-4147-A177-3AD203B41FA5}">
                          <a16:colId xmlns:a16="http://schemas.microsoft.com/office/drawing/2014/main" val="3918856026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265696777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4257952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Submodularity</a:t>
                          </a:r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Feasibility constraints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Approximatability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336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Users never leave,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[Mladenov et al.]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Submodular in creators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Knapsack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3618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Users can leave, </a:t>
                          </a:r>
                          <a:r>
                            <a:rPr lang="en-US" dirty="0"/>
                            <a:t>only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get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dirty="0"/>
                            <a:t> creator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Possibly submodular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Non-knapsack, highly complex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 constant factor approximations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4536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Users can leave, </a:t>
                          </a:r>
                          <a:r>
                            <a:rPr lang="en-US" b="0" dirty="0"/>
                            <a:t>and </a:t>
                          </a:r>
                          <a:r>
                            <a:rPr lang="en-US" dirty="0"/>
                            <a:t>get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dirty="0"/>
                            <a:t>creators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 submodular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Non-knapsack, highly complex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 constant factor approximations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7400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B3C767A5-2C46-445A-9207-10214F1C88A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04556155"/>
                  </p:ext>
                </p:extLst>
              </p:nvPr>
            </p:nvGraphicFramePr>
            <p:xfrm>
              <a:off x="1096963" y="3578014"/>
              <a:ext cx="10058400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58608">
                      <a:extLst>
                        <a:ext uri="{9D8B030D-6E8A-4147-A177-3AD203B41FA5}">
                          <a16:colId xmlns:a16="http://schemas.microsoft.com/office/drawing/2014/main" val="2470412101"/>
                        </a:ext>
                      </a:extLst>
                    </a:gridCol>
                    <a:gridCol w="2370592">
                      <a:extLst>
                        <a:ext uri="{9D8B030D-6E8A-4147-A177-3AD203B41FA5}">
                          <a16:colId xmlns:a16="http://schemas.microsoft.com/office/drawing/2014/main" val="3918856026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265696777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4257952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Submodularity</a:t>
                          </a:r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Feasibility constraints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Approximatability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33659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9" t="-62857" r="-279817" b="-2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Submodular in creators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Knapsack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62857" r="-1211" b="-21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361851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9" t="-161321" r="-279817" b="-1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Possibly submodular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Non-knapsack, highly complex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 constant factor approximations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453647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9" t="-263810" r="-279817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 submodular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Non-knapsack, highly complex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 constant factor approximations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7400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841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5C73-24A7-69A5-7D88-E47DC89F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E70BB-3ED5-8521-9240-9584C6D6B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-274320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So, Forward-Looking (FL) is hard to solve…</a:t>
            </a:r>
          </a:p>
          <a:p>
            <a:pPr marL="201168" lvl="1" indent="0">
              <a:buNone/>
            </a:pPr>
            <a:endParaRPr lang="en-US" sz="2400" dirty="0"/>
          </a:p>
          <a:p>
            <a:pPr lvl="1" indent="-36576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</a:rPr>
              <a:t>Why not just use Immediate Engagement (IE)?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169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EE89-9545-FBB2-7EC1-F03BC06D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IE?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9A895E-1254-90BC-D81E-655EDC04B4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>
                    <a:solidFill>
                      <a:schemeClr val="accent1"/>
                    </a:solidFill>
                  </a:rPr>
                  <a:t>Theorem.</a:t>
                </a:r>
                <a:r>
                  <a:rPr lang="en-US" dirty="0"/>
                  <a:t> There exists instances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𝑰𝑬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𝑭𝑳</m:t>
                              </m:r>
                            </m:e>
                          </m:d>
                        </m:den>
                      </m:f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𝐼𝐸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𝐹𝐿</m:t>
                        </m:r>
                      </m:e>
                    </m:d>
                  </m:oMath>
                </a14:m>
                <a:r>
                  <a:rPr lang="en-US" dirty="0"/>
                  <a:t> are long-term total engagements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IE’s </a:t>
                </a:r>
                <a:r>
                  <a:rPr lang="en-US" b="1" dirty="0"/>
                  <a:t>worst-case approximation ratio </a:t>
                </a:r>
                <a:r>
                  <a:rPr lang="en-US" dirty="0"/>
                  <a:t>in total engagement relative to FL is </a:t>
                </a:r>
                <a:r>
                  <a:rPr lang="en-US" b="1" dirty="0">
                    <a:solidFill>
                      <a:schemeClr val="accent1"/>
                    </a:solidFill>
                  </a:rPr>
                  <a:t>zero</a:t>
                </a:r>
                <a:r>
                  <a:rPr lang="en-US" dirty="0"/>
                  <a:t>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9A895E-1254-90BC-D81E-655EDC04B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656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E3EE89-9545-FBB2-7EC1-F03BC06D1F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𝐼𝐸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e>
                        </m: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E3EE89-9545-FBB2-7EC1-F03BC06D1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CFE2FFB-0478-262B-C403-7407383B8693}"/>
              </a:ext>
            </a:extLst>
          </p:cNvPr>
          <p:cNvGrpSpPr/>
          <p:nvPr/>
        </p:nvGrpSpPr>
        <p:grpSpPr>
          <a:xfrm>
            <a:off x="5444393" y="2142407"/>
            <a:ext cx="2798022" cy="3374145"/>
            <a:chOff x="6633061" y="2142407"/>
            <a:chExt cx="2798022" cy="337414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B0809B2-617B-5802-9A7D-8FCBAA3C3ED0}"/>
                </a:ext>
              </a:extLst>
            </p:cNvPr>
            <p:cNvCxnSpPr>
              <a:cxnSpLocks/>
              <a:stCxn id="122" idx="3"/>
              <a:endCxn id="110" idx="1"/>
            </p:cNvCxnSpPr>
            <p:nvPr/>
          </p:nvCxnSpPr>
          <p:spPr>
            <a:xfrm>
              <a:off x="7507061" y="3392296"/>
              <a:ext cx="1356090" cy="147478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F0E9734-48F2-DAAD-8768-18CF62E93719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7651128" y="3539774"/>
              <a:ext cx="1212023" cy="1103306"/>
            </a:xfrm>
            <a:prstGeom prst="line">
              <a:avLst/>
            </a:prstGeom>
            <a:ln w="44450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0" name="Picture 8">
              <a:extLst>
                <a:ext uri="{FF2B5EF4-FFF2-40B4-BE49-F238E27FC236}">
                  <a16:creationId xmlns:a16="http://schemas.microsoft.com/office/drawing/2014/main" id="{45970650-05D3-6C71-3CCA-97B35553F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3151" y="3255808"/>
              <a:ext cx="567932" cy="56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81D19DD-4DAB-851F-4A90-AD00208C5E25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7651129" y="2431991"/>
              <a:ext cx="1212022" cy="1107783"/>
            </a:xfrm>
            <a:prstGeom prst="line">
              <a:avLst/>
            </a:prstGeom>
            <a:ln w="444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A4841F6-3795-9295-60E2-2B26C91DD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74855" y="2142407"/>
              <a:ext cx="576274" cy="567443"/>
              <a:chOff x="7220858" y="2985882"/>
              <a:chExt cx="1153542" cy="1135864"/>
            </a:xfrm>
          </p:grpSpPr>
          <p:pic>
            <p:nvPicPr>
              <p:cNvPr id="12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6DA956F5-D634-1D9B-2EBD-8828E7E6A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0858" y="2985882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29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AE6FF539-EB21-A73A-ACA2-8944125378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7629" y="2985882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3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60C23773-4618-734A-13BE-5AEBF27E0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7629" y="3553814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31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C7BF78F0-2D77-5C50-59E0-CF6839031F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0858" y="3553814"/>
                <a:ext cx="576771" cy="567932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2B483EED-8627-0DB8-CA3D-F2500EC90D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74855" y="4358463"/>
              <a:ext cx="576274" cy="567443"/>
              <a:chOff x="7220858" y="2985882"/>
              <a:chExt cx="1153542" cy="1135864"/>
            </a:xfrm>
          </p:grpSpPr>
          <p:pic>
            <p:nvPicPr>
              <p:cNvPr id="12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E1948839-ED5A-A51D-E19F-313712BDF4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0858" y="2985882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2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6F40F1B1-1675-A72F-B4DF-5E33A7CBF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7629" y="2985882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26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59422532-DF14-70AF-52FF-4BAE953129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7629" y="3553814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27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AA85FFAB-DC6C-B4EE-80A9-79C0635D30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0858" y="3553814"/>
                <a:ext cx="576771" cy="567932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7DC5465-E112-3BE4-9003-1CB912A0E11E}"/>
                </a:ext>
              </a:extLst>
            </p:cNvPr>
            <p:cNvGrpSpPr/>
            <p:nvPr/>
          </p:nvGrpSpPr>
          <p:grpSpPr>
            <a:xfrm>
              <a:off x="7218924" y="3250435"/>
              <a:ext cx="288137" cy="567444"/>
              <a:chOff x="4833013" y="3233911"/>
              <a:chExt cx="288137" cy="567444"/>
            </a:xfrm>
          </p:grpSpPr>
          <p:pic>
            <p:nvPicPr>
              <p:cNvPr id="122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3563A6B3-9E47-6FCB-0093-8A6773346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3013" y="3233911"/>
                <a:ext cx="288137" cy="283722"/>
              </a:xfrm>
              <a:prstGeom prst="rect">
                <a:avLst/>
              </a:prstGeom>
            </p:spPr>
          </p:pic>
          <p:pic>
            <p:nvPicPr>
              <p:cNvPr id="123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6BC7DE6A-957F-07F0-7132-022138ED3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3013" y="3517633"/>
                <a:ext cx="288137" cy="283722"/>
              </a:xfrm>
              <a:prstGeom prst="rect">
                <a:avLst/>
              </a:prstGeom>
            </p:spPr>
          </p:pic>
        </p:grp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DFFA5BC-6850-2197-F7E0-385228253F09}"/>
                </a:ext>
              </a:extLst>
            </p:cNvPr>
            <p:cNvCxnSpPr>
              <a:cxnSpLocks/>
              <a:stCxn id="123" idx="3"/>
              <a:endCxn id="110" idx="1"/>
            </p:cNvCxnSpPr>
            <p:nvPr/>
          </p:nvCxnSpPr>
          <p:spPr>
            <a:xfrm flipV="1">
              <a:off x="7507061" y="3539774"/>
              <a:ext cx="1356090" cy="136244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B1B5F7E-DDC7-F0BF-165D-E494FB3574D8}"/>
                </a:ext>
              </a:extLst>
            </p:cNvPr>
            <p:cNvSpPr txBox="1"/>
            <p:nvPr/>
          </p:nvSpPr>
          <p:spPr>
            <a:xfrm>
              <a:off x="6633061" y="4931777"/>
              <a:ext cx="14531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Got 1 creator</a:t>
              </a:r>
            </a:p>
            <a:p>
              <a:pPr algn="ctr"/>
              <a:r>
                <a:rPr lang="en-US" sz="1600" dirty="0"/>
                <a:t>Need 2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F2CC6BB-7964-A2B7-D19F-53E062AD34C6}"/>
              </a:ext>
            </a:extLst>
          </p:cNvPr>
          <p:cNvSpPr txBox="1"/>
          <p:nvPr/>
        </p:nvSpPr>
        <p:spPr>
          <a:xfrm>
            <a:off x="9188528" y="3254742"/>
            <a:ext cx="263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No users left!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553A0-E350-9BD5-446B-94AE1EA342CD}"/>
              </a:ext>
            </a:extLst>
          </p:cNvPr>
          <p:cNvGrpSpPr/>
          <p:nvPr/>
        </p:nvGrpSpPr>
        <p:grpSpPr>
          <a:xfrm>
            <a:off x="520310" y="2142407"/>
            <a:ext cx="4912847" cy="3707082"/>
            <a:chOff x="6235046" y="2142407"/>
            <a:chExt cx="4912847" cy="370708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5B13E6B-D38E-3ECA-253C-3DBE230A9D9F}"/>
                </a:ext>
              </a:extLst>
            </p:cNvPr>
            <p:cNvCxnSpPr>
              <a:cxnSpLocks/>
              <a:stCxn id="39" idx="3"/>
              <a:endCxn id="9" idx="1"/>
            </p:cNvCxnSpPr>
            <p:nvPr/>
          </p:nvCxnSpPr>
          <p:spPr>
            <a:xfrm>
              <a:off x="7507061" y="3392296"/>
              <a:ext cx="1356090" cy="147478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187FB56-00DA-1348-81FC-61DC7BE5B5E4}"/>
                </a:ext>
              </a:extLst>
            </p:cNvPr>
            <p:cNvCxnSpPr>
              <a:cxnSpLocks/>
              <a:stCxn id="39" idx="3"/>
              <a:endCxn id="11" idx="1"/>
            </p:cNvCxnSpPr>
            <p:nvPr/>
          </p:nvCxnSpPr>
          <p:spPr>
            <a:xfrm flipV="1">
              <a:off x="7507061" y="2431991"/>
              <a:ext cx="1356090" cy="960305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0825ED0-D1D4-B463-3BBB-BFF66A52DFD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7651128" y="3539774"/>
              <a:ext cx="1212023" cy="1103306"/>
            </a:xfrm>
            <a:prstGeom prst="line">
              <a:avLst/>
            </a:prstGeom>
            <a:ln w="44450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104A8B3-6510-807F-FB12-F4245E610853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7651128" y="4641940"/>
              <a:ext cx="1212023" cy="1140"/>
            </a:xfrm>
            <a:prstGeom prst="line">
              <a:avLst/>
            </a:prstGeom>
            <a:ln w="444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A092F35-5364-22F0-6225-55D59A02C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3151" y="3255808"/>
              <a:ext cx="567932" cy="56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1222C724-8912-2FE0-2A3F-6D0EDC09D1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3151" y="4357974"/>
              <a:ext cx="567932" cy="567932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97173B72-60E1-5A55-C92D-ECA4A23AA9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3151" y="2142407"/>
              <a:ext cx="579168" cy="57916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033F9F-D2DB-2F54-89E4-8340B9F28643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7651129" y="2431991"/>
              <a:ext cx="1212022" cy="0"/>
            </a:xfrm>
            <a:prstGeom prst="line">
              <a:avLst/>
            </a:prstGeom>
            <a:ln w="444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658D669-BB50-6C4C-D075-259BDCF1C80B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7651129" y="2431991"/>
              <a:ext cx="1212022" cy="1107783"/>
            </a:xfrm>
            <a:prstGeom prst="line">
              <a:avLst/>
            </a:prstGeom>
            <a:ln w="444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85A323-F9F9-5355-8D51-56566E3BCD13}"/>
                </a:ext>
              </a:extLst>
            </p:cNvPr>
            <p:cNvCxnSpPr>
              <a:cxnSpLocks/>
              <a:stCxn id="39" idx="3"/>
              <a:endCxn id="10" idx="1"/>
            </p:cNvCxnSpPr>
            <p:nvPr/>
          </p:nvCxnSpPr>
          <p:spPr>
            <a:xfrm>
              <a:off x="7507061" y="3392296"/>
              <a:ext cx="1356090" cy="1249644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338E88C-7466-994F-E77A-CA6406917B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74855" y="2142407"/>
              <a:ext cx="576274" cy="567443"/>
              <a:chOff x="7220858" y="2985882"/>
              <a:chExt cx="1153542" cy="1135864"/>
            </a:xfrm>
          </p:grpSpPr>
          <p:pic>
            <p:nvPicPr>
              <p:cNvPr id="4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8B4C305-B2D6-57D3-6315-3759C8125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0858" y="2985882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52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D65DADEA-0F4B-599E-8F54-7BB7F195D0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7629" y="2985882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53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030D231C-C119-4758-66A1-B37E59F06F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7629" y="3553814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5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1A4567FF-E08F-78BC-E458-BD09B9334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0858" y="3553814"/>
                <a:ext cx="576771" cy="567932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4305231-ABA6-8B7A-CD13-FECE83757AC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74855" y="4358463"/>
              <a:ext cx="576274" cy="567443"/>
              <a:chOff x="7220858" y="2985882"/>
              <a:chExt cx="1153542" cy="1135864"/>
            </a:xfrm>
          </p:grpSpPr>
          <p:pic>
            <p:nvPicPr>
              <p:cNvPr id="41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B477E510-7917-8A30-587F-7A7A5A4F2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0858" y="2985882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A5025ACA-DFAA-F359-92AB-CF26B8BDF0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7629" y="2985882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6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C5B4156E-9AFD-4A4A-802A-3AE1BEF8A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7629" y="3553814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7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6F2F7F13-8203-9089-963B-2913FCC55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0858" y="3553814"/>
                <a:ext cx="576771" cy="567932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3B932D2-A8B2-51B5-0AC4-6DEA8D78EF32}"/>
                </a:ext>
              </a:extLst>
            </p:cNvPr>
            <p:cNvGrpSpPr/>
            <p:nvPr/>
          </p:nvGrpSpPr>
          <p:grpSpPr>
            <a:xfrm>
              <a:off x="7218924" y="3250435"/>
              <a:ext cx="288137" cy="567444"/>
              <a:chOff x="4833013" y="3233911"/>
              <a:chExt cx="288137" cy="567444"/>
            </a:xfrm>
          </p:grpSpPr>
          <p:pic>
            <p:nvPicPr>
              <p:cNvPr id="39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DF6BBF56-21EF-BDA5-4B73-1C7D64BC4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3013" y="3233911"/>
                <a:ext cx="288137" cy="283722"/>
              </a:xfrm>
              <a:prstGeom prst="rect">
                <a:avLst/>
              </a:prstGeom>
            </p:spPr>
          </p:pic>
          <p:pic>
            <p:nvPicPr>
              <p:cNvPr id="4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7687F28-8F2A-B65C-29D2-BCDE508208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3013" y="3517633"/>
                <a:ext cx="288137" cy="283722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B7E0AE8-DBE7-4223-CD1C-B3254424C7BD}"/>
                </a:ext>
              </a:extLst>
            </p:cNvPr>
            <p:cNvCxnSpPr>
              <a:cxnSpLocks/>
              <a:stCxn id="40" idx="3"/>
              <a:endCxn id="11" idx="1"/>
            </p:cNvCxnSpPr>
            <p:nvPr/>
          </p:nvCxnSpPr>
          <p:spPr>
            <a:xfrm flipV="1">
              <a:off x="7507061" y="2431991"/>
              <a:ext cx="1356090" cy="1244027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1CAE70D-9012-7358-F9D5-C42A216E041E}"/>
                </a:ext>
              </a:extLst>
            </p:cNvPr>
            <p:cNvCxnSpPr>
              <a:cxnSpLocks/>
              <a:stCxn id="40" idx="3"/>
              <a:endCxn id="9" idx="1"/>
            </p:cNvCxnSpPr>
            <p:nvPr/>
          </p:nvCxnSpPr>
          <p:spPr>
            <a:xfrm flipV="1">
              <a:off x="7507061" y="3539774"/>
              <a:ext cx="1356090" cy="136244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0F15546-A641-1094-6E9F-4F9D030477F9}"/>
                </a:ext>
              </a:extLst>
            </p:cNvPr>
            <p:cNvCxnSpPr>
              <a:cxnSpLocks/>
              <a:stCxn id="40" idx="3"/>
              <a:endCxn id="10" idx="1"/>
            </p:cNvCxnSpPr>
            <p:nvPr/>
          </p:nvCxnSpPr>
          <p:spPr>
            <a:xfrm>
              <a:off x="7507061" y="3676018"/>
              <a:ext cx="1356090" cy="965922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288CFA6-1012-27D5-756C-907F5DDB00C3}"/>
                </a:ext>
              </a:extLst>
            </p:cNvPr>
            <p:cNvGrpSpPr/>
            <p:nvPr/>
          </p:nvGrpSpPr>
          <p:grpSpPr>
            <a:xfrm>
              <a:off x="6801803" y="5510935"/>
              <a:ext cx="3209295" cy="338554"/>
              <a:chOff x="4732735" y="5437543"/>
              <a:chExt cx="3209295" cy="338554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D787B93-C8DF-90B6-32FC-2F3098E61B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2735" y="5606820"/>
                <a:ext cx="576771" cy="0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70F00E4-0489-9981-D577-63858CA17D2E}"/>
                  </a:ext>
                </a:extLst>
              </p:cNvPr>
              <p:cNvSpPr txBox="1"/>
              <p:nvPr/>
            </p:nvSpPr>
            <p:spPr>
              <a:xfrm>
                <a:off x="5353049" y="5437543"/>
                <a:ext cx="25889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Immediate Engagement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C448136-7E70-24C5-115C-A31CCBA31F54}"/>
                </a:ext>
              </a:extLst>
            </p:cNvPr>
            <p:cNvGrpSpPr/>
            <p:nvPr/>
          </p:nvGrpSpPr>
          <p:grpSpPr>
            <a:xfrm>
              <a:off x="9442319" y="2142407"/>
              <a:ext cx="1705574" cy="2786877"/>
              <a:chOff x="9442319" y="2142407"/>
              <a:chExt cx="1705574" cy="27868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98C5F90-A18B-C8B9-DDC3-AD09D8F6C6DB}"/>
                      </a:ext>
                    </a:extLst>
                  </p:cNvPr>
                  <p:cNvSpPr txBox="1"/>
                  <p:nvPr/>
                </p:nvSpPr>
                <p:spPr>
                  <a:xfrm>
                    <a:off x="9442319" y="2142407"/>
                    <a:ext cx="170557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tx1"/>
                        </a:solidFill>
                      </a:rPr>
                      <a:t>Got </a:t>
                    </a:r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users</a:t>
                    </a:r>
                  </a:p>
                  <a:p>
                    <a:r>
                      <a:rPr lang="en-US" sz="1600" dirty="0">
                        <a:solidFill>
                          <a:schemeClr val="tx1"/>
                        </a:solidFill>
                      </a:rPr>
                      <a:t>Need </a:t>
                    </a:r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98C5F90-A18B-C8B9-DDC3-AD09D8F6C6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2319" y="2142407"/>
                    <a:ext cx="1705574" cy="5847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86" t="-3125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7155934D-619E-CC46-16D5-7496C1208250}"/>
                      </a:ext>
                    </a:extLst>
                  </p:cNvPr>
                  <p:cNvSpPr txBox="1"/>
                  <p:nvPr/>
                </p:nvSpPr>
                <p:spPr>
                  <a:xfrm>
                    <a:off x="9442319" y="4344509"/>
                    <a:ext cx="170557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tx1"/>
                        </a:solidFill>
                      </a:rPr>
                      <a:t>Got </a:t>
                    </a:r>
                    <a14:m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users</a:t>
                    </a:r>
                  </a:p>
                  <a:p>
                    <a:r>
                      <a:rPr lang="en-US" sz="1600" dirty="0">
                        <a:solidFill>
                          <a:schemeClr val="tx1"/>
                        </a:solidFill>
                      </a:rPr>
                      <a:t>Need </a:t>
                    </a:r>
                    <a14:m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7155934D-619E-CC46-16D5-7496C12082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2319" y="4344509"/>
                    <a:ext cx="1705574" cy="58477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786" t="-3125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466BC91-5F78-BCF9-0024-3A1AFAF6E076}"/>
                </a:ext>
              </a:extLst>
            </p:cNvPr>
            <p:cNvGrpSpPr/>
            <p:nvPr/>
          </p:nvGrpSpPr>
          <p:grpSpPr>
            <a:xfrm>
              <a:off x="6235046" y="2256851"/>
              <a:ext cx="834019" cy="2554610"/>
              <a:chOff x="599009" y="2256851"/>
              <a:chExt cx="834019" cy="2554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52B5EB7-B4C6-123A-B23B-3B217B609665}"/>
                      </a:ext>
                    </a:extLst>
                  </p:cNvPr>
                  <p:cNvSpPr txBox="1"/>
                  <p:nvPr/>
                </p:nvSpPr>
                <p:spPr>
                  <a:xfrm>
                    <a:off x="599009" y="2256851"/>
                    <a:ext cx="83401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users</a:t>
                    </a:r>
                  </a:p>
                </p:txBody>
              </p:sp>
            </mc:Choice>
            <mc:Fallback xmlns="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BE74BCDB-9E17-17E3-EDEF-DC5AF71D3F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009" y="2256851"/>
                    <a:ext cx="834019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5357" r="-3650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57C149E4-9A7B-FBBC-9E58-D04A6E3CD8EE}"/>
                      </a:ext>
                    </a:extLst>
                  </p:cNvPr>
                  <p:cNvSpPr txBox="1"/>
                  <p:nvPr/>
                </p:nvSpPr>
                <p:spPr>
                  <a:xfrm>
                    <a:off x="599009" y="4472907"/>
                    <a:ext cx="83401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users</a:t>
                    </a:r>
                  </a:p>
                </p:txBody>
              </p:sp>
            </mc:Choice>
            <mc:Fallback xmlns="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1E8A0B19-A60B-81CE-F241-7D612023A0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009" y="4472907"/>
                    <a:ext cx="834019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5455" r="-3650" b="-2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F01226-632E-DD79-21C1-5C1DD2C3C117}"/>
                  </a:ext>
                </a:extLst>
              </p:cNvPr>
              <p:cNvSpPr txBox="1"/>
              <p:nvPr/>
            </p:nvSpPr>
            <p:spPr>
              <a:xfrm>
                <a:off x="599009" y="3364880"/>
                <a:ext cx="8340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2 users</a:t>
                </a:r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73F6EB9-2215-B73F-C6B1-08A5274E40C9}"/>
              </a:ext>
            </a:extLst>
          </p:cNvPr>
          <p:cNvSpPr/>
          <p:nvPr/>
        </p:nvSpPr>
        <p:spPr bwMode="auto">
          <a:xfrm>
            <a:off x="4656132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1B879CD5-8C6D-5955-7297-81B09E61A7CC}"/>
              </a:ext>
            </a:extLst>
          </p:cNvPr>
          <p:cNvSpPr/>
          <p:nvPr/>
        </p:nvSpPr>
        <p:spPr bwMode="auto">
          <a:xfrm>
            <a:off x="8649754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725C1-F578-7A59-B672-203A98984FFF}"/>
              </a:ext>
            </a:extLst>
          </p:cNvPr>
          <p:cNvSpPr txBox="1"/>
          <p:nvPr/>
        </p:nvSpPr>
        <p:spPr>
          <a:xfrm>
            <a:off x="6863771" y="2076429"/>
            <a:ext cx="263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Too many creators leave the platform</a:t>
            </a:r>
          </a:p>
        </p:txBody>
      </p:sp>
    </p:spTree>
    <p:extLst>
      <p:ext uri="{BB962C8B-B14F-4D97-AF65-F5344CB8AC3E}">
        <p14:creationId xmlns:p14="http://schemas.microsoft.com/office/powerpoint/2010/main" val="30948699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F58F0AB-4DF7-0E6E-25ED-47D12656BF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𝐼𝐸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e>
                        </m: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F58F0AB-4DF7-0E6E-25ED-47D12656B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AD28A8D-2523-B4CA-7902-9948319B9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93" y="1911966"/>
            <a:ext cx="2233629" cy="2000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34EC9-BD77-7F66-E275-0021CD011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118" y="4044206"/>
            <a:ext cx="2062178" cy="19812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476359-B41C-46A0-0E08-96B112C5ADB7}"/>
              </a:ext>
            </a:extLst>
          </p:cNvPr>
          <p:cNvSpPr txBox="1"/>
          <p:nvPr/>
        </p:nvSpPr>
        <p:spPr>
          <a:xfrm>
            <a:off x="522678" y="4742425"/>
            <a:ext cx="687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1"/>
                </a:solidFill>
              </a:rPr>
              <a:t>FL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BAE67A-00B1-F25C-63C6-44B67AF929E6}"/>
              </a:ext>
            </a:extLst>
          </p:cNvPr>
          <p:cNvCxnSpPr>
            <a:cxnSpLocks/>
          </p:cNvCxnSpPr>
          <p:nvPr/>
        </p:nvCxnSpPr>
        <p:spPr>
          <a:xfrm>
            <a:off x="3608614" y="1911966"/>
            <a:ext cx="0" cy="40927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F6996B-0C4C-7203-DA55-49B396F2A3EC}"/>
                  </a:ext>
                </a:extLst>
              </p:cNvPr>
              <p:cNvSpPr txBox="1"/>
              <p:nvPr/>
            </p:nvSpPr>
            <p:spPr>
              <a:xfrm>
                <a:off x="331296" y="2619711"/>
                <a:ext cx="8791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F6996B-0C4C-7203-DA55-49B396F2A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96" y="2619711"/>
                <a:ext cx="87912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9E9D4A77-926F-F1DF-2F4B-25E33DBE0630}"/>
              </a:ext>
            </a:extLst>
          </p:cNvPr>
          <p:cNvGrpSpPr/>
          <p:nvPr/>
        </p:nvGrpSpPr>
        <p:grpSpPr>
          <a:xfrm>
            <a:off x="1362241" y="1915050"/>
            <a:ext cx="1742048" cy="1198366"/>
            <a:chOff x="1362241" y="1915050"/>
            <a:chExt cx="1742048" cy="1198366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E4DA2C2D-63CC-8FB4-8300-919E239DB874}"/>
                </a:ext>
              </a:extLst>
            </p:cNvPr>
            <p:cNvSpPr/>
            <p:nvPr/>
          </p:nvSpPr>
          <p:spPr>
            <a:xfrm rot="9696371">
              <a:off x="1741799" y="1915050"/>
              <a:ext cx="648991" cy="648991"/>
            </a:xfrm>
            <a:prstGeom prst="arc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0E0E5C1C-2F5B-7F17-467B-BDE644D7BA00}"/>
                </a:ext>
              </a:extLst>
            </p:cNvPr>
            <p:cNvSpPr/>
            <p:nvPr/>
          </p:nvSpPr>
          <p:spPr>
            <a:xfrm rot="10800000">
              <a:off x="2183569" y="2067408"/>
              <a:ext cx="920720" cy="920720"/>
            </a:xfrm>
            <a:prstGeom prst="arc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6347E0-E6E9-3C73-5970-2F61A451838C}"/>
                </a:ext>
              </a:extLst>
            </p:cNvPr>
            <p:cNvSpPr txBox="1"/>
            <p:nvPr/>
          </p:nvSpPr>
          <p:spPr>
            <a:xfrm rot="1072388">
              <a:off x="1362241" y="2486177"/>
              <a:ext cx="8791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happy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CD276B-66F3-FA42-AF8B-776E67A82611}"/>
                </a:ext>
              </a:extLst>
            </p:cNvPr>
            <p:cNvSpPr txBox="1"/>
            <p:nvPr/>
          </p:nvSpPr>
          <p:spPr>
            <a:xfrm rot="1107616">
              <a:off x="1803057" y="2836417"/>
              <a:ext cx="8791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not happy</a:t>
              </a: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C00BF8CA-8AB3-5DA6-96E7-2AB4D86BCC4C}"/>
                </a:ext>
              </a:extLst>
            </p:cNvPr>
            <p:cNvSpPr/>
            <p:nvPr/>
          </p:nvSpPr>
          <p:spPr>
            <a:xfrm rot="20960574">
              <a:off x="2031502" y="2422794"/>
              <a:ext cx="204125" cy="204125"/>
            </a:xfrm>
            <a:prstGeom prst="arc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538A0325-DC9F-75F2-A4EE-3AA76B7CEE9F}"/>
                </a:ext>
              </a:extLst>
            </p:cNvPr>
            <p:cNvSpPr/>
            <p:nvPr/>
          </p:nvSpPr>
          <p:spPr>
            <a:xfrm rot="21332060">
              <a:off x="2031855" y="2509696"/>
              <a:ext cx="381527" cy="381527"/>
            </a:xfrm>
            <a:prstGeom prst="arc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BB69E8-D1AA-131B-5BD8-101BFC097110}"/>
              </a:ext>
            </a:extLst>
          </p:cNvPr>
          <p:cNvGrpSpPr/>
          <p:nvPr/>
        </p:nvGrpSpPr>
        <p:grpSpPr>
          <a:xfrm>
            <a:off x="4226744" y="1932710"/>
            <a:ext cx="6881863" cy="4071967"/>
            <a:chOff x="4226744" y="1932710"/>
            <a:chExt cx="6881863" cy="40719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B3B605A-E425-E63B-D227-5BBEBFD07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26744" y="1932710"/>
              <a:ext cx="6881863" cy="4071967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08E997C-9980-B4B3-196D-4F493F732E0D}"/>
                </a:ext>
              </a:extLst>
            </p:cNvPr>
            <p:cNvSpPr/>
            <p:nvPr/>
          </p:nvSpPr>
          <p:spPr>
            <a:xfrm>
              <a:off x="4389639" y="2203450"/>
              <a:ext cx="160100" cy="16010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4C0662-A3C9-CD9E-1CBB-9F1437AA68C7}"/>
                </a:ext>
              </a:extLst>
            </p:cNvPr>
            <p:cNvSpPr/>
            <p:nvPr/>
          </p:nvSpPr>
          <p:spPr>
            <a:xfrm>
              <a:off x="6862964" y="2184400"/>
              <a:ext cx="160100" cy="16010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C69A748-4438-DCEC-3588-7F2F49DC175E}"/>
                </a:ext>
              </a:extLst>
            </p:cNvPr>
            <p:cNvSpPr/>
            <p:nvPr/>
          </p:nvSpPr>
          <p:spPr>
            <a:xfrm>
              <a:off x="9479164" y="2228850"/>
              <a:ext cx="160100" cy="16010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A540319-DBCE-8B6D-5A11-C9FD5F6CA46B}"/>
                </a:ext>
              </a:extLst>
            </p:cNvPr>
            <p:cNvSpPr/>
            <p:nvPr/>
          </p:nvSpPr>
          <p:spPr>
            <a:xfrm>
              <a:off x="4824614" y="4308475"/>
              <a:ext cx="160100" cy="16010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81D3BA4-E335-A9C4-B72B-C23537137C15}"/>
                </a:ext>
              </a:extLst>
            </p:cNvPr>
            <p:cNvSpPr/>
            <p:nvPr/>
          </p:nvSpPr>
          <p:spPr>
            <a:xfrm>
              <a:off x="7428114" y="4413250"/>
              <a:ext cx="160100" cy="16010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F37698A-2EBD-AAD1-3927-4A7E5CA3ADD1}"/>
              </a:ext>
            </a:extLst>
          </p:cNvPr>
          <p:cNvSpPr txBox="1"/>
          <p:nvPr/>
        </p:nvSpPr>
        <p:spPr>
          <a:xfrm>
            <a:off x="3675426" y="2550021"/>
            <a:ext cx="687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3514A-6C82-1D5F-3C9D-AA7CF6C8D426}"/>
              </a:ext>
            </a:extLst>
          </p:cNvPr>
          <p:cNvSpPr txBox="1"/>
          <p:nvPr/>
        </p:nvSpPr>
        <p:spPr>
          <a:xfrm>
            <a:off x="4984714" y="1718693"/>
            <a:ext cx="3947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Cascade of departures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898985C-2DD0-5DE6-C401-F92B1E828B21}"/>
              </a:ext>
            </a:extLst>
          </p:cNvPr>
          <p:cNvSpPr/>
          <p:nvPr/>
        </p:nvSpPr>
        <p:spPr bwMode="auto">
          <a:xfrm>
            <a:off x="8790478" y="1817880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013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FA69-5A9D-CF9D-F015-F949BC6F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 can also do badly on random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AEC51-8C8A-F11F-69BE-848B17142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 if users and creators are </a:t>
            </a:r>
            <a:r>
              <a:rPr lang="en-US" b="1" dirty="0">
                <a:solidFill>
                  <a:schemeClr val="accent1"/>
                </a:solidFill>
              </a:rPr>
              <a:t>generated randomly </a:t>
            </a:r>
            <a:r>
              <a:rPr lang="en-US" b="1" dirty="0" err="1">
                <a:solidFill>
                  <a:schemeClr val="accent1"/>
                </a:solidFill>
              </a:rPr>
              <a:t>i.i.d.</a:t>
            </a:r>
            <a:r>
              <a:rPr lang="en-US" dirty="0"/>
              <a:t> from prior distributions, </a:t>
            </a:r>
            <a:br>
              <a:rPr lang="en-US" dirty="0"/>
            </a:br>
            <a:r>
              <a:rPr lang="en-US" dirty="0"/>
              <a:t>there are still cases where IE gets </a:t>
            </a:r>
            <a:r>
              <a:rPr lang="en-US" b="1" dirty="0"/>
              <a:t>bad approximation ratios </a:t>
            </a:r>
            <a:r>
              <a:rPr lang="en-US" dirty="0"/>
              <a:t>(relative to FL) </a:t>
            </a:r>
            <a:r>
              <a:rPr lang="en-US" b="1" dirty="0">
                <a:solidFill>
                  <a:schemeClr val="accent1"/>
                </a:solidFill>
              </a:rPr>
              <a:t>in expectation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998734-73B7-154B-11C7-BEA9A86D7EB0}"/>
              </a:ext>
            </a:extLst>
          </p:cNvPr>
          <p:cNvGrpSpPr/>
          <p:nvPr/>
        </p:nvGrpSpPr>
        <p:grpSpPr>
          <a:xfrm>
            <a:off x="934529" y="2390243"/>
            <a:ext cx="3099394" cy="3435309"/>
            <a:chOff x="8055428" y="2433785"/>
            <a:chExt cx="3099394" cy="3435309"/>
          </a:xfrm>
        </p:grpSpPr>
        <p:pic>
          <p:nvPicPr>
            <p:cNvPr id="46" name="Picture 45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8C2C7B85-04F8-BB42-CC81-E669F09CB1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065" t="6630" r="26129"/>
            <a:stretch/>
          </p:blipFill>
          <p:spPr>
            <a:xfrm>
              <a:off x="8496300" y="2661558"/>
              <a:ext cx="2658522" cy="3207536"/>
            </a:xfrm>
            <a:prstGeom prst="rect">
              <a:avLst/>
            </a:prstGeom>
          </p:spPr>
        </p:pic>
        <p:pic>
          <p:nvPicPr>
            <p:cNvPr id="55" name="Picture 54" descr="A graph of a graph showing the value of a number&#10;&#10;Description automatically generated with medium confidence">
              <a:extLst>
                <a:ext uri="{FF2B5EF4-FFF2-40B4-BE49-F238E27FC236}">
                  <a16:creationId xmlns:a16="http://schemas.microsoft.com/office/drawing/2014/main" id="{B61EF50A-2A2D-6397-6AA4-66EA7F02A5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" r="96391"/>
            <a:stretch/>
          </p:blipFill>
          <p:spPr>
            <a:xfrm>
              <a:off x="8055428" y="2433785"/>
              <a:ext cx="446314" cy="343530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1FBFEEB-1371-B5D1-7298-4E1EE1ECB362}"/>
              </a:ext>
            </a:extLst>
          </p:cNvPr>
          <p:cNvGrpSpPr/>
          <p:nvPr/>
        </p:nvGrpSpPr>
        <p:grpSpPr>
          <a:xfrm>
            <a:off x="4447902" y="2390243"/>
            <a:ext cx="3028588" cy="3435310"/>
            <a:chOff x="8055428" y="2433785"/>
            <a:chExt cx="3028588" cy="3435310"/>
          </a:xfrm>
        </p:grpSpPr>
        <p:pic>
          <p:nvPicPr>
            <p:cNvPr id="59" name="Picture 58" descr="A graph of a graph showing the value of a number&#10;&#10;Description automatically generated with medium confidence">
              <a:extLst>
                <a:ext uri="{FF2B5EF4-FFF2-40B4-BE49-F238E27FC236}">
                  <a16:creationId xmlns:a16="http://schemas.microsoft.com/office/drawing/2014/main" id="{4212E01A-6C85-7FDA-4428-D8641BEB9D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" r="96391"/>
            <a:stretch/>
          </p:blipFill>
          <p:spPr>
            <a:xfrm>
              <a:off x="8055428" y="2433785"/>
              <a:ext cx="446314" cy="3435309"/>
            </a:xfrm>
            <a:prstGeom prst="rect">
              <a:avLst/>
            </a:prstGeom>
          </p:spPr>
        </p:pic>
        <p:pic>
          <p:nvPicPr>
            <p:cNvPr id="60" name="Picture 59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A8FD8389-255C-774E-B40C-A67876CE0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21" t="6625" r="31454" b="84"/>
            <a:stretch/>
          </p:blipFill>
          <p:spPr>
            <a:xfrm>
              <a:off x="8496300" y="2661557"/>
              <a:ext cx="2587716" cy="320753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06D38CA-124D-0BA0-3886-B62B82F22B8B}"/>
              </a:ext>
            </a:extLst>
          </p:cNvPr>
          <p:cNvGrpSpPr/>
          <p:nvPr/>
        </p:nvGrpSpPr>
        <p:grpSpPr>
          <a:xfrm>
            <a:off x="7961275" y="2390243"/>
            <a:ext cx="3082472" cy="3435309"/>
            <a:chOff x="8055428" y="2433785"/>
            <a:chExt cx="3082472" cy="3435309"/>
          </a:xfrm>
        </p:grpSpPr>
        <p:pic>
          <p:nvPicPr>
            <p:cNvPr id="68" name="Picture 67" descr="A graph of 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1E8F91FC-F754-FF5B-27EE-D38FEC70A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98" t="6631" r="43809"/>
            <a:stretch/>
          </p:blipFill>
          <p:spPr>
            <a:xfrm>
              <a:off x="8496300" y="2661557"/>
              <a:ext cx="2641600" cy="320753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A graph of a graph showing the value of a number&#10;&#10;Description automatically generated with medium confidence">
              <a:extLst>
                <a:ext uri="{FF2B5EF4-FFF2-40B4-BE49-F238E27FC236}">
                  <a16:creationId xmlns:a16="http://schemas.microsoft.com/office/drawing/2014/main" id="{94A7BE34-B860-1D9A-AB97-007447EFA6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" r="96391"/>
            <a:stretch/>
          </p:blipFill>
          <p:spPr>
            <a:xfrm>
              <a:off x="8055428" y="2433785"/>
              <a:ext cx="446314" cy="3435309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126E80C-4F0A-EDFF-E11A-2BABF2DB440C}"/>
              </a:ext>
            </a:extLst>
          </p:cNvPr>
          <p:cNvSpPr txBox="1"/>
          <p:nvPr/>
        </p:nvSpPr>
        <p:spPr>
          <a:xfrm>
            <a:off x="2709722" y="4543517"/>
            <a:ext cx="102108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60FFAAE-90AA-2097-9ABD-9FC067DED483}"/>
              </a:ext>
            </a:extLst>
          </p:cNvPr>
          <p:cNvSpPr txBox="1"/>
          <p:nvPr/>
        </p:nvSpPr>
        <p:spPr>
          <a:xfrm>
            <a:off x="1277241" y="5768208"/>
            <a:ext cx="261077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2400" b="1" dirty="0">
                <a:ea typeface="Open Sans" panose="020B0606030504020204" pitchFamily="34" charset="0"/>
                <a:cs typeface="Open Sans" panose="020B0606030504020204" pitchFamily="34" charset="0"/>
              </a:rPr>
              <a:t>Increasing # users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9293D6-CDD2-ECE4-B3E3-C9A89F91C097}"/>
              </a:ext>
            </a:extLst>
          </p:cNvPr>
          <p:cNvSpPr txBox="1"/>
          <p:nvPr/>
        </p:nvSpPr>
        <p:spPr>
          <a:xfrm>
            <a:off x="4668314" y="5768208"/>
            <a:ext cx="285537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2400" b="1" dirty="0">
                <a:ea typeface="Open Sans" panose="020B0606030504020204" pitchFamily="34" charset="0"/>
                <a:cs typeface="Open Sans" panose="020B0606030504020204" pitchFamily="34" charset="0"/>
              </a:rPr>
              <a:t>Increasing # creators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792CD4A-CAAF-4579-3429-A9EBD551FC73}"/>
                  </a:ext>
                </a:extLst>
              </p:cNvPr>
              <p:cNvSpPr txBox="1"/>
              <p:nvPr/>
            </p:nvSpPr>
            <p:spPr>
              <a:xfrm>
                <a:off x="8303987" y="5768208"/>
                <a:ext cx="2610773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kern="1200"/>
                </a:defPPr>
              </a:lstStyle>
              <a:p>
                <a:pPr algn="ctr"/>
                <a:r>
                  <a:rPr lang="en-US" sz="2400" b="1" dirty="0">
                    <a:ea typeface="Open Sans" panose="020B0606030504020204" pitchFamily="34" charset="0"/>
                    <a:cs typeface="Open Sans" panose="020B0606030504020204" pitchFamily="34" charset="0"/>
                  </a:rPr>
                  <a:t>Increasing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𝑲</m:t>
                    </m:r>
                  </m:oMath>
                </a14:m>
                <a:endParaRPr lang="en-US" sz="2400" b="1" dirty="0"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792CD4A-CAAF-4579-3429-A9EBD551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987" y="5768208"/>
                <a:ext cx="2610773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B08B4839-5B16-40C9-B35E-F10DD9DC2BEA}"/>
              </a:ext>
            </a:extLst>
          </p:cNvPr>
          <p:cNvSpPr txBox="1"/>
          <p:nvPr/>
        </p:nvSpPr>
        <p:spPr>
          <a:xfrm>
            <a:off x="2709722" y="2724458"/>
            <a:ext cx="102108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1600" b="1" dirty="0">
                <a:solidFill>
                  <a:srgbClr val="00B05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C75CAD-24B0-8EF8-BD6A-9856FEB023F2}"/>
              </a:ext>
            </a:extLst>
          </p:cNvPr>
          <p:cNvSpPr txBox="1"/>
          <p:nvPr/>
        </p:nvSpPr>
        <p:spPr>
          <a:xfrm>
            <a:off x="2709722" y="3158922"/>
            <a:ext cx="102108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1600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6B45A05-21F5-394B-3EF9-AB674F0CDD24}"/>
              </a:ext>
            </a:extLst>
          </p:cNvPr>
          <p:cNvSpPr txBox="1"/>
          <p:nvPr/>
        </p:nvSpPr>
        <p:spPr>
          <a:xfrm>
            <a:off x="6096000" y="4438907"/>
            <a:ext cx="102108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71450B-0E3F-6C7E-26FD-2EA34F861C4A}"/>
              </a:ext>
            </a:extLst>
          </p:cNvPr>
          <p:cNvSpPr txBox="1"/>
          <p:nvPr/>
        </p:nvSpPr>
        <p:spPr>
          <a:xfrm>
            <a:off x="6096000" y="2873286"/>
            <a:ext cx="102108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1600" b="1" dirty="0">
                <a:solidFill>
                  <a:srgbClr val="00B05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5D103F1-4076-F497-3DEB-9DBF931976E7}"/>
              </a:ext>
            </a:extLst>
          </p:cNvPr>
          <p:cNvSpPr txBox="1"/>
          <p:nvPr/>
        </p:nvSpPr>
        <p:spPr>
          <a:xfrm>
            <a:off x="6096000" y="3343483"/>
            <a:ext cx="102108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1600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EA2E69-6EEB-DBAE-8F20-D9969F99CBE2}"/>
              </a:ext>
            </a:extLst>
          </p:cNvPr>
          <p:cNvSpPr txBox="1"/>
          <p:nvPr/>
        </p:nvSpPr>
        <p:spPr>
          <a:xfrm>
            <a:off x="9725202" y="4558830"/>
            <a:ext cx="102108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D82A7F-C478-DA25-C4D3-65F74F63F2F2}"/>
              </a:ext>
            </a:extLst>
          </p:cNvPr>
          <p:cNvSpPr txBox="1"/>
          <p:nvPr/>
        </p:nvSpPr>
        <p:spPr>
          <a:xfrm>
            <a:off x="9725202" y="2748519"/>
            <a:ext cx="102108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1600" b="1" dirty="0">
                <a:solidFill>
                  <a:srgbClr val="00B05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7352A54-1FDC-642D-27F0-9082706B747F}"/>
              </a:ext>
            </a:extLst>
          </p:cNvPr>
          <p:cNvSpPr txBox="1"/>
          <p:nvPr/>
        </p:nvSpPr>
        <p:spPr>
          <a:xfrm>
            <a:off x="9725202" y="3158922"/>
            <a:ext cx="102108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1600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AM1</a:t>
            </a:r>
          </a:p>
        </p:txBody>
      </p:sp>
    </p:spTree>
    <p:extLst>
      <p:ext uri="{BB962C8B-B14F-4D97-AF65-F5344CB8AC3E}">
        <p14:creationId xmlns:p14="http://schemas.microsoft.com/office/powerpoint/2010/main" val="2879251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5C73-24A7-69A5-7D88-E47DC89F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E70BB-3ED5-8521-9240-9584C6D6B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1" indent="0">
              <a:buClrTx/>
              <a:buNone/>
            </a:pPr>
            <a:r>
              <a:rPr lang="en-US" sz="2400" dirty="0"/>
              <a:t>So, </a:t>
            </a:r>
          </a:p>
          <a:p>
            <a:pPr marL="555498" lvl="3" indent="-17145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Immediate Engagement (IE) has poor worst-case performance</a:t>
            </a:r>
          </a:p>
          <a:p>
            <a:pPr marL="555498" lvl="3" indent="-17145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Forward-Looking (FL) is NP-hard to solve</a:t>
            </a:r>
          </a:p>
          <a:p>
            <a:pPr marL="201168" lvl="1" indent="0">
              <a:buNone/>
            </a:pPr>
            <a:endParaRPr lang="en-US" sz="2400" dirty="0"/>
          </a:p>
          <a:p>
            <a:pPr marL="109728" lvl="1" indent="0">
              <a:buClrTx/>
              <a:buNone/>
            </a:pPr>
            <a:r>
              <a:rPr lang="en-US" sz="2400" dirty="0"/>
              <a:t>What can we do?</a:t>
            </a:r>
          </a:p>
          <a:p>
            <a:pPr lvl="1" indent="-36576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1"/>
              </a:solidFill>
            </a:endParaRPr>
          </a:p>
          <a:p>
            <a:pPr lvl="1" indent="-36576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</a:rPr>
              <a:t>Our practical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403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5C73-24A7-69A5-7D88-E47DC89F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E70BB-3ED5-8521-9240-9584C6D6B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1" indent="0">
              <a:buClrTx/>
              <a:buNone/>
            </a:pPr>
            <a:r>
              <a:rPr lang="en-US" sz="2400" dirty="0"/>
              <a:t>Clustering Algorithm (CA)</a:t>
            </a:r>
            <a:endParaRPr lang="en-US" sz="2400" dirty="0">
              <a:solidFill>
                <a:schemeClr val="accent1"/>
              </a:solidFill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/>
              <a:t>Assigns </a:t>
            </a:r>
            <a:r>
              <a:rPr lang="en-US" sz="2000" b="1" dirty="0"/>
              <a:t>local matchings</a:t>
            </a:r>
            <a:r>
              <a:rPr lang="en-US" sz="2000" dirty="0"/>
              <a:t> within clusters</a:t>
            </a:r>
            <a:endParaRPr lang="en-US" sz="2000" b="1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/>
              <a:t>Requires a </a:t>
            </a:r>
            <a:r>
              <a:rPr lang="en-US" sz="2000" b="1" dirty="0"/>
              <a:t>Density Assumption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/>
              <a:t>Achieves </a:t>
            </a:r>
            <a:r>
              <a:rPr lang="en-US" sz="2000" b="1" dirty="0">
                <a:solidFill>
                  <a:schemeClr val="accent1"/>
                </a:solidFill>
              </a:rPr>
              <a:t>constant factor approximation </a:t>
            </a:r>
            <a:r>
              <a:rPr lang="en-US" sz="2000" dirty="0"/>
              <a:t>that depends on dimensionality</a:t>
            </a:r>
          </a:p>
          <a:p>
            <a:pPr marL="555498" lvl="3" indent="-17145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09728" lvl="1" indent="0">
              <a:buClrTx/>
              <a:buNone/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Audience Maximization (AM)</a:t>
            </a:r>
            <a:endParaRPr lang="en-US" sz="2400" dirty="0">
              <a:solidFill>
                <a:srgbClr val="E48312"/>
              </a:solidFill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/>
              <a:t>Prioritize </a:t>
            </a:r>
            <a:r>
              <a:rPr lang="en-US" sz="2000" b="1" dirty="0"/>
              <a:t>creator constraints</a:t>
            </a:r>
            <a:r>
              <a:rPr lang="en-US" sz="2000" dirty="0"/>
              <a:t> before users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/>
              <a:t>Prioritize creators that are the </a:t>
            </a:r>
            <a:r>
              <a:rPr lang="en-US" sz="2000" b="1" dirty="0"/>
              <a:t>hardest to satisfy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/>
              <a:t>Has good </a:t>
            </a:r>
            <a:r>
              <a:rPr lang="en-US" sz="2000" b="1" dirty="0">
                <a:solidFill>
                  <a:schemeClr val="accent1"/>
                </a:solidFill>
              </a:rPr>
              <a:t>empirical performance </a:t>
            </a:r>
            <a:r>
              <a:rPr lang="en-US" sz="2000" dirty="0"/>
              <a:t>in simulations</a:t>
            </a:r>
          </a:p>
          <a:p>
            <a:pPr marL="555498" lvl="3" indent="-17145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98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640DF7-54A6-E627-B173-54A18F86B20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55747" y="2631302"/>
            <a:ext cx="2307762" cy="876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8C6B79-CD93-A8FE-60E2-F773B359E6AF}"/>
              </a:ext>
            </a:extLst>
          </p:cNvPr>
          <p:cNvGrpSpPr/>
          <p:nvPr/>
        </p:nvGrpSpPr>
        <p:grpSpPr>
          <a:xfrm>
            <a:off x="2102867" y="2305359"/>
            <a:ext cx="3328987" cy="3563648"/>
            <a:chOff x="1835357" y="2305359"/>
            <a:chExt cx="3328987" cy="356364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D0FCDD3-E8FB-3933-5407-7A2A6856ECE2}"/>
                </a:ext>
              </a:extLst>
            </p:cNvPr>
            <p:cNvGrpSpPr/>
            <p:nvPr/>
          </p:nvGrpSpPr>
          <p:grpSpPr>
            <a:xfrm>
              <a:off x="3211466" y="2305359"/>
              <a:ext cx="576772" cy="2404769"/>
              <a:chOff x="2131699" y="2173649"/>
              <a:chExt cx="781126" cy="3256796"/>
            </a:xfrm>
          </p:grpSpPr>
          <p:pic>
            <p:nvPicPr>
              <p:cNvPr id="1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7E8641BE-25C4-236B-9B0F-C952988F8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31700" y="2173649"/>
                <a:ext cx="781125" cy="769154"/>
              </a:xfrm>
              <a:prstGeom prst="rect">
                <a:avLst/>
              </a:prstGeom>
            </p:spPr>
          </p:pic>
          <p:pic>
            <p:nvPicPr>
              <p:cNvPr id="11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7DC13729-A52A-175C-3341-20BDC4A1C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31699" y="3417470"/>
                <a:ext cx="781125" cy="769154"/>
              </a:xfrm>
              <a:prstGeom prst="rect">
                <a:avLst/>
              </a:prstGeom>
            </p:spPr>
          </p:pic>
          <p:pic>
            <p:nvPicPr>
              <p:cNvPr id="13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29BF66EE-A637-F6C3-24A1-A19AE0ACF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31699" y="4661291"/>
                <a:ext cx="781125" cy="769154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E15B8F-E47E-837C-24F1-E12E9AE6FE04}"/>
                </a:ext>
              </a:extLst>
            </p:cNvPr>
            <p:cNvSpPr txBox="1"/>
            <p:nvPr/>
          </p:nvSpPr>
          <p:spPr>
            <a:xfrm>
              <a:off x="1835357" y="4914900"/>
              <a:ext cx="33289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Focus on</a:t>
              </a:r>
            </a:p>
            <a:p>
              <a:pPr algn="ctr"/>
              <a:r>
                <a:rPr lang="en-US" sz="2800" b="1" dirty="0">
                  <a:solidFill>
                    <a:schemeClr val="bg2">
                      <a:lumMod val="75000"/>
                    </a:schemeClr>
                  </a:solidFill>
                </a:rPr>
                <a:t>user preferences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122577-3CCA-1B07-72AC-ED884050A131}"/>
                </a:ext>
              </a:extLst>
            </p:cNvPr>
            <p:cNvSpPr txBox="1"/>
            <p:nvPr/>
          </p:nvSpPr>
          <p:spPr>
            <a:xfrm rot="2340924">
              <a:off x="3696033" y="2644411"/>
              <a:ext cx="1253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75000"/>
                    </a:schemeClr>
                  </a:solidFill>
                </a:rPr>
                <a:t>BEST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9F44B3-1115-91E1-9DEF-7BAF49FC5B5B}"/>
                </a:ext>
              </a:extLst>
            </p:cNvPr>
            <p:cNvSpPr txBox="1"/>
            <p:nvPr/>
          </p:nvSpPr>
          <p:spPr>
            <a:xfrm rot="20365371">
              <a:off x="3744507" y="3265769"/>
              <a:ext cx="1253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75000"/>
                    </a:schemeClr>
                  </a:solidFill>
                </a:rPr>
                <a:t>BEST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BFAD490-83BC-C1C3-4642-E95CE7E1049A}"/>
                </a:ext>
              </a:extLst>
            </p:cNvPr>
            <p:cNvSpPr txBox="1"/>
            <p:nvPr/>
          </p:nvSpPr>
          <p:spPr>
            <a:xfrm rot="20365371">
              <a:off x="3744507" y="4184187"/>
              <a:ext cx="1253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75000"/>
                    </a:schemeClr>
                  </a:solidFill>
                </a:rPr>
                <a:t>BEST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C780A8-09B1-846F-F15B-5B64CF7B33B9}"/>
              </a:ext>
            </a:extLst>
          </p:cNvPr>
          <p:cNvGrpSpPr/>
          <p:nvPr/>
        </p:nvGrpSpPr>
        <p:grpSpPr>
          <a:xfrm>
            <a:off x="6529382" y="2639793"/>
            <a:ext cx="1513663" cy="1819854"/>
            <a:chOff x="8409856" y="2275896"/>
            <a:chExt cx="2194690" cy="26386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DC6A35-074A-96DB-BA75-D9AF463F3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5688" y="2275896"/>
              <a:ext cx="2103026" cy="119479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DA20AA-33F0-523E-B032-1AAAE33DA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9856" y="3555828"/>
              <a:ext cx="1041799" cy="135749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D80DFB1-8C81-7A68-8EC0-CFB6032F9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65175" y="3554614"/>
              <a:ext cx="1039371" cy="1359924"/>
            </a:xfrm>
            <a:prstGeom prst="rect">
              <a:avLst/>
            </a:prstGeom>
          </p:spPr>
        </p:pic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D5AD162-A785-4320-AB77-6FF70332F78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055748" y="2589325"/>
            <a:ext cx="2301635" cy="1869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EFE5416-5F69-8002-9DE9-C1A79C2CA4F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055747" y="3507744"/>
            <a:ext cx="2301635" cy="9184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9587984-1E5B-F9E8-0049-8623CFD3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Literature and Practice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4F036E-F0BD-47E0-3569-7CD9B9FC3A82}"/>
              </a:ext>
            </a:extLst>
          </p:cNvPr>
          <p:cNvGrpSpPr/>
          <p:nvPr/>
        </p:nvGrpSpPr>
        <p:grpSpPr>
          <a:xfrm>
            <a:off x="5375956" y="1943100"/>
            <a:ext cx="5192599" cy="4178891"/>
            <a:chOff x="5375956" y="1943100"/>
            <a:chExt cx="5192599" cy="417889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6B55CFA-3C26-1558-9ADF-7509741C0842}"/>
                </a:ext>
              </a:extLst>
            </p:cNvPr>
            <p:cNvSpPr/>
            <p:nvPr/>
          </p:nvSpPr>
          <p:spPr>
            <a:xfrm>
              <a:off x="5375956" y="1943100"/>
              <a:ext cx="5192599" cy="41788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E9F0DD4-5C78-2651-A8BD-D1E9B88873C7}"/>
                </a:ext>
              </a:extLst>
            </p:cNvPr>
            <p:cNvGrpSpPr/>
            <p:nvPr/>
          </p:nvGrpSpPr>
          <p:grpSpPr>
            <a:xfrm>
              <a:off x="7008735" y="4127696"/>
              <a:ext cx="1927041" cy="735536"/>
              <a:chOff x="7286490" y="3966953"/>
              <a:chExt cx="1927041" cy="735536"/>
            </a:xfrm>
            <a:solidFill>
              <a:schemeClr val="bg1">
                <a:lumMod val="95000"/>
              </a:schemeClr>
            </a:solidFill>
          </p:grpSpPr>
          <p:pic>
            <p:nvPicPr>
              <p:cNvPr id="1026" name="Picture 2" descr="@${twtrHandle}">
                <a:extLst>
                  <a:ext uri="{FF2B5EF4-FFF2-40B4-BE49-F238E27FC236}">
                    <a16:creationId xmlns:a16="http://schemas.microsoft.com/office/drawing/2014/main" id="{5B4FC82A-42A8-0D99-BBAE-1629EA7D7C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81511" y="3970469"/>
                <a:ext cx="732020" cy="732020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4F20C80C-5F0B-7894-1F88-61FEBA6B13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10" r="11501"/>
              <a:stretch/>
            </p:blipFill>
            <p:spPr bwMode="auto">
              <a:xfrm>
                <a:off x="7286490" y="3966953"/>
                <a:ext cx="747973" cy="735536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0" name="Picture 6" descr="Facebook logo_blue on white">
              <a:extLst>
                <a:ext uri="{FF2B5EF4-FFF2-40B4-BE49-F238E27FC236}">
                  <a16:creationId xmlns:a16="http://schemas.microsoft.com/office/drawing/2014/main" id="{466B3A6A-0F9B-972E-75A7-1DBD1E25E7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12" t="23457" r="34919" b="23595"/>
            <a:stretch/>
          </p:blipFill>
          <p:spPr bwMode="auto">
            <a:xfrm>
              <a:off x="7541685" y="2173519"/>
              <a:ext cx="861140" cy="8570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3161AF-F193-24BA-55B9-2A3A7CD4E17C}"/>
                </a:ext>
              </a:extLst>
            </p:cNvPr>
            <p:cNvSpPr txBox="1"/>
            <p:nvPr/>
          </p:nvSpPr>
          <p:spPr>
            <a:xfrm>
              <a:off x="5887177" y="3160806"/>
              <a:ext cx="417015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istic Text"/>
                </a:rPr>
                <a:t>“P</a:t>
              </a:r>
              <a:r>
                <a:rPr lang="en-US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timistic Text"/>
                </a:rPr>
                <a:t>redicting what you’re most likely to be interested in or </a:t>
              </a:r>
              <a:r>
                <a:rPr lang="en-US" b="1" i="0" dirty="0">
                  <a:solidFill>
                    <a:schemeClr val="accent1"/>
                  </a:solidFill>
                  <a:effectLst/>
                  <a:latin typeface="Optimistic Text"/>
                </a:rPr>
                <a:t>engage with</a:t>
              </a:r>
              <a:r>
                <a:rPr lang="en-US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timistic Text"/>
                </a:rPr>
                <a:t>” (2021)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FA4D2E-9FEA-69A5-40FA-8E12E7660615}"/>
                </a:ext>
              </a:extLst>
            </p:cNvPr>
            <p:cNvSpPr txBox="1"/>
            <p:nvPr/>
          </p:nvSpPr>
          <p:spPr>
            <a:xfrm>
              <a:off x="5887177" y="4976168"/>
              <a:ext cx="4170156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istic Text"/>
                </a:rPr>
                <a:t>“Trained on Tweet interactions to optimize for </a:t>
              </a:r>
              <a:r>
                <a:rPr lang="en-US" b="1" dirty="0">
                  <a:solidFill>
                    <a:schemeClr val="accent1"/>
                  </a:solidFill>
                  <a:latin typeface="Optimistic Text"/>
                </a:rPr>
                <a:t>positive engagement</a:t>
              </a:r>
              <a:r>
                <a:rPr lang="en-US" dirty="0">
                  <a:solidFill>
                    <a:schemeClr val="accent1"/>
                  </a:solidFill>
                  <a:latin typeface="Optimistic Text"/>
                </a:rPr>
                <a:t>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istic Text"/>
                </a:rPr>
                <a:t>(e.g. Likes, Retweets, and Replies)” (2023)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96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DD1309-2F9F-3CB4-F0AD-BEA4A83C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94A482-4107-F868-00BA-D9C031DED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>
                <a:hlinkClick r:id="rId2"/>
              </a:rPr>
              <a:t>lianglyu@mit.edu</a:t>
            </a:r>
            <a:endParaRPr lang="en-US" cap="none" dirty="0"/>
          </a:p>
          <a:p>
            <a:r>
              <a:rPr lang="en-US" cap="none" dirty="0">
                <a:hlinkClick r:id="rId3"/>
              </a:rPr>
              <a:t>https://liang-charles-lyu.github.io/</a:t>
            </a:r>
            <a:r>
              <a:rPr lang="en-US" cap="none" dirty="0"/>
              <a:t> 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68860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640DF7-54A6-E627-B173-54A18F86B20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55747" y="2631302"/>
            <a:ext cx="2307762" cy="876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8C6B79-CD93-A8FE-60E2-F773B359E6AF}"/>
              </a:ext>
            </a:extLst>
          </p:cNvPr>
          <p:cNvGrpSpPr/>
          <p:nvPr/>
        </p:nvGrpSpPr>
        <p:grpSpPr>
          <a:xfrm>
            <a:off x="2102867" y="2305359"/>
            <a:ext cx="3328987" cy="3563648"/>
            <a:chOff x="1835357" y="2305359"/>
            <a:chExt cx="3328987" cy="356364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D0FCDD3-E8FB-3933-5407-7A2A6856ECE2}"/>
                </a:ext>
              </a:extLst>
            </p:cNvPr>
            <p:cNvGrpSpPr/>
            <p:nvPr/>
          </p:nvGrpSpPr>
          <p:grpSpPr>
            <a:xfrm>
              <a:off x="3211466" y="2305359"/>
              <a:ext cx="576772" cy="2404769"/>
              <a:chOff x="2131699" y="2173649"/>
              <a:chExt cx="781126" cy="3256796"/>
            </a:xfrm>
          </p:grpSpPr>
          <p:pic>
            <p:nvPicPr>
              <p:cNvPr id="1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7E8641BE-25C4-236B-9B0F-C952988F8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31700" y="2173649"/>
                <a:ext cx="781125" cy="769154"/>
              </a:xfrm>
              <a:prstGeom prst="rect">
                <a:avLst/>
              </a:prstGeom>
            </p:spPr>
          </p:pic>
          <p:pic>
            <p:nvPicPr>
              <p:cNvPr id="11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7DC13729-A52A-175C-3341-20BDC4A1C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31699" y="3417470"/>
                <a:ext cx="781125" cy="769154"/>
              </a:xfrm>
              <a:prstGeom prst="rect">
                <a:avLst/>
              </a:prstGeom>
            </p:spPr>
          </p:pic>
          <p:pic>
            <p:nvPicPr>
              <p:cNvPr id="13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29BF66EE-A637-F6C3-24A1-A19AE0ACF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31699" y="4661291"/>
                <a:ext cx="781125" cy="769154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E15B8F-E47E-837C-24F1-E12E9AE6FE04}"/>
                </a:ext>
              </a:extLst>
            </p:cNvPr>
            <p:cNvSpPr txBox="1"/>
            <p:nvPr/>
          </p:nvSpPr>
          <p:spPr>
            <a:xfrm>
              <a:off x="1835357" y="4914900"/>
              <a:ext cx="33289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Focus on</a:t>
              </a:r>
            </a:p>
            <a:p>
              <a:pPr algn="ctr"/>
              <a:r>
                <a:rPr lang="en-US" sz="2800" b="1" dirty="0">
                  <a:solidFill>
                    <a:schemeClr val="bg2">
                      <a:lumMod val="75000"/>
                    </a:schemeClr>
                  </a:solidFill>
                </a:rPr>
                <a:t>user preferences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122577-3CCA-1B07-72AC-ED884050A131}"/>
                </a:ext>
              </a:extLst>
            </p:cNvPr>
            <p:cNvSpPr txBox="1"/>
            <p:nvPr/>
          </p:nvSpPr>
          <p:spPr>
            <a:xfrm rot="2340924">
              <a:off x="3696033" y="2644411"/>
              <a:ext cx="1253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75000"/>
                    </a:schemeClr>
                  </a:solidFill>
                </a:rPr>
                <a:t>BEST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9F44B3-1115-91E1-9DEF-7BAF49FC5B5B}"/>
                </a:ext>
              </a:extLst>
            </p:cNvPr>
            <p:cNvSpPr txBox="1"/>
            <p:nvPr/>
          </p:nvSpPr>
          <p:spPr>
            <a:xfrm rot="20365371">
              <a:off x="3744507" y="3265769"/>
              <a:ext cx="1253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75000"/>
                    </a:schemeClr>
                  </a:solidFill>
                </a:rPr>
                <a:t>BEST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BFAD490-83BC-C1C3-4642-E95CE7E1049A}"/>
                </a:ext>
              </a:extLst>
            </p:cNvPr>
            <p:cNvSpPr txBox="1"/>
            <p:nvPr/>
          </p:nvSpPr>
          <p:spPr>
            <a:xfrm rot="20365371">
              <a:off x="3744507" y="4184187"/>
              <a:ext cx="1253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75000"/>
                    </a:schemeClr>
                  </a:solidFill>
                </a:rPr>
                <a:t>BEST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C780A8-09B1-846F-F15B-5B64CF7B33B9}"/>
              </a:ext>
            </a:extLst>
          </p:cNvPr>
          <p:cNvGrpSpPr/>
          <p:nvPr/>
        </p:nvGrpSpPr>
        <p:grpSpPr>
          <a:xfrm>
            <a:off x="6529382" y="2639793"/>
            <a:ext cx="1513663" cy="1819854"/>
            <a:chOff x="8409856" y="2275896"/>
            <a:chExt cx="2194690" cy="26386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DC6A35-074A-96DB-BA75-D9AF463F3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5688" y="2275896"/>
              <a:ext cx="2103026" cy="119479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DA20AA-33F0-523E-B032-1AAAE33DA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9856" y="3555828"/>
              <a:ext cx="1041799" cy="135749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D80DFB1-8C81-7A68-8EC0-CFB6032F9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65175" y="3554614"/>
              <a:ext cx="1039371" cy="1359924"/>
            </a:xfrm>
            <a:prstGeom prst="rect">
              <a:avLst/>
            </a:prstGeom>
          </p:spPr>
        </p:pic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D5AD162-A785-4320-AB77-6FF70332F78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055748" y="2589325"/>
            <a:ext cx="2301635" cy="1869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EFE5416-5F69-8002-9DE9-C1A79C2CA4F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055747" y="3507744"/>
            <a:ext cx="2301635" cy="9184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D0B561-0B18-588F-7316-A2A0778D7F92}"/>
              </a:ext>
            </a:extLst>
          </p:cNvPr>
          <p:cNvSpPr txBox="1"/>
          <p:nvPr/>
        </p:nvSpPr>
        <p:spPr>
          <a:xfrm>
            <a:off x="6652884" y="4914900"/>
            <a:ext cx="3328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Assume</a:t>
            </a:r>
          </a:p>
          <a:p>
            <a:pPr algn="ctr"/>
            <a:r>
              <a:rPr lang="en-US" sz="2800" b="1" dirty="0">
                <a:solidFill>
                  <a:schemeClr val="accent1"/>
                </a:solidFill>
              </a:rPr>
              <a:t>fixed content pool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87984-1E5B-F9E8-0049-8623CFD3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Literature and Practice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C82D04A-3A6D-A755-E596-509DBE39A510}"/>
              </a:ext>
            </a:extLst>
          </p:cNvPr>
          <p:cNvGrpSpPr/>
          <p:nvPr/>
        </p:nvGrpSpPr>
        <p:grpSpPr>
          <a:xfrm>
            <a:off x="8688248" y="1835516"/>
            <a:ext cx="2587245" cy="2981228"/>
            <a:chOff x="8493483" y="1835516"/>
            <a:chExt cx="2587245" cy="298122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2EB386B-1C5B-F1E0-59DC-12A15F12BD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862"/>
            <a:stretch/>
          </p:blipFill>
          <p:spPr bwMode="auto">
            <a:xfrm>
              <a:off x="8493483" y="2226688"/>
              <a:ext cx="1341666" cy="2590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6" descr="Facebook logo_blue on white">
              <a:extLst>
                <a:ext uri="{FF2B5EF4-FFF2-40B4-BE49-F238E27FC236}">
                  <a16:creationId xmlns:a16="http://schemas.microsoft.com/office/drawing/2014/main" id="{F759DD9A-5F9C-6DB4-95A4-80DC171879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12" t="23457" r="34919" b="23595"/>
            <a:stretch/>
          </p:blipFill>
          <p:spPr bwMode="auto">
            <a:xfrm>
              <a:off x="8679746" y="1835516"/>
              <a:ext cx="494938" cy="49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E86F73E-A7DD-52E4-3860-3AEFFFCF0F5D}"/>
                    </a:ext>
                  </a:extLst>
                </p:cNvPr>
                <p:cNvSpPr txBox="1"/>
                <p:nvPr/>
              </p:nvSpPr>
              <p:spPr>
                <a:xfrm>
                  <a:off x="9257014" y="2389270"/>
                  <a:ext cx="182371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2000" b="1" dirty="0">
                      <a:solidFill>
                        <a:schemeClr val="accent1"/>
                      </a:solidFill>
                    </a:rPr>
                    <a:t> “Inventory”</a:t>
                  </a: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E86F73E-A7DD-52E4-3860-3AEFFFCF0F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7014" y="2389270"/>
                  <a:ext cx="1823714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9091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0391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640DF7-54A6-E627-B173-54A18F86B20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55747" y="2631302"/>
            <a:ext cx="2307762" cy="876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8C6B79-CD93-A8FE-60E2-F773B359E6AF}"/>
              </a:ext>
            </a:extLst>
          </p:cNvPr>
          <p:cNvGrpSpPr/>
          <p:nvPr/>
        </p:nvGrpSpPr>
        <p:grpSpPr>
          <a:xfrm>
            <a:off x="2102867" y="2305359"/>
            <a:ext cx="3328987" cy="3563648"/>
            <a:chOff x="1835357" y="2305359"/>
            <a:chExt cx="3328987" cy="356364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D0FCDD3-E8FB-3933-5407-7A2A6856ECE2}"/>
                </a:ext>
              </a:extLst>
            </p:cNvPr>
            <p:cNvGrpSpPr/>
            <p:nvPr/>
          </p:nvGrpSpPr>
          <p:grpSpPr>
            <a:xfrm>
              <a:off x="3211466" y="2305359"/>
              <a:ext cx="576772" cy="2404769"/>
              <a:chOff x="2131699" y="2173649"/>
              <a:chExt cx="781126" cy="3256796"/>
            </a:xfrm>
          </p:grpSpPr>
          <p:pic>
            <p:nvPicPr>
              <p:cNvPr id="1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7E8641BE-25C4-236B-9B0F-C952988F8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31700" y="2173649"/>
                <a:ext cx="781125" cy="769154"/>
              </a:xfrm>
              <a:prstGeom prst="rect">
                <a:avLst/>
              </a:prstGeom>
            </p:spPr>
          </p:pic>
          <p:pic>
            <p:nvPicPr>
              <p:cNvPr id="11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7DC13729-A52A-175C-3341-20BDC4A1C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31699" y="3417470"/>
                <a:ext cx="781125" cy="769154"/>
              </a:xfrm>
              <a:prstGeom prst="rect">
                <a:avLst/>
              </a:prstGeom>
            </p:spPr>
          </p:pic>
          <p:pic>
            <p:nvPicPr>
              <p:cNvPr id="13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29BF66EE-A637-F6C3-24A1-A19AE0ACF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31699" y="4661291"/>
                <a:ext cx="781125" cy="769154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E15B8F-E47E-837C-24F1-E12E9AE6FE04}"/>
                </a:ext>
              </a:extLst>
            </p:cNvPr>
            <p:cNvSpPr txBox="1"/>
            <p:nvPr/>
          </p:nvSpPr>
          <p:spPr>
            <a:xfrm>
              <a:off x="1835357" y="4914900"/>
              <a:ext cx="33289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Focus on</a:t>
              </a:r>
            </a:p>
            <a:p>
              <a:pPr algn="ctr"/>
              <a:r>
                <a:rPr lang="en-US" sz="2800" dirty="0"/>
                <a:t>user preferences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122577-3CCA-1B07-72AC-ED884050A131}"/>
                </a:ext>
              </a:extLst>
            </p:cNvPr>
            <p:cNvSpPr txBox="1"/>
            <p:nvPr/>
          </p:nvSpPr>
          <p:spPr>
            <a:xfrm rot="2340924">
              <a:off x="3696033" y="2644411"/>
              <a:ext cx="1253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75000"/>
                    </a:schemeClr>
                  </a:solidFill>
                </a:rPr>
                <a:t>BEST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9F44B3-1115-91E1-9DEF-7BAF49FC5B5B}"/>
                </a:ext>
              </a:extLst>
            </p:cNvPr>
            <p:cNvSpPr txBox="1"/>
            <p:nvPr/>
          </p:nvSpPr>
          <p:spPr>
            <a:xfrm rot="20365371">
              <a:off x="3744507" y="3265769"/>
              <a:ext cx="1253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75000"/>
                    </a:schemeClr>
                  </a:solidFill>
                </a:rPr>
                <a:t>BEST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BFAD490-83BC-C1C3-4642-E95CE7E1049A}"/>
                </a:ext>
              </a:extLst>
            </p:cNvPr>
            <p:cNvSpPr txBox="1"/>
            <p:nvPr/>
          </p:nvSpPr>
          <p:spPr>
            <a:xfrm rot="20365371">
              <a:off x="3744507" y="4184187"/>
              <a:ext cx="1253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75000"/>
                    </a:schemeClr>
                  </a:solidFill>
                </a:rPr>
                <a:t>BEST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37753E0-575A-6A7C-1D47-D53A087F5466}"/>
              </a:ext>
            </a:extLst>
          </p:cNvPr>
          <p:cNvSpPr txBox="1"/>
          <p:nvPr/>
        </p:nvSpPr>
        <p:spPr>
          <a:xfrm>
            <a:off x="6652884" y="4914900"/>
            <a:ext cx="3328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Neglect</a:t>
            </a:r>
          </a:p>
          <a:p>
            <a:pPr algn="ctr"/>
            <a:r>
              <a:rPr lang="en-US" sz="2800" b="1" dirty="0">
                <a:solidFill>
                  <a:schemeClr val="accent1"/>
                </a:solidFill>
              </a:rPr>
              <a:t>Creator incentives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39A6B3-AA60-D3CD-DE10-6BAFA72FE3D5}"/>
              </a:ext>
            </a:extLst>
          </p:cNvPr>
          <p:cNvGrpSpPr/>
          <p:nvPr/>
        </p:nvGrpSpPr>
        <p:grpSpPr>
          <a:xfrm>
            <a:off x="8839818" y="2347336"/>
            <a:ext cx="567932" cy="2404769"/>
            <a:chOff x="8888677" y="2173649"/>
            <a:chExt cx="769154" cy="3256796"/>
          </a:xfrm>
        </p:grpSpPr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B4E15B6C-D307-18C6-66F2-2FB605745D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8677" y="2173649"/>
              <a:ext cx="769154" cy="769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EBAB0910-8C25-9578-0762-A73E7A36C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8677" y="3417470"/>
              <a:ext cx="769154" cy="769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22C982EC-6CC1-004B-36C3-7A5EAF76E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8677" y="4661291"/>
              <a:ext cx="769154" cy="769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C780A8-09B1-846F-F15B-5B64CF7B33B9}"/>
              </a:ext>
            </a:extLst>
          </p:cNvPr>
          <p:cNvGrpSpPr/>
          <p:nvPr/>
        </p:nvGrpSpPr>
        <p:grpSpPr>
          <a:xfrm>
            <a:off x="6529382" y="2639793"/>
            <a:ext cx="1513663" cy="1819854"/>
            <a:chOff x="8409856" y="2275896"/>
            <a:chExt cx="2194690" cy="26386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DC6A35-074A-96DB-BA75-D9AF463F3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8455688" y="2275896"/>
              <a:ext cx="2103026" cy="119479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DA20AA-33F0-523E-B032-1AAAE33DA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8409856" y="3555828"/>
              <a:ext cx="1041799" cy="135749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D80DFB1-8C81-7A68-8EC0-CFB6032F9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9565175" y="3554614"/>
              <a:ext cx="1039371" cy="1359924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40E3A7D-D397-4B54-A57C-A96529EBBF64}"/>
              </a:ext>
            </a:extLst>
          </p:cNvPr>
          <p:cNvSpPr txBox="1"/>
          <p:nvPr/>
        </p:nvSpPr>
        <p:spPr>
          <a:xfrm>
            <a:off x="9296070" y="3195777"/>
            <a:ext cx="793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!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18BCEB-CC80-6260-CF71-9FA96E97B8BD}"/>
              </a:ext>
            </a:extLst>
          </p:cNvPr>
          <p:cNvSpPr/>
          <p:nvPr/>
        </p:nvSpPr>
        <p:spPr>
          <a:xfrm>
            <a:off x="8623321" y="2224354"/>
            <a:ext cx="1423508" cy="265073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D5AD162-A785-4320-AB77-6FF70332F78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055748" y="2589325"/>
            <a:ext cx="2301635" cy="1869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EFE5416-5F69-8002-9DE9-C1A79C2CA4F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055747" y="3507744"/>
            <a:ext cx="2301635" cy="9184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E408C83-FCA0-764E-EA83-85EE8ADB3F69}"/>
              </a:ext>
            </a:extLst>
          </p:cNvPr>
          <p:cNvGrpSpPr/>
          <p:nvPr/>
        </p:nvGrpSpPr>
        <p:grpSpPr>
          <a:xfrm>
            <a:off x="6454006" y="2316666"/>
            <a:ext cx="1664413" cy="2466107"/>
            <a:chOff x="6449918" y="2347336"/>
            <a:chExt cx="1664413" cy="2466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090371C-F4E7-C50C-42FF-0A7224477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9918" y="2347336"/>
              <a:ext cx="1664413" cy="246610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07FD6D-F404-499E-92F2-3D314D08AE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9918" y="2347336"/>
              <a:ext cx="1664413" cy="246610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B0CCC0C-0A30-71EE-7E5C-02C9E793400E}"/>
              </a:ext>
            </a:extLst>
          </p:cNvPr>
          <p:cNvSpPr/>
          <p:nvPr/>
        </p:nvSpPr>
        <p:spPr>
          <a:xfrm>
            <a:off x="9708521" y="2031665"/>
            <a:ext cx="2117033" cy="1199274"/>
          </a:xfrm>
          <a:prstGeom prst="wedgeRoundRectCallout">
            <a:avLst>
              <a:gd name="adj1" fmla="val -48131"/>
              <a:gd name="adj2" fmla="val 896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Stay or leave? What to produce?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How much?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B7430B-F13E-41A1-D90A-5D719680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Literature and Practice</a:t>
            </a:r>
          </a:p>
        </p:txBody>
      </p:sp>
    </p:spTree>
    <p:extLst>
      <p:ext uri="{BB962C8B-B14F-4D97-AF65-F5344CB8AC3E}">
        <p14:creationId xmlns:p14="http://schemas.microsoft.com/office/powerpoint/2010/main" val="47257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D0FCDD3-E8FB-3933-5407-7A2A6856ECE2}"/>
              </a:ext>
            </a:extLst>
          </p:cNvPr>
          <p:cNvGrpSpPr/>
          <p:nvPr/>
        </p:nvGrpSpPr>
        <p:grpSpPr>
          <a:xfrm>
            <a:off x="3877006" y="2305359"/>
            <a:ext cx="576772" cy="2404769"/>
            <a:chOff x="2131699" y="2173649"/>
            <a:chExt cx="781126" cy="3256796"/>
          </a:xfrm>
        </p:grpSpPr>
        <p:pic>
          <p:nvPicPr>
            <p:cNvPr id="10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7E8641BE-25C4-236B-9B0F-C952988F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700" y="2173649"/>
              <a:ext cx="781125" cy="769154"/>
            </a:xfrm>
            <a:prstGeom prst="rect">
              <a:avLst/>
            </a:prstGeom>
          </p:spPr>
        </p:pic>
        <p:pic>
          <p:nvPicPr>
            <p:cNvPr id="11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7DC13729-A52A-175C-3341-20BDC4A1C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699" y="3417470"/>
              <a:ext cx="781125" cy="769154"/>
            </a:xfrm>
            <a:prstGeom prst="rect">
              <a:avLst/>
            </a:prstGeom>
          </p:spPr>
        </p:pic>
        <p:pic>
          <p:nvPicPr>
            <p:cNvPr id="13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29BF66EE-A637-F6C3-24A1-A19AE0ACF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699" y="4661291"/>
              <a:ext cx="781125" cy="769154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3A6A90-F610-02F6-C118-22F1A01CA018}"/>
              </a:ext>
            </a:extLst>
          </p:cNvPr>
          <p:cNvGrpSpPr/>
          <p:nvPr/>
        </p:nvGrpSpPr>
        <p:grpSpPr>
          <a:xfrm>
            <a:off x="6362116" y="2347336"/>
            <a:ext cx="3328987" cy="3521671"/>
            <a:chOff x="5964086" y="2347336"/>
            <a:chExt cx="3328987" cy="352167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7753E0-575A-6A7C-1D47-D53A087F5466}"/>
                </a:ext>
              </a:extLst>
            </p:cNvPr>
            <p:cNvSpPr txBox="1"/>
            <p:nvPr/>
          </p:nvSpPr>
          <p:spPr>
            <a:xfrm>
              <a:off x="5964086" y="4914900"/>
              <a:ext cx="33289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Considers</a:t>
              </a:r>
              <a:endParaRPr lang="en-US" sz="2800" b="1" dirty="0"/>
            </a:p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Creator incentives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339A6B3-AA60-D3CD-DE10-6BAFA72FE3D5}"/>
                </a:ext>
              </a:extLst>
            </p:cNvPr>
            <p:cNvGrpSpPr/>
            <p:nvPr/>
          </p:nvGrpSpPr>
          <p:grpSpPr>
            <a:xfrm>
              <a:off x="7344613" y="2347336"/>
              <a:ext cx="567932" cy="2404769"/>
              <a:chOff x="8888677" y="2173649"/>
              <a:chExt cx="769154" cy="3256796"/>
            </a:xfrm>
          </p:grpSpPr>
          <p:pic>
            <p:nvPicPr>
              <p:cNvPr id="15" name="Picture 8">
                <a:extLst>
                  <a:ext uri="{FF2B5EF4-FFF2-40B4-BE49-F238E27FC236}">
                    <a16:creationId xmlns:a16="http://schemas.microsoft.com/office/drawing/2014/main" id="{B4E15B6C-D307-18C6-66F2-2FB605745D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88677" y="2173649"/>
                <a:ext cx="769154" cy="769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4">
                <a:extLst>
                  <a:ext uri="{FF2B5EF4-FFF2-40B4-BE49-F238E27FC236}">
                    <a16:creationId xmlns:a16="http://schemas.microsoft.com/office/drawing/2014/main" id="{EBAB0910-8C25-9578-0762-A73E7A36C5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88677" y="3417470"/>
                <a:ext cx="769154" cy="769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>
                <a:extLst>
                  <a:ext uri="{FF2B5EF4-FFF2-40B4-BE49-F238E27FC236}">
                    <a16:creationId xmlns:a16="http://schemas.microsoft.com/office/drawing/2014/main" id="{22C982EC-6CC1-004B-36C3-7A5EAF76E5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88677" y="4661291"/>
                <a:ext cx="769154" cy="769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640DF7-54A6-E627-B173-54A18F86B203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4453777" y="2631302"/>
            <a:ext cx="3288866" cy="876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D5AD162-A785-4320-AB77-6FF70332F78F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4453778" y="2589325"/>
            <a:ext cx="3288865" cy="1878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EFE5416-5F69-8002-9DE9-C1A79C2CA4F8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4453777" y="3549721"/>
            <a:ext cx="3288866" cy="8764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82E2BE50-C94E-96C7-1B46-4EE7DBBE937B}"/>
              </a:ext>
            </a:extLst>
          </p:cNvPr>
          <p:cNvSpPr/>
          <p:nvPr/>
        </p:nvSpPr>
        <p:spPr>
          <a:xfrm>
            <a:off x="8632586" y="2031665"/>
            <a:ext cx="2117033" cy="1199274"/>
          </a:xfrm>
          <a:prstGeom prst="wedgeRoundRectCallout">
            <a:avLst>
              <a:gd name="adj1" fmla="val -48131"/>
              <a:gd name="adj2" fmla="val 896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Stay or leave? What to produce?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How much?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F76BDA-5AE9-EC23-BAE9-5E898501A25A}"/>
              </a:ext>
            </a:extLst>
          </p:cNvPr>
          <p:cNvSpPr txBox="1"/>
          <p:nvPr/>
        </p:nvSpPr>
        <p:spPr>
          <a:xfrm>
            <a:off x="606446" y="2907579"/>
            <a:ext cx="2859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[Mladenov et al. 2020] [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Jagadeesan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et al. 2023] [Zhu et al. 2023]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and more…</a:t>
            </a:r>
          </a:p>
        </p:txBody>
      </p:sp>
      <p:sp>
        <p:nvSpPr>
          <p:cNvPr id="44" name="Title 43">
            <a:extLst>
              <a:ext uri="{FF2B5EF4-FFF2-40B4-BE49-F238E27FC236}">
                <a16:creationId xmlns:a16="http://schemas.microsoft.com/office/drawing/2014/main" id="{3A9F9101-9C4B-7CBA-DEB9-DBDA2596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Literature</a:t>
            </a:r>
          </a:p>
        </p:txBody>
      </p:sp>
    </p:spTree>
    <p:extLst>
      <p:ext uri="{BB962C8B-B14F-4D97-AF65-F5344CB8AC3E}">
        <p14:creationId xmlns:p14="http://schemas.microsoft.com/office/powerpoint/2010/main" val="291276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B8C6B79-CD93-A8FE-60E2-F773B359E6AF}"/>
              </a:ext>
            </a:extLst>
          </p:cNvPr>
          <p:cNvGrpSpPr/>
          <p:nvPr/>
        </p:nvGrpSpPr>
        <p:grpSpPr>
          <a:xfrm>
            <a:off x="2500897" y="2305359"/>
            <a:ext cx="3328987" cy="3871425"/>
            <a:chOff x="1835357" y="2305359"/>
            <a:chExt cx="3328987" cy="38714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D0FCDD3-E8FB-3933-5407-7A2A6856ECE2}"/>
                </a:ext>
              </a:extLst>
            </p:cNvPr>
            <p:cNvGrpSpPr/>
            <p:nvPr/>
          </p:nvGrpSpPr>
          <p:grpSpPr>
            <a:xfrm>
              <a:off x="3211466" y="2305359"/>
              <a:ext cx="576772" cy="2404769"/>
              <a:chOff x="2131699" y="2173649"/>
              <a:chExt cx="781126" cy="3256796"/>
            </a:xfrm>
          </p:grpSpPr>
          <p:pic>
            <p:nvPicPr>
              <p:cNvPr id="1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7E8641BE-25C4-236B-9B0F-C952988F8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31700" y="2173649"/>
                <a:ext cx="781125" cy="769154"/>
              </a:xfrm>
              <a:prstGeom prst="rect">
                <a:avLst/>
              </a:prstGeom>
            </p:spPr>
          </p:pic>
          <p:pic>
            <p:nvPicPr>
              <p:cNvPr id="11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7DC13729-A52A-175C-3341-20BDC4A1C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31699" y="3417470"/>
                <a:ext cx="781125" cy="769154"/>
              </a:xfrm>
              <a:prstGeom prst="rect">
                <a:avLst/>
              </a:prstGeom>
            </p:spPr>
          </p:pic>
          <p:pic>
            <p:nvPicPr>
              <p:cNvPr id="13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29BF66EE-A637-F6C3-24A1-A19AE0ACF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31699" y="4661291"/>
                <a:ext cx="781125" cy="769154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E15B8F-E47E-837C-24F1-E12E9AE6FE04}"/>
                </a:ext>
              </a:extLst>
            </p:cNvPr>
            <p:cNvSpPr txBox="1"/>
            <p:nvPr/>
          </p:nvSpPr>
          <p:spPr>
            <a:xfrm>
              <a:off x="1835357" y="4914900"/>
              <a:ext cx="332898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Neglects</a:t>
              </a:r>
            </a:p>
            <a:p>
              <a:pPr algn="ctr"/>
              <a:r>
                <a:rPr lang="en-US" sz="2800" b="1" dirty="0">
                  <a:solidFill>
                    <a:schemeClr val="bg2">
                      <a:lumMod val="75000"/>
                    </a:schemeClr>
                  </a:solidFill>
                </a:rPr>
                <a:t>User incentives</a:t>
              </a:r>
            </a:p>
            <a:p>
              <a:pPr algn="ctr"/>
              <a:r>
                <a:rPr lang="en-US" sz="2000" dirty="0"/>
                <a:t>(or not a main focus)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3A6A90-F610-02F6-C118-22F1A01CA018}"/>
              </a:ext>
            </a:extLst>
          </p:cNvPr>
          <p:cNvGrpSpPr/>
          <p:nvPr/>
        </p:nvGrpSpPr>
        <p:grpSpPr>
          <a:xfrm>
            <a:off x="6362116" y="2347336"/>
            <a:ext cx="3328987" cy="3521671"/>
            <a:chOff x="5964086" y="2347336"/>
            <a:chExt cx="3328987" cy="352167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7753E0-575A-6A7C-1D47-D53A087F5466}"/>
                </a:ext>
              </a:extLst>
            </p:cNvPr>
            <p:cNvSpPr txBox="1"/>
            <p:nvPr/>
          </p:nvSpPr>
          <p:spPr>
            <a:xfrm>
              <a:off x="5964086" y="4914900"/>
              <a:ext cx="33289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Considers</a:t>
              </a:r>
            </a:p>
            <a:p>
              <a:pPr algn="ctr"/>
              <a:r>
                <a:rPr lang="en-US" sz="2800" dirty="0"/>
                <a:t>Creator incentives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339A6B3-AA60-D3CD-DE10-6BAFA72FE3D5}"/>
                </a:ext>
              </a:extLst>
            </p:cNvPr>
            <p:cNvGrpSpPr/>
            <p:nvPr/>
          </p:nvGrpSpPr>
          <p:grpSpPr>
            <a:xfrm>
              <a:off x="7344613" y="2347336"/>
              <a:ext cx="567932" cy="2404769"/>
              <a:chOff x="8888677" y="2173649"/>
              <a:chExt cx="769154" cy="3256796"/>
            </a:xfrm>
          </p:grpSpPr>
          <p:pic>
            <p:nvPicPr>
              <p:cNvPr id="15" name="Picture 8">
                <a:extLst>
                  <a:ext uri="{FF2B5EF4-FFF2-40B4-BE49-F238E27FC236}">
                    <a16:creationId xmlns:a16="http://schemas.microsoft.com/office/drawing/2014/main" id="{B4E15B6C-D307-18C6-66F2-2FB605745D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88677" y="2173649"/>
                <a:ext cx="769154" cy="769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4">
                <a:extLst>
                  <a:ext uri="{FF2B5EF4-FFF2-40B4-BE49-F238E27FC236}">
                    <a16:creationId xmlns:a16="http://schemas.microsoft.com/office/drawing/2014/main" id="{EBAB0910-8C25-9578-0762-A73E7A36C5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88677" y="3417470"/>
                <a:ext cx="769154" cy="769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>
                <a:extLst>
                  <a:ext uri="{FF2B5EF4-FFF2-40B4-BE49-F238E27FC236}">
                    <a16:creationId xmlns:a16="http://schemas.microsoft.com/office/drawing/2014/main" id="{22C982EC-6CC1-004B-36C3-7A5EAF76E5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88677" y="4661291"/>
                <a:ext cx="769154" cy="769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640DF7-54A6-E627-B173-54A18F86B203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4453777" y="2631302"/>
            <a:ext cx="3288866" cy="876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D5AD162-A785-4320-AB77-6FF70332F78F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4453778" y="2589325"/>
            <a:ext cx="3288865" cy="1878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EFE5416-5F69-8002-9DE9-C1A79C2CA4F8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4453777" y="3549721"/>
            <a:ext cx="3288866" cy="8764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82E2BE50-C94E-96C7-1B46-4EE7DBBE937B}"/>
              </a:ext>
            </a:extLst>
          </p:cNvPr>
          <p:cNvSpPr/>
          <p:nvPr/>
        </p:nvSpPr>
        <p:spPr>
          <a:xfrm>
            <a:off x="8632586" y="2031665"/>
            <a:ext cx="2117033" cy="1199274"/>
          </a:xfrm>
          <a:prstGeom prst="wedgeRoundRectCallout">
            <a:avLst>
              <a:gd name="adj1" fmla="val -48131"/>
              <a:gd name="adj2" fmla="val 896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Stay or leave? What to produce?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How much?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B22F9-5DA1-AC9E-9AB6-63EBFD48E234}"/>
              </a:ext>
            </a:extLst>
          </p:cNvPr>
          <p:cNvSpPr txBox="1"/>
          <p:nvPr/>
        </p:nvSpPr>
        <p:spPr>
          <a:xfrm flipH="1">
            <a:off x="3178801" y="3195777"/>
            <a:ext cx="793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C0E43-9EF8-01D0-BB0E-A5D114ECF3B7}"/>
              </a:ext>
            </a:extLst>
          </p:cNvPr>
          <p:cNvSpPr/>
          <p:nvPr/>
        </p:nvSpPr>
        <p:spPr>
          <a:xfrm flipH="1">
            <a:off x="3221105" y="2224354"/>
            <a:ext cx="1423508" cy="2650733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2D62CA38-EB20-5A22-87E4-AF6EBE84668B}"/>
              </a:ext>
            </a:extLst>
          </p:cNvPr>
          <p:cNvSpPr/>
          <p:nvPr/>
        </p:nvSpPr>
        <p:spPr>
          <a:xfrm flipH="1">
            <a:off x="1442380" y="2031665"/>
            <a:ext cx="2117033" cy="1199274"/>
          </a:xfrm>
          <a:prstGeom prst="wedgeRoundRectCallout">
            <a:avLst>
              <a:gd name="adj1" fmla="val -48131"/>
              <a:gd name="adj2" fmla="val 896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Stay or leave? What to consume?</a:t>
            </a:r>
          </a:p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How much?</a:t>
            </a:r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5904F31D-16E8-AFBD-CDF3-CFCA3B47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Literature</a:t>
            </a:r>
          </a:p>
        </p:txBody>
      </p:sp>
    </p:spTree>
    <p:extLst>
      <p:ext uri="{BB962C8B-B14F-4D97-AF65-F5344CB8AC3E}">
        <p14:creationId xmlns:p14="http://schemas.microsoft.com/office/powerpoint/2010/main" val="5620838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11097</TotalTime>
  <Words>2295</Words>
  <Application>Microsoft Office PowerPoint</Application>
  <PresentationFormat>Widescreen</PresentationFormat>
  <Paragraphs>490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Optimistic Text</vt:lpstr>
      <vt:lpstr>Arial</vt:lpstr>
      <vt:lpstr>Calibri</vt:lpstr>
      <vt:lpstr>Calibri Light</vt:lpstr>
      <vt:lpstr>Cambria Math</vt:lpstr>
      <vt:lpstr>Open Sans</vt:lpstr>
      <vt:lpstr>Wingdings</vt:lpstr>
      <vt:lpstr>Retrospect</vt:lpstr>
      <vt:lpstr>Dynamic Matching of Users and Creators  on Social Media Platforms</vt:lpstr>
      <vt:lpstr>Social Media and Recommendations</vt:lpstr>
      <vt:lpstr>Social Media and Recommendations</vt:lpstr>
      <vt:lpstr>Social Media and Recommendations</vt:lpstr>
      <vt:lpstr>Traditional Literature and Practice</vt:lpstr>
      <vt:lpstr>Traditional Literature and Practice</vt:lpstr>
      <vt:lpstr>Traditional Literature and Practice</vt:lpstr>
      <vt:lpstr>Recent Literature</vt:lpstr>
      <vt:lpstr>Recent Literature</vt:lpstr>
      <vt:lpstr>Our work…</vt:lpstr>
      <vt:lpstr>Dynamics of Content Matching</vt:lpstr>
      <vt:lpstr>Cascade of Departures</vt:lpstr>
      <vt:lpstr>Cascade of Departures</vt:lpstr>
      <vt:lpstr>Our Questions</vt:lpstr>
      <vt:lpstr>Related Literature</vt:lpstr>
      <vt:lpstr>Our Model</vt:lpstr>
      <vt:lpstr>Our Model</vt:lpstr>
      <vt:lpstr>Our Model</vt:lpstr>
      <vt:lpstr>Our Model</vt:lpstr>
      <vt:lpstr>Our Model</vt:lpstr>
      <vt:lpstr>Our Model</vt:lpstr>
      <vt:lpstr>Our Model</vt:lpstr>
      <vt:lpstr>Benchmarks – What the platform might do</vt:lpstr>
      <vt:lpstr>Benchmarks – What the platform might do</vt:lpstr>
      <vt:lpstr>Difference between IE and FL</vt:lpstr>
      <vt:lpstr>Difference between IE and FL</vt:lpstr>
      <vt:lpstr>Difference between IE and FL</vt:lpstr>
      <vt:lpstr>What does Forward-Looking do?</vt:lpstr>
      <vt:lpstr>ILP for Max Stable Set &amp; Forward-Looking</vt:lpstr>
      <vt:lpstr>ILP for Max Stable Set &amp; Forward-Looking</vt:lpstr>
      <vt:lpstr>ILP for Max Stable Set &amp; Forward-Looking</vt:lpstr>
      <vt:lpstr>NP-Hardness of Forward-Looking</vt:lpstr>
      <vt:lpstr>NP-Hardness of Forward-Looking</vt:lpstr>
      <vt:lpstr>NP-Hardness of Forward-Looking</vt:lpstr>
      <vt:lpstr>NP-Hardness of Forward-Looking</vt:lpstr>
      <vt:lpstr>NP-Hardness of Forward-Looking</vt:lpstr>
      <vt:lpstr>NP-Hardness of Forward-Looking</vt:lpstr>
      <vt:lpstr>NP-Hardness of Forward-Looking</vt:lpstr>
      <vt:lpstr>NP-Hardness of Forward-Looking</vt:lpstr>
      <vt:lpstr>Why the hardness?</vt:lpstr>
      <vt:lpstr>Why the hardness?</vt:lpstr>
      <vt:lpstr>Why the hardness?</vt:lpstr>
      <vt:lpstr>PowerPoint Presentation</vt:lpstr>
      <vt:lpstr>Why not just use IE?</vt:lpstr>
      <vt:lpstr>Example where (E^∞ (IE))/(E^∞ (FL) )=0</vt:lpstr>
      <vt:lpstr>Example where (E^∞ (IE))/(E^∞ (FL) )→0</vt:lpstr>
      <vt:lpstr>IE can also do badly on random instances</vt:lpstr>
      <vt:lpstr>Practical Algorithms</vt:lpstr>
      <vt:lpstr>Practical Algorithms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Matching of Users and Creators  on Social Media Platforms</dc:title>
  <dc:creator>Liang Lyu</dc:creator>
  <cp:lastModifiedBy>Charles Lyu</cp:lastModifiedBy>
  <cp:revision>58</cp:revision>
  <dcterms:created xsi:type="dcterms:W3CDTF">2023-05-20T17:58:42Z</dcterms:created>
  <dcterms:modified xsi:type="dcterms:W3CDTF">2023-10-15T17:36:17Z</dcterms:modified>
</cp:coreProperties>
</file>