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7" r:id="rId3"/>
    <p:sldId id="257" r:id="rId4"/>
    <p:sldId id="259" r:id="rId5"/>
    <p:sldId id="279" r:id="rId6"/>
    <p:sldId id="278" r:id="rId7"/>
    <p:sldId id="280" r:id="rId8"/>
    <p:sldId id="258" r:id="rId9"/>
    <p:sldId id="264" r:id="rId10"/>
    <p:sldId id="265" r:id="rId11"/>
    <p:sldId id="267" r:id="rId12"/>
    <p:sldId id="266" r:id="rId13"/>
    <p:sldId id="268" r:id="rId14"/>
    <p:sldId id="270" r:id="rId15"/>
    <p:sldId id="260" r:id="rId16"/>
    <p:sldId id="269" r:id="rId17"/>
    <p:sldId id="281" r:id="rId18"/>
    <p:sldId id="271" r:id="rId19"/>
    <p:sldId id="27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T\Spring%202022\Research\Recommendation%20Model\Simulations\Dan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T\Spring%202022\Research\Recommendation%20Model\Simulations\Dan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MIT\Spring%202022\Research\Recommendation%20Model\Simulations\Dan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Summary!$AC$5:$AC$8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Summary!$AD$5:$AD$8</c:f>
              <c:numCache>
                <c:formatCode>0.00</c:formatCode>
                <c:ptCount val="4"/>
                <c:pt idx="0">
                  <c:v>0.78764802470358608</c:v>
                </c:pt>
                <c:pt idx="1">
                  <c:v>0.6707243082591603</c:v>
                </c:pt>
                <c:pt idx="2">
                  <c:v>0.52834726807651444</c:v>
                </c:pt>
                <c:pt idx="3">
                  <c:v>0.51987345280326636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57-419D-BFD4-BD4A29E581ED}"/>
            </c:ext>
          </c:extLst>
        </c:ser>
        <c:ser>
          <c:idx val="1"/>
          <c:order val="1"/>
          <c:spPr>
            <a:ln w="381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Summary!$AC$5:$AC$8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Summary!$AE$5:$AE$8</c:f>
              <c:numCache>
                <c:formatCode>0.00</c:formatCode>
                <c:ptCount val="4"/>
                <c:pt idx="0">
                  <c:v>0.85132928818226805</c:v>
                </c:pt>
                <c:pt idx="1">
                  <c:v>0.83609947350145841</c:v>
                </c:pt>
                <c:pt idx="2">
                  <c:v>0.82479016641418601</c:v>
                </c:pt>
                <c:pt idx="3">
                  <c:v>0.8259538896631784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57-419D-BFD4-BD4A29E581ED}"/>
            </c:ext>
          </c:extLst>
        </c:ser>
        <c:ser>
          <c:idx val="2"/>
          <c:order val="2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Summary!$AC$5:$AC$8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Summary!$AF$5:$AF$8</c:f>
              <c:numCache>
                <c:formatCode>0.00</c:formatCode>
                <c:ptCount val="4"/>
                <c:pt idx="0">
                  <c:v>0.99577885266760691</c:v>
                </c:pt>
                <c:pt idx="1">
                  <c:v>0.99580692464047282</c:v>
                </c:pt>
                <c:pt idx="2">
                  <c:v>0.99594260467935103</c:v>
                </c:pt>
                <c:pt idx="3">
                  <c:v>0.9959720589372254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257-419D-BFD4-BD4A29E58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11615"/>
        <c:axId val="112626015"/>
      </c:scatterChart>
      <c:valAx>
        <c:axId val="112611615"/>
        <c:scaling>
          <c:orientation val="minMax"/>
          <c:max val="3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6015"/>
        <c:crosses val="autoZero"/>
        <c:crossBetween val="midCat"/>
        <c:majorUnit val="5"/>
      </c:valAx>
      <c:valAx>
        <c:axId val="112626015"/>
        <c:scaling>
          <c:orientation val="minMax"/>
          <c:max val="1.2"/>
          <c:min val="0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11615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508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Summary!$AC$23:$AC$27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Summary!$AD$23:$AD$27</c:f>
              <c:numCache>
                <c:formatCode>0.00</c:formatCode>
                <c:ptCount val="5"/>
                <c:pt idx="0">
                  <c:v>0.78764802470358608</c:v>
                </c:pt>
                <c:pt idx="1">
                  <c:v>0.59697759227451153</c:v>
                </c:pt>
                <c:pt idx="2">
                  <c:v>0.50868343269913796</c:v>
                </c:pt>
                <c:pt idx="3">
                  <c:v>0.52418434463184949</c:v>
                </c:pt>
                <c:pt idx="4">
                  <c:v>0.50507677555050223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57-419D-BFD4-BD4A29E581ED}"/>
            </c:ext>
          </c:extLst>
        </c:ser>
        <c:ser>
          <c:idx val="1"/>
          <c:order val="1"/>
          <c:spPr>
            <a:ln w="508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Summary!$AC$23:$AC$27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Summary!$AE$23:$AE$27</c:f>
              <c:numCache>
                <c:formatCode>0.00</c:formatCode>
                <c:ptCount val="5"/>
                <c:pt idx="0">
                  <c:v>0.85132928818226805</c:v>
                </c:pt>
                <c:pt idx="1">
                  <c:v>0.89675788448514682</c:v>
                </c:pt>
                <c:pt idx="2">
                  <c:v>0.91225762376843178</c:v>
                </c:pt>
                <c:pt idx="3">
                  <c:v>0.94527685081393464</c:v>
                </c:pt>
                <c:pt idx="4">
                  <c:v>0.94824890497064129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57-419D-BFD4-BD4A29E581ED}"/>
            </c:ext>
          </c:extLst>
        </c:ser>
        <c:ser>
          <c:idx val="2"/>
          <c:order val="2"/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Summary!$AC$23:$AC$27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Summary!$AF$23:$AF$27</c:f>
              <c:numCache>
                <c:formatCode>0.00</c:formatCode>
                <c:ptCount val="5"/>
                <c:pt idx="0">
                  <c:v>0.99577885266760691</c:v>
                </c:pt>
                <c:pt idx="1">
                  <c:v>0.99759412525458213</c:v>
                </c:pt>
                <c:pt idx="2">
                  <c:v>0.99868293862127777</c:v>
                </c:pt>
                <c:pt idx="3">
                  <c:v>0.99913368709373285</c:v>
                </c:pt>
                <c:pt idx="4">
                  <c:v>0.99940488284316131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257-419D-BFD4-BD4A29E58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11615"/>
        <c:axId val="112626015"/>
      </c:scatterChart>
      <c:valAx>
        <c:axId val="112611615"/>
        <c:scaling>
          <c:orientation val="minMax"/>
          <c:max val="4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6015"/>
        <c:crosses val="autoZero"/>
        <c:crossBetween val="midCat"/>
        <c:majorUnit val="5"/>
      </c:valAx>
      <c:valAx>
        <c:axId val="112626015"/>
        <c:scaling>
          <c:orientation val="minMax"/>
          <c:max val="1.2"/>
          <c:min val="0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11615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50800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Summary!$AC$46:$AC$50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Summary!$AD$46:$AD$50</c:f>
              <c:numCache>
                <c:formatCode>0.00</c:formatCode>
                <c:ptCount val="5"/>
                <c:pt idx="0">
                  <c:v>0.67070605800924832</c:v>
                </c:pt>
                <c:pt idx="1">
                  <c:v>0.54970815171584009</c:v>
                </c:pt>
                <c:pt idx="2">
                  <c:v>0.27828200707648426</c:v>
                </c:pt>
                <c:pt idx="3">
                  <c:v>0.1658941028981156</c:v>
                </c:pt>
                <c:pt idx="4">
                  <c:v>0.1230041795173123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57-419D-BFD4-BD4A29E581ED}"/>
            </c:ext>
          </c:extLst>
        </c:ser>
        <c:ser>
          <c:idx val="1"/>
          <c:order val="1"/>
          <c:spPr>
            <a:ln w="5080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Summary!$AC$46:$AC$50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Summary!$AE$46:$AE$50</c:f>
              <c:numCache>
                <c:formatCode>0.00</c:formatCode>
                <c:ptCount val="5"/>
                <c:pt idx="0">
                  <c:v>0.74777041691829149</c:v>
                </c:pt>
                <c:pt idx="1">
                  <c:v>0.62812905562183263</c:v>
                </c:pt>
                <c:pt idx="2">
                  <c:v>0.56516471878498742</c:v>
                </c:pt>
                <c:pt idx="3">
                  <c:v>0.54233373382412053</c:v>
                </c:pt>
                <c:pt idx="4">
                  <c:v>0.47651981662432674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57-419D-BFD4-BD4A29E581ED}"/>
            </c:ext>
          </c:extLst>
        </c:ser>
        <c:ser>
          <c:idx val="2"/>
          <c:order val="2"/>
          <c:spPr>
            <a:ln w="508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Summary!$AC$46:$AC$50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Summary!$AF$46:$AF$50</c:f>
              <c:numCache>
                <c:formatCode>0.00</c:formatCode>
                <c:ptCount val="5"/>
                <c:pt idx="0">
                  <c:v>0.99314636614234497</c:v>
                </c:pt>
                <c:pt idx="1">
                  <c:v>0.94848805029614336</c:v>
                </c:pt>
                <c:pt idx="2">
                  <c:v>0.91435185839044142</c:v>
                </c:pt>
                <c:pt idx="3">
                  <c:v>0.89528333915221714</c:v>
                </c:pt>
                <c:pt idx="4">
                  <c:v>0.89857409412142475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257-419D-BFD4-BD4A29E58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2611615"/>
        <c:axId val="112626015"/>
      </c:scatterChart>
      <c:valAx>
        <c:axId val="112611615"/>
        <c:scaling>
          <c:orientation val="minMax"/>
          <c:max val="3"/>
          <c:min val="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26015"/>
        <c:crosses val="autoZero"/>
        <c:crossBetween val="midCat"/>
        <c:majorUnit val="5"/>
      </c:valAx>
      <c:valAx>
        <c:axId val="112626015"/>
        <c:scaling>
          <c:orientation val="minMax"/>
          <c:max val="1.2"/>
          <c:min val="0"/>
        </c:scaling>
        <c:delete val="0"/>
        <c:axPos val="l"/>
        <c:numFmt formatCode="0.00" sourceLinked="1"/>
        <c:majorTickMark val="out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11615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77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8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894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7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6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1E0492-C450-419B-B0B9-D476FA9E2ED5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8BDCDA2-BC7A-4E37-91BA-ADDD6B96DD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85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6.png"/><Relationship Id="rId7" Type="http://schemas.openxmlformats.org/officeDocument/2006/relationships/image" Target="../media/image1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jpeg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jpeg"/><Relationship Id="rId7" Type="http://schemas.openxmlformats.org/officeDocument/2006/relationships/image" Target="../media/image1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jpe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jpe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2788-80E1-A9FE-8E8E-2173ACD0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Dynamic Matching of Users and Creators </a:t>
            </a:r>
            <a:br>
              <a:rPr lang="en-US" sz="5400" dirty="0"/>
            </a:br>
            <a:r>
              <a:rPr lang="en-US" sz="5400" dirty="0"/>
              <a:t>on Social Media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978912-5EA9-6F5C-118E-09EAAF12F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Dan </a:t>
            </a:r>
            <a:r>
              <a:rPr lang="en-US" dirty="0" err="1"/>
              <a:t>Huttenlocher</a:t>
            </a:r>
            <a:r>
              <a:rPr lang="en-US" dirty="0"/>
              <a:t>, Hannah Li, </a:t>
            </a:r>
            <a:br>
              <a:rPr lang="en-US" dirty="0"/>
            </a:br>
            <a:r>
              <a:rPr lang="en-US" b="1" dirty="0"/>
              <a:t>Liang “Charles” Lyu, </a:t>
            </a:r>
            <a:r>
              <a:rPr lang="en-US" dirty="0"/>
              <a:t>Asu Ozdaglar, James </a:t>
            </a:r>
            <a:r>
              <a:rPr lang="en-US" dirty="0" err="1"/>
              <a:t>Siderious</a:t>
            </a:r>
            <a:endParaRPr lang="en-US" dirty="0"/>
          </a:p>
          <a:p>
            <a:pPr algn="l"/>
            <a:r>
              <a:rPr lang="en-US" dirty="0"/>
              <a:t>MIT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9F268E-BDA3-6913-5014-86339D053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830" r="23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0614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235438-2929-0CB2-5313-AB5098CC1454}"/>
                  </a:ext>
                </a:extLst>
              </p:cNvPr>
              <p:cNvSpPr txBox="1"/>
              <p:nvPr/>
            </p:nvSpPr>
            <p:spPr>
              <a:xfrm>
                <a:off x="3167501" y="5058583"/>
                <a:ext cx="3754084" cy="942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1"/>
                    </a:solidFill>
                  </a:rPr>
                  <a:t>User engagement</a:t>
                </a:r>
              </a:p>
              <a:p>
                <a:r>
                  <a:rPr lang="en-US" sz="2400" dirty="0"/>
                  <a:t>based on similarity,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235438-2929-0CB2-5313-AB5098CC1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501" y="5058583"/>
                <a:ext cx="3754084" cy="942246"/>
              </a:xfrm>
              <a:prstGeom prst="rect">
                <a:avLst/>
              </a:prstGeom>
              <a:blipFill>
                <a:blip r:embed="rId2"/>
                <a:stretch>
                  <a:fillRect l="-3415" t="-6494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A75568D-0A07-8E6F-9621-F345D2D03F7C}"/>
              </a:ext>
            </a:extLst>
          </p:cNvPr>
          <p:cNvSpPr txBox="1"/>
          <p:nvPr/>
        </p:nvSpPr>
        <p:spPr>
          <a:xfrm>
            <a:off x="373438" y="2234632"/>
            <a:ext cx="12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(0.9, 0.1)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D0BE7E-7993-DF0C-1E8F-CEEEE856EF25}"/>
              </a:ext>
            </a:extLst>
          </p:cNvPr>
          <p:cNvSpPr txBox="1"/>
          <p:nvPr/>
        </p:nvSpPr>
        <p:spPr>
          <a:xfrm>
            <a:off x="373438" y="2967216"/>
            <a:ext cx="12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(0.8, 0.3)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17E9F-47E7-EB9D-161C-50C99F400A3E}"/>
              </a:ext>
            </a:extLst>
          </p:cNvPr>
          <p:cNvSpPr txBox="1"/>
          <p:nvPr/>
        </p:nvSpPr>
        <p:spPr>
          <a:xfrm>
            <a:off x="373438" y="3711456"/>
            <a:ext cx="12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(0.7, 0.7)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C05AA-CABF-10F3-11DE-4AF140C7765C}"/>
              </a:ext>
            </a:extLst>
          </p:cNvPr>
          <p:cNvSpPr txBox="1"/>
          <p:nvPr/>
        </p:nvSpPr>
        <p:spPr>
          <a:xfrm>
            <a:off x="373438" y="4453330"/>
            <a:ext cx="12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/>
              <a:t>(0.1, 0.9)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927FF-C93F-1357-C96D-0B0418720E38}"/>
              </a:ext>
            </a:extLst>
          </p:cNvPr>
          <p:cNvSpPr txBox="1"/>
          <p:nvPr/>
        </p:nvSpPr>
        <p:spPr>
          <a:xfrm>
            <a:off x="3959933" y="2222626"/>
            <a:ext cx="12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(1, 0)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B5822-4D21-D6FE-A7A5-F1E745A3F8DC}"/>
              </a:ext>
            </a:extLst>
          </p:cNvPr>
          <p:cNvSpPr txBox="1"/>
          <p:nvPr/>
        </p:nvSpPr>
        <p:spPr>
          <a:xfrm>
            <a:off x="3959933" y="2973623"/>
            <a:ext cx="12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(0.8, 0.3)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ECE618-4804-74C3-64F6-BF9189F077C3}"/>
              </a:ext>
            </a:extLst>
          </p:cNvPr>
          <p:cNvSpPr txBox="1"/>
          <p:nvPr/>
        </p:nvSpPr>
        <p:spPr>
          <a:xfrm>
            <a:off x="3959933" y="3704525"/>
            <a:ext cx="12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(0.7, 0.7)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843D11-1770-A0FC-4261-57865E80418A}"/>
              </a:ext>
            </a:extLst>
          </p:cNvPr>
          <p:cNvSpPr txBox="1"/>
          <p:nvPr/>
        </p:nvSpPr>
        <p:spPr>
          <a:xfrm>
            <a:off x="3959933" y="4447502"/>
            <a:ext cx="12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(0, 1)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56A72F-180F-4CF4-AC92-D97A48D04DE0}"/>
              </a:ext>
            </a:extLst>
          </p:cNvPr>
          <p:cNvSpPr txBox="1"/>
          <p:nvPr/>
        </p:nvSpPr>
        <p:spPr>
          <a:xfrm>
            <a:off x="5830449" y="3096016"/>
            <a:ext cx="34528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Type vectors</a:t>
            </a:r>
          </a:p>
          <a:p>
            <a:r>
              <a:rPr lang="en-US" sz="2400" dirty="0"/>
              <a:t>(fixed, known to platform)</a:t>
            </a:r>
            <a:endParaRPr lang="en-US" sz="2000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A717D342-EA3F-2481-8B37-1D9FE58121DE}"/>
              </a:ext>
            </a:extLst>
          </p:cNvPr>
          <p:cNvSpPr/>
          <p:nvPr/>
        </p:nvSpPr>
        <p:spPr bwMode="auto">
          <a:xfrm>
            <a:off x="5167839" y="2433841"/>
            <a:ext cx="567382" cy="2216903"/>
          </a:xfrm>
          <a:prstGeom prst="rightBrace">
            <a:avLst>
              <a:gd name="adj1" fmla="val 105371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F571F3A-AD9F-E845-4242-2C9CA04BF257}"/>
              </a:ext>
            </a:extLst>
          </p:cNvPr>
          <p:cNvCxnSpPr>
            <a:cxnSpLocks/>
            <a:endCxn id="43" idx="1"/>
          </p:cNvCxnSpPr>
          <p:nvPr/>
        </p:nvCxnSpPr>
        <p:spPr bwMode="auto">
          <a:xfrm rot="16200000" flipH="1">
            <a:off x="2522438" y="4884643"/>
            <a:ext cx="756826" cy="533299"/>
          </a:xfrm>
          <a:prstGeom prst="curvedConnector2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5704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Our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235438-2929-0CB2-5313-AB5098CC1454}"/>
                  </a:ext>
                </a:extLst>
              </p:cNvPr>
              <p:cNvSpPr txBox="1"/>
              <p:nvPr/>
            </p:nvSpPr>
            <p:spPr>
              <a:xfrm>
                <a:off x="1599092" y="5071245"/>
                <a:ext cx="235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4235438-2929-0CB2-5313-AB5098CC1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92" y="5071245"/>
                <a:ext cx="2356726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5D30DE8-42BC-5E5C-34A1-BADFCD3FEF76}"/>
                  </a:ext>
                </a:extLst>
              </p:cNvPr>
              <p:cNvSpPr txBox="1"/>
              <p:nvPr/>
            </p:nvSpPr>
            <p:spPr>
              <a:xfrm>
                <a:off x="4488340" y="5071245"/>
                <a:ext cx="32040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5D30DE8-42BC-5E5C-34A1-BADFCD3FE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340" y="5071245"/>
                <a:ext cx="32040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E21E6B-857B-3B4E-58DA-25AD0703AF63}"/>
              </a:ext>
            </a:extLst>
          </p:cNvPr>
          <p:cNvGrpSpPr/>
          <p:nvPr/>
        </p:nvGrpSpPr>
        <p:grpSpPr>
          <a:xfrm>
            <a:off x="4912019" y="2142407"/>
            <a:ext cx="2367962" cy="2789116"/>
            <a:chOff x="1599092" y="2142407"/>
            <a:chExt cx="2367962" cy="278911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736D6F-2C3E-B4B2-7AA2-E571AC6CA8CC}"/>
                </a:ext>
              </a:extLst>
            </p:cNvPr>
            <p:cNvCxnSpPr>
              <a:cxnSpLocks/>
              <a:stCxn id="128" idx="3"/>
              <a:endCxn id="132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61993F1-8F00-C759-CE32-56C2E12CE3D6}"/>
                </a:ext>
              </a:extLst>
            </p:cNvPr>
            <p:cNvCxnSpPr>
              <a:cxnSpLocks/>
              <a:stCxn id="128" idx="3"/>
              <a:endCxn id="135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E66FD53-226F-04A3-E783-596F8AA23FF4}"/>
                </a:ext>
              </a:extLst>
            </p:cNvPr>
            <p:cNvCxnSpPr>
              <a:cxnSpLocks/>
              <a:stCxn id="129" idx="3"/>
              <a:endCxn id="132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A42C4A-76EC-F677-E42C-E15E23249962}"/>
                </a:ext>
              </a:extLst>
            </p:cNvPr>
            <p:cNvCxnSpPr>
              <a:cxnSpLocks/>
              <a:stCxn id="129" idx="3"/>
              <a:endCxn id="133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0E97856-5E0F-A22B-7268-16584159E02F}"/>
                </a:ext>
              </a:extLst>
            </p:cNvPr>
            <p:cNvCxnSpPr>
              <a:cxnSpLocks/>
              <a:stCxn id="130" idx="3"/>
              <a:endCxn id="133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A3084FA-4C1D-624B-20F7-28BF3F55E4D8}"/>
                </a:ext>
              </a:extLst>
            </p:cNvPr>
            <p:cNvCxnSpPr>
              <a:cxnSpLocks/>
              <a:stCxn id="130" idx="3"/>
              <a:endCxn id="132" idx="1"/>
            </p:cNvCxnSpPr>
            <p:nvPr/>
          </p:nvCxnSpPr>
          <p:spPr>
            <a:xfrm flipV="1">
              <a:off x="2175863" y="3174258"/>
              <a:ext cx="1212023" cy="1473299"/>
            </a:xfrm>
            <a:prstGeom prst="line">
              <a:avLst/>
            </a:prstGeom>
            <a:ln w="762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127B5E4-3CE0-30BB-1E90-1E42E2829261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32" name="Picture 8">
                <a:extLst>
                  <a:ext uri="{FF2B5EF4-FFF2-40B4-BE49-F238E27FC236}">
                    <a16:creationId xmlns:a16="http://schemas.microsoft.com/office/drawing/2014/main" id="{6478F752-773D-4BC7-BDB1-5A7E5DED5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4">
                <a:extLst>
                  <a:ext uri="{FF2B5EF4-FFF2-40B4-BE49-F238E27FC236}">
                    <a16:creationId xmlns:a16="http://schemas.microsoft.com/office/drawing/2014/main" id="{396C851C-92B7-2C4A-26CA-80236DD80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6">
                <a:extLst>
                  <a:ext uri="{FF2B5EF4-FFF2-40B4-BE49-F238E27FC236}">
                    <a16:creationId xmlns:a16="http://schemas.microsoft.com/office/drawing/2014/main" id="{12404759-7BD6-33DB-5A33-094CA2BAF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A7ED4DD-FA00-E714-7333-AC943B14E364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3EFFA39-B976-D6F1-FE5D-BD7BEBDEB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742D574-F1FE-B13F-E21F-64DC50C29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7CCC7AC-0D13-621D-2BF8-F0634E3D1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</p:pic>
          <p:pic>
            <p:nvPicPr>
              <p:cNvPr id="13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AD5A60F-BF0A-F8F2-13AF-CA217B14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B244B53-4E97-4362-EB24-C3E1EECC3EEF}"/>
                </a:ext>
              </a:extLst>
            </p:cNvPr>
            <p:cNvCxnSpPr>
              <a:cxnSpLocks/>
              <a:stCxn id="131" idx="3"/>
              <a:endCxn id="135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F60977-4193-2785-7BC9-2D0F6338E6DE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CE348E-F3C0-5EA7-4481-2DAC81DD2EE1}"/>
              </a:ext>
            </a:extLst>
          </p:cNvPr>
          <p:cNvGrpSpPr/>
          <p:nvPr/>
        </p:nvGrpSpPr>
        <p:grpSpPr>
          <a:xfrm>
            <a:off x="8224947" y="2142407"/>
            <a:ext cx="2367962" cy="2052466"/>
            <a:chOff x="1599092" y="2142407"/>
            <a:chExt cx="2367962" cy="205246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FF27743-6373-DDEC-2617-350A42C7FDD1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977030-0103-4553-6761-2CB56E14BDAD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4F5D25-E860-DBE5-EE41-36AC3DA47629}"/>
                </a:ext>
              </a:extLst>
            </p:cNvPr>
            <p:cNvCxnSpPr>
              <a:cxnSpLocks/>
              <a:stCxn id="148" idx="3"/>
              <a:endCxn id="151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F44F72-ED89-5A84-AA19-5CABBB127D78}"/>
                </a:ext>
              </a:extLst>
            </p:cNvPr>
            <p:cNvCxnSpPr>
              <a:cxnSpLocks/>
              <a:stCxn id="148" idx="3"/>
              <a:endCxn id="152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03C90E-BD9C-8528-6933-38AA7E129365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51" name="Picture 8">
                <a:extLst>
                  <a:ext uri="{FF2B5EF4-FFF2-40B4-BE49-F238E27FC236}">
                    <a16:creationId xmlns:a16="http://schemas.microsoft.com/office/drawing/2014/main" id="{B65DA2AA-F491-FAB7-CAE7-A94A0DD28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4">
                <a:extLst>
                  <a:ext uri="{FF2B5EF4-FFF2-40B4-BE49-F238E27FC236}">
                    <a16:creationId xmlns:a16="http://schemas.microsoft.com/office/drawing/2014/main" id="{0C367AE9-62A8-0375-ABC9-3CF66FDB7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6">
                <a:extLst>
                  <a:ext uri="{FF2B5EF4-FFF2-40B4-BE49-F238E27FC236}">
                    <a16:creationId xmlns:a16="http://schemas.microsoft.com/office/drawing/2014/main" id="{69FD890C-6AA8-6AD6-E7E6-A6A42E824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84C423-B9A9-2E2E-CC78-E77E60F05AB1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042390"/>
              <a:chOff x="1599092" y="1951498"/>
              <a:chExt cx="576772" cy="2042390"/>
            </a:xfrm>
          </p:grpSpPr>
          <p:pic>
            <p:nvPicPr>
              <p:cNvPr id="1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821643F-5A25-4886-F6B6-5CF3774D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4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858D7E0-CB77-86C0-1460-B1668E17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5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A71F86-32A6-96BC-65B3-36ABC34C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3AA3C9-095C-1838-C333-911D4DD91098}"/>
                </a:ext>
              </a:extLst>
            </p:cNvPr>
            <p:cNvCxnSpPr>
              <a:cxnSpLocks/>
              <a:stCxn id="150" idx="3"/>
              <a:endCxn id="154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866B8-8443-B9C1-911E-01BA8F8750DB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/>
              <p:nvPr/>
            </p:nvSpPr>
            <p:spPr>
              <a:xfrm>
                <a:off x="8224947" y="5071245"/>
                <a:ext cx="235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947" y="5071245"/>
                <a:ext cx="235672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E769596F-1B7E-4771-C0F9-42229DF10FE3}"/>
              </a:ext>
            </a:extLst>
          </p:cNvPr>
          <p:cNvSpPr/>
          <p:nvPr/>
        </p:nvSpPr>
        <p:spPr bwMode="auto">
          <a:xfrm>
            <a:off x="7458460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DB31A9B0-2913-18D9-D220-4D758BBA2004}"/>
              </a:ext>
            </a:extLst>
          </p:cNvPr>
          <p:cNvSpPr/>
          <p:nvPr/>
        </p:nvSpPr>
        <p:spPr bwMode="auto">
          <a:xfrm>
            <a:off x="4145531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864680C-00DC-02E4-9237-A8D7A87D1B12}"/>
              </a:ext>
            </a:extLst>
          </p:cNvPr>
          <p:cNvSpPr/>
          <p:nvPr/>
        </p:nvSpPr>
        <p:spPr bwMode="auto">
          <a:xfrm>
            <a:off x="10780227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8FFD-C88A-30E0-CD35-637464CEA2C5}"/>
              </a:ext>
            </a:extLst>
          </p:cNvPr>
          <p:cNvSpPr txBox="1"/>
          <p:nvPr/>
        </p:nvSpPr>
        <p:spPr>
          <a:xfrm>
            <a:off x="11283696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DC76FB-BD16-C24C-6DAD-48AC1D5A7C6C}"/>
              </a:ext>
            </a:extLst>
          </p:cNvPr>
          <p:cNvSpPr txBox="1"/>
          <p:nvPr/>
        </p:nvSpPr>
        <p:spPr>
          <a:xfrm>
            <a:off x="3414353" y="5672632"/>
            <a:ext cx="5352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Sequential recommendations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1ED1D2-E01A-77C2-4B04-D76F1E3DCA3A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2354" y="5636402"/>
            <a:ext cx="8707293" cy="0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6718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Our Model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E21E6B-857B-3B4E-58DA-25AD0703AF63}"/>
              </a:ext>
            </a:extLst>
          </p:cNvPr>
          <p:cNvGrpSpPr/>
          <p:nvPr/>
        </p:nvGrpSpPr>
        <p:grpSpPr>
          <a:xfrm>
            <a:off x="4912019" y="2142407"/>
            <a:ext cx="2367962" cy="2789116"/>
            <a:chOff x="1599092" y="2142407"/>
            <a:chExt cx="2367962" cy="278911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736D6F-2C3E-B4B2-7AA2-E571AC6CA8CC}"/>
                </a:ext>
              </a:extLst>
            </p:cNvPr>
            <p:cNvCxnSpPr>
              <a:cxnSpLocks/>
              <a:stCxn id="128" idx="3"/>
              <a:endCxn id="132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61993F1-8F00-C759-CE32-56C2E12CE3D6}"/>
                </a:ext>
              </a:extLst>
            </p:cNvPr>
            <p:cNvCxnSpPr>
              <a:cxnSpLocks/>
              <a:stCxn id="128" idx="3"/>
              <a:endCxn id="135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E66FD53-226F-04A3-E783-596F8AA23FF4}"/>
                </a:ext>
              </a:extLst>
            </p:cNvPr>
            <p:cNvCxnSpPr>
              <a:cxnSpLocks/>
              <a:stCxn id="129" idx="3"/>
              <a:endCxn id="132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A42C4A-76EC-F677-E42C-E15E23249962}"/>
                </a:ext>
              </a:extLst>
            </p:cNvPr>
            <p:cNvCxnSpPr>
              <a:cxnSpLocks/>
              <a:stCxn id="129" idx="3"/>
              <a:endCxn id="133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0E97856-5E0F-A22B-7268-16584159E02F}"/>
                </a:ext>
              </a:extLst>
            </p:cNvPr>
            <p:cNvCxnSpPr>
              <a:cxnSpLocks/>
              <a:stCxn id="130" idx="3"/>
              <a:endCxn id="133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A3084FA-4C1D-624B-20F7-28BF3F55E4D8}"/>
                </a:ext>
              </a:extLst>
            </p:cNvPr>
            <p:cNvCxnSpPr>
              <a:cxnSpLocks/>
              <a:stCxn id="130" idx="3"/>
              <a:endCxn id="132" idx="1"/>
            </p:cNvCxnSpPr>
            <p:nvPr/>
          </p:nvCxnSpPr>
          <p:spPr>
            <a:xfrm flipV="1">
              <a:off x="2175863" y="3174258"/>
              <a:ext cx="1212023" cy="1473299"/>
            </a:xfrm>
            <a:prstGeom prst="line">
              <a:avLst/>
            </a:prstGeom>
            <a:ln w="762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127B5E4-3CE0-30BB-1E90-1E42E2829261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32" name="Picture 8">
                <a:extLst>
                  <a:ext uri="{FF2B5EF4-FFF2-40B4-BE49-F238E27FC236}">
                    <a16:creationId xmlns:a16="http://schemas.microsoft.com/office/drawing/2014/main" id="{6478F752-773D-4BC7-BDB1-5A7E5DED5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4">
                <a:extLst>
                  <a:ext uri="{FF2B5EF4-FFF2-40B4-BE49-F238E27FC236}">
                    <a16:creationId xmlns:a16="http://schemas.microsoft.com/office/drawing/2014/main" id="{396C851C-92B7-2C4A-26CA-80236DD80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6">
                <a:extLst>
                  <a:ext uri="{FF2B5EF4-FFF2-40B4-BE49-F238E27FC236}">
                    <a16:creationId xmlns:a16="http://schemas.microsoft.com/office/drawing/2014/main" id="{12404759-7BD6-33DB-5A33-094CA2BAF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A7ED4DD-FA00-E714-7333-AC943B14E364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3EFFA39-B976-D6F1-FE5D-BD7BEBDEB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742D574-F1FE-B13F-E21F-64DC50C29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7CCC7AC-0D13-621D-2BF8-F0634E3D1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</p:pic>
          <p:pic>
            <p:nvPicPr>
              <p:cNvPr id="13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AD5A60F-BF0A-F8F2-13AF-CA217B14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B244B53-4E97-4362-EB24-C3E1EECC3EEF}"/>
                </a:ext>
              </a:extLst>
            </p:cNvPr>
            <p:cNvCxnSpPr>
              <a:cxnSpLocks/>
              <a:stCxn id="131" idx="3"/>
              <a:endCxn id="135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F60977-4193-2785-7BC9-2D0F6338E6DE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CE348E-F3C0-5EA7-4481-2DAC81DD2EE1}"/>
              </a:ext>
            </a:extLst>
          </p:cNvPr>
          <p:cNvGrpSpPr/>
          <p:nvPr/>
        </p:nvGrpSpPr>
        <p:grpSpPr>
          <a:xfrm>
            <a:off x="8224947" y="2142407"/>
            <a:ext cx="2367962" cy="2052466"/>
            <a:chOff x="1599092" y="2142407"/>
            <a:chExt cx="2367962" cy="205246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FF27743-6373-DDEC-2617-350A42C7FDD1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977030-0103-4553-6761-2CB56E14BDAD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4F5D25-E860-DBE5-EE41-36AC3DA47629}"/>
                </a:ext>
              </a:extLst>
            </p:cNvPr>
            <p:cNvCxnSpPr>
              <a:cxnSpLocks/>
              <a:stCxn id="148" idx="3"/>
              <a:endCxn id="151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F44F72-ED89-5A84-AA19-5CABBB127D78}"/>
                </a:ext>
              </a:extLst>
            </p:cNvPr>
            <p:cNvCxnSpPr>
              <a:cxnSpLocks/>
              <a:stCxn id="148" idx="3"/>
              <a:endCxn id="152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03C90E-BD9C-8528-6933-38AA7E129365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51" name="Picture 8">
                <a:extLst>
                  <a:ext uri="{FF2B5EF4-FFF2-40B4-BE49-F238E27FC236}">
                    <a16:creationId xmlns:a16="http://schemas.microsoft.com/office/drawing/2014/main" id="{B65DA2AA-F491-FAB7-CAE7-A94A0DD28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4">
                <a:extLst>
                  <a:ext uri="{FF2B5EF4-FFF2-40B4-BE49-F238E27FC236}">
                    <a16:creationId xmlns:a16="http://schemas.microsoft.com/office/drawing/2014/main" id="{0C367AE9-62A8-0375-ABC9-3CF66FDB7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6">
                <a:extLst>
                  <a:ext uri="{FF2B5EF4-FFF2-40B4-BE49-F238E27FC236}">
                    <a16:creationId xmlns:a16="http://schemas.microsoft.com/office/drawing/2014/main" id="{69FD890C-6AA8-6AD6-E7E6-A6A42E824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84C423-B9A9-2E2E-CC78-E77E60F05AB1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042390"/>
              <a:chOff x="1599092" y="1951498"/>
              <a:chExt cx="576772" cy="2042390"/>
            </a:xfrm>
          </p:grpSpPr>
          <p:pic>
            <p:nvPicPr>
              <p:cNvPr id="1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821643F-5A25-4886-F6B6-5CF3774D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4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858D7E0-CB77-86C0-1460-B1668E17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5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A71F86-32A6-96BC-65B3-36ABC34C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3AA3C9-095C-1838-C333-911D4DD91098}"/>
                </a:ext>
              </a:extLst>
            </p:cNvPr>
            <p:cNvCxnSpPr>
              <a:cxnSpLocks/>
              <a:stCxn id="150" idx="3"/>
              <a:endCxn id="154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866B8-8443-B9C1-911E-01BA8F8750DB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/>
              <p:nvPr/>
            </p:nvSpPr>
            <p:spPr>
              <a:xfrm>
                <a:off x="7279981" y="4816854"/>
                <a:ext cx="38742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800" b="1" dirty="0">
                    <a:solidFill>
                      <a:srgbClr val="E48312"/>
                    </a:solidFill>
                  </a:rPr>
                  <a:t>Participation constraints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Departures</a:t>
                </a:r>
                <a:endParaRPr lang="en-US" sz="2400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37E7673-6704-BA34-4901-91FF625B6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981" y="4816854"/>
                <a:ext cx="3874200" cy="954107"/>
              </a:xfrm>
              <a:prstGeom prst="rect">
                <a:avLst/>
              </a:prstGeom>
              <a:blipFill>
                <a:blip r:embed="rId7"/>
                <a:stretch>
                  <a:fillRect l="-3145" t="-5732" r="-314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E769596F-1B7E-4771-C0F9-42229DF10FE3}"/>
              </a:ext>
            </a:extLst>
          </p:cNvPr>
          <p:cNvSpPr/>
          <p:nvPr/>
        </p:nvSpPr>
        <p:spPr bwMode="auto">
          <a:xfrm>
            <a:off x="7458460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DB31A9B0-2913-18D9-D220-4D758BBA2004}"/>
              </a:ext>
            </a:extLst>
          </p:cNvPr>
          <p:cNvSpPr/>
          <p:nvPr/>
        </p:nvSpPr>
        <p:spPr bwMode="auto">
          <a:xfrm>
            <a:off x="4145531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9AFE851-9E81-576E-1809-2EE1BA3C88CE}"/>
              </a:ext>
            </a:extLst>
          </p:cNvPr>
          <p:cNvSpPr txBox="1"/>
          <p:nvPr/>
        </p:nvSpPr>
        <p:spPr>
          <a:xfrm>
            <a:off x="4722302" y="5314230"/>
            <a:ext cx="167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 enough engagement</a:t>
            </a:r>
            <a:endParaRPr lang="en-US" sz="2000" b="1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864680C-00DC-02E4-9237-A8D7A87D1B12}"/>
              </a:ext>
            </a:extLst>
          </p:cNvPr>
          <p:cNvSpPr/>
          <p:nvPr/>
        </p:nvSpPr>
        <p:spPr bwMode="auto">
          <a:xfrm>
            <a:off x="10780227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8FFD-C88A-30E0-CD35-637464CEA2C5}"/>
              </a:ext>
            </a:extLst>
          </p:cNvPr>
          <p:cNvSpPr txBox="1"/>
          <p:nvPr/>
        </p:nvSpPr>
        <p:spPr>
          <a:xfrm>
            <a:off x="11283696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D0BA5-A771-EE53-31A3-DFF1B8AA1A37}"/>
              </a:ext>
            </a:extLst>
          </p:cNvPr>
          <p:cNvSpPr txBox="1"/>
          <p:nvPr/>
        </p:nvSpPr>
        <p:spPr>
          <a:xfrm>
            <a:off x="2405183" y="5314230"/>
            <a:ext cx="1679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Need enough users</a:t>
            </a:r>
            <a:endParaRPr lang="en-US" sz="2000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9A95D-AB40-2696-ED83-F114279EFF4F}"/>
              </a:ext>
            </a:extLst>
          </p:cNvPr>
          <p:cNvCxnSpPr>
            <a:cxnSpLocks/>
            <a:stCxn id="5" idx="0"/>
            <a:endCxn id="41" idx="2"/>
          </p:cNvCxnSpPr>
          <p:nvPr/>
        </p:nvCxnSpPr>
        <p:spPr bwMode="auto">
          <a:xfrm flipV="1">
            <a:off x="3244968" y="4931523"/>
            <a:ext cx="426883" cy="382707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8BD07F-C3F8-A6EC-9ECF-E9AC1C1160A8}"/>
              </a:ext>
            </a:extLst>
          </p:cNvPr>
          <p:cNvCxnSpPr>
            <a:cxnSpLocks/>
            <a:stCxn id="160" idx="0"/>
            <a:endCxn id="130" idx="2"/>
          </p:cNvCxnSpPr>
          <p:nvPr/>
        </p:nvCxnSpPr>
        <p:spPr bwMode="auto">
          <a:xfrm flipH="1" flipV="1">
            <a:off x="5200405" y="4931523"/>
            <a:ext cx="361682" cy="382707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148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Our Model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CE348E-F3C0-5EA7-4481-2DAC81DD2EE1}"/>
              </a:ext>
            </a:extLst>
          </p:cNvPr>
          <p:cNvGrpSpPr/>
          <p:nvPr/>
        </p:nvGrpSpPr>
        <p:grpSpPr>
          <a:xfrm>
            <a:off x="8224948" y="2142407"/>
            <a:ext cx="2367961" cy="1315817"/>
            <a:chOff x="1599093" y="2142407"/>
            <a:chExt cx="2367961" cy="1315817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FF27743-6373-DDEC-2617-350A42C7FDD1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977030-0103-4553-6761-2CB56E14BDAD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03C90E-BD9C-8528-6933-38AA7E129365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1315817"/>
              <a:chOff x="3387886" y="1942001"/>
              <a:chExt cx="579168" cy="1315817"/>
            </a:xfrm>
          </p:grpSpPr>
          <p:pic>
            <p:nvPicPr>
              <p:cNvPr id="151" name="Picture 8">
                <a:extLst>
                  <a:ext uri="{FF2B5EF4-FFF2-40B4-BE49-F238E27FC236}">
                    <a16:creationId xmlns:a16="http://schemas.microsoft.com/office/drawing/2014/main" id="{B65DA2AA-F491-FAB7-CAE7-A94A0DD28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6">
                <a:extLst>
                  <a:ext uri="{FF2B5EF4-FFF2-40B4-BE49-F238E27FC236}">
                    <a16:creationId xmlns:a16="http://schemas.microsoft.com/office/drawing/2014/main" id="{69FD890C-6AA8-6AD6-E7E6-A6A42E824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84C423-B9A9-2E2E-CC78-E77E60F05AB1}"/>
                </a:ext>
              </a:extLst>
            </p:cNvPr>
            <p:cNvGrpSpPr/>
            <p:nvPr/>
          </p:nvGrpSpPr>
          <p:grpSpPr>
            <a:xfrm>
              <a:off x="1599093" y="2151904"/>
              <a:ext cx="576771" cy="1305161"/>
              <a:chOff x="1599093" y="1951498"/>
              <a:chExt cx="576771" cy="1305161"/>
            </a:xfrm>
          </p:grpSpPr>
          <p:pic>
            <p:nvPicPr>
              <p:cNvPr id="1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821643F-5A25-4886-F6B6-5CF3774D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5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A71F86-32A6-96BC-65B3-36ABC34C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3AA3C9-095C-1838-C333-911D4DD91098}"/>
                </a:ext>
              </a:extLst>
            </p:cNvPr>
            <p:cNvCxnSpPr>
              <a:cxnSpLocks/>
              <a:stCxn id="150" idx="3"/>
              <a:endCxn id="154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866B8-8443-B9C1-911E-01BA8F8750DB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C37E7673-6704-BA34-4901-91FF625B6BC3}"/>
              </a:ext>
            </a:extLst>
          </p:cNvPr>
          <p:cNvSpPr txBox="1"/>
          <p:nvPr/>
        </p:nvSpPr>
        <p:spPr>
          <a:xfrm>
            <a:off x="7143214" y="4066423"/>
            <a:ext cx="4520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rgbClr val="E48312"/>
                </a:solidFill>
              </a:rPr>
              <a:t>Goal: </a:t>
            </a:r>
            <a:r>
              <a:rPr lang="en-US" sz="2800" dirty="0"/>
              <a:t>Maximize </a:t>
            </a:r>
          </a:p>
          <a:p>
            <a:pPr lvl="0" algn="ctr"/>
            <a:r>
              <a:rPr lang="en-US" sz="2800" b="1" i="1" dirty="0">
                <a:solidFill>
                  <a:schemeClr val="accent1"/>
                </a:solidFill>
              </a:rPr>
              <a:t>long-term</a:t>
            </a:r>
            <a:r>
              <a:rPr lang="en-US" sz="2800" dirty="0"/>
              <a:t> total engagement</a:t>
            </a:r>
            <a:endParaRPr lang="en-US" sz="2400" dirty="0"/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E769596F-1B7E-4771-C0F9-42229DF10FE3}"/>
              </a:ext>
            </a:extLst>
          </p:cNvPr>
          <p:cNvSpPr/>
          <p:nvPr/>
        </p:nvSpPr>
        <p:spPr bwMode="auto">
          <a:xfrm>
            <a:off x="7458460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DB31A9B0-2913-18D9-D220-4D758BBA2004}"/>
              </a:ext>
            </a:extLst>
          </p:cNvPr>
          <p:cNvSpPr/>
          <p:nvPr/>
        </p:nvSpPr>
        <p:spPr bwMode="auto">
          <a:xfrm>
            <a:off x="4145531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8FFD-C88A-30E0-CD35-637464CEA2C5}"/>
              </a:ext>
            </a:extLst>
          </p:cNvPr>
          <p:cNvSpPr txBox="1"/>
          <p:nvPr/>
        </p:nvSpPr>
        <p:spPr>
          <a:xfrm>
            <a:off x="4939505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2D6637E-04ED-47D3-AE6D-9E2EE9AA12B7}"/>
              </a:ext>
            </a:extLst>
          </p:cNvPr>
          <p:cNvSpPr/>
          <p:nvPr/>
        </p:nvSpPr>
        <p:spPr bwMode="auto">
          <a:xfrm rot="5400000">
            <a:off x="9248946" y="3195934"/>
            <a:ext cx="317563" cy="1212023"/>
          </a:xfrm>
          <a:prstGeom prst="rightBrace">
            <a:avLst>
              <a:gd name="adj1" fmla="val 105371"/>
              <a:gd name="adj2" fmla="val 50000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613C7D4-74BE-BD56-1891-E92C2584DA12}"/>
              </a:ext>
            </a:extLst>
          </p:cNvPr>
          <p:cNvSpPr/>
          <p:nvPr/>
        </p:nvSpPr>
        <p:spPr bwMode="auto">
          <a:xfrm>
            <a:off x="5801996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CEE6A-204C-257B-A51F-C4026E3FB463}"/>
              </a:ext>
            </a:extLst>
          </p:cNvPr>
          <p:cNvSpPr txBox="1"/>
          <p:nvPr/>
        </p:nvSpPr>
        <p:spPr>
          <a:xfrm>
            <a:off x="6595971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89B3E0-B76B-36C1-2216-F0BBC712534A}"/>
                  </a:ext>
                </a:extLst>
              </p:cNvPr>
              <p:cNvSpPr txBox="1"/>
              <p:nvPr/>
            </p:nvSpPr>
            <p:spPr>
              <a:xfrm>
                <a:off x="1599092" y="5071245"/>
                <a:ext cx="235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89B3E0-B76B-36C1-2216-F0BBC7125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092" y="5071245"/>
                <a:ext cx="23567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88D29-B046-C20E-B25B-5CEC7B1B5FDE}"/>
                  </a:ext>
                </a:extLst>
              </p:cNvPr>
              <p:cNvSpPr txBox="1"/>
              <p:nvPr/>
            </p:nvSpPr>
            <p:spPr>
              <a:xfrm>
                <a:off x="8224947" y="5071245"/>
                <a:ext cx="23567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88D29-B046-C20E-B25B-5CEC7B1B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4947" y="5071245"/>
                <a:ext cx="235672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52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Benchmarks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74E265A-6703-5FD7-8B4B-16F79C10CF40}"/>
              </a:ext>
            </a:extLst>
          </p:cNvPr>
          <p:cNvGrpSpPr/>
          <p:nvPr/>
        </p:nvGrpSpPr>
        <p:grpSpPr>
          <a:xfrm>
            <a:off x="1149476" y="1857950"/>
            <a:ext cx="4810599" cy="3863107"/>
            <a:chOff x="1285401" y="1857950"/>
            <a:chExt cx="4810599" cy="386310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6642EE-F7A8-D5F8-A7EF-10DC9DC80358}"/>
                </a:ext>
              </a:extLst>
            </p:cNvPr>
            <p:cNvSpPr txBox="1"/>
            <p:nvPr/>
          </p:nvSpPr>
          <p:spPr>
            <a:xfrm>
              <a:off x="1430605" y="1857950"/>
              <a:ext cx="452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srgbClr val="E48312"/>
                  </a:solidFill>
                </a:rPr>
                <a:t>Immediate Engagement (IE)</a:t>
              </a:r>
              <a:endParaRPr lang="en-US" sz="2400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BFE39D-878C-3C75-C085-E74098C2F468}"/>
                </a:ext>
              </a:extLst>
            </p:cNvPr>
            <p:cNvGrpSpPr/>
            <p:nvPr/>
          </p:nvGrpSpPr>
          <p:grpSpPr>
            <a:xfrm>
              <a:off x="2512338" y="2660599"/>
              <a:ext cx="2924659" cy="2041231"/>
              <a:chOff x="2859659" y="2660599"/>
              <a:chExt cx="2924659" cy="204123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0EEECA-092B-731E-7986-64CD521CF79D}"/>
                  </a:ext>
                </a:extLst>
              </p:cNvPr>
              <p:cNvCxnSpPr>
                <a:cxnSpLocks/>
                <a:stCxn id="20" idx="3"/>
                <a:endCxn id="23" idx="1"/>
              </p:cNvCxnSpPr>
              <p:nvPr/>
            </p:nvCxnSpPr>
            <p:spPr>
              <a:xfrm flipV="1">
                <a:off x="3436430" y="2944565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569EA3-9D3E-48A9-A6D1-F64D6C198462}"/>
                  </a:ext>
                </a:extLst>
              </p:cNvPr>
              <p:cNvCxnSpPr>
                <a:cxnSpLocks/>
                <a:stCxn id="20" idx="3"/>
                <a:endCxn id="24" idx="1"/>
              </p:cNvCxnSpPr>
              <p:nvPr/>
            </p:nvCxnSpPr>
            <p:spPr>
              <a:xfrm flipV="1">
                <a:off x="3436430" y="3505907"/>
                <a:ext cx="1212023" cy="174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FFBEE0-0F1D-092E-7302-6D38EAE1FEA4}"/>
                  </a:ext>
                </a:extLst>
              </p:cNvPr>
              <p:cNvCxnSpPr>
                <a:cxnSpLocks/>
                <a:stCxn id="20" idx="3"/>
                <a:endCxn id="25" idx="1"/>
              </p:cNvCxnSpPr>
              <p:nvPr/>
            </p:nvCxnSpPr>
            <p:spPr>
              <a:xfrm>
                <a:off x="3436430" y="3680635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CC1BB221-AAE0-8F6A-F61D-DFFE6CF6BF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2660599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65878955-C4F2-86F3-3481-6673AD4C3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322194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637A58DD-D466-397C-E447-19441A05E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4133898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9E32DDC-DCDD-D1AB-AC00-05D1BA3A3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9659" y="3396669"/>
                <a:ext cx="576771" cy="56793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18AF94-04B9-BEBC-52E2-43BBC0545131}"/>
                  </a:ext>
                </a:extLst>
              </p:cNvPr>
              <p:cNvSpPr txBox="1"/>
              <p:nvPr/>
            </p:nvSpPr>
            <p:spPr>
              <a:xfrm>
                <a:off x="5216386" y="274335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#1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118BB9-41E3-32EC-9F30-E062CA6574D1}"/>
                  </a:ext>
                </a:extLst>
              </p:cNvPr>
              <p:cNvSpPr txBox="1"/>
              <p:nvPr/>
            </p:nvSpPr>
            <p:spPr>
              <a:xfrm>
                <a:off x="5216386" y="3308347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#2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8BBDFE-1DDF-252A-5632-19E794967809}"/>
                  </a:ext>
                </a:extLst>
              </p:cNvPr>
              <p:cNvSpPr txBox="1"/>
              <p:nvPr/>
            </p:nvSpPr>
            <p:spPr>
              <a:xfrm>
                <a:off x="5216386" y="4215822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#K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6880A8-FDE5-42B8-7055-9E058E341036}"/>
                  </a:ext>
                </a:extLst>
              </p:cNvPr>
              <p:cNvSpPr txBox="1"/>
              <p:nvPr/>
            </p:nvSpPr>
            <p:spPr>
              <a:xfrm>
                <a:off x="4643008" y="373180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93E265-3D92-2A00-6B8C-B5C19BA91A3F}"/>
                  </a:ext>
                </a:extLst>
              </p:cNvPr>
              <p:cNvCxnSpPr>
                <a:cxnSpLocks/>
                <a:stCxn id="20" idx="3"/>
                <a:endCxn id="51" idx="1"/>
              </p:cNvCxnSpPr>
              <p:nvPr/>
            </p:nvCxnSpPr>
            <p:spPr>
              <a:xfrm>
                <a:off x="3436430" y="3680635"/>
                <a:ext cx="1206578" cy="25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E557D2-9056-802F-5961-B8FC6322A2EE}"/>
                </a:ext>
              </a:extLst>
            </p:cNvPr>
            <p:cNvSpPr txBox="1"/>
            <p:nvPr/>
          </p:nvSpPr>
          <p:spPr>
            <a:xfrm>
              <a:off x="1285401" y="5013171"/>
              <a:ext cx="4810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Maximizes </a:t>
              </a:r>
              <a:r>
                <a:rPr lang="en-US" sz="2000" b="1" i="1" dirty="0"/>
                <a:t>immediate</a:t>
              </a:r>
              <a:r>
                <a:rPr lang="en-US" sz="2000" dirty="0"/>
                <a:t> user engagement</a:t>
              </a: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Ignores creator constraints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472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Benchmarks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74E265A-6703-5FD7-8B4B-16F79C10CF40}"/>
              </a:ext>
            </a:extLst>
          </p:cNvPr>
          <p:cNvGrpSpPr/>
          <p:nvPr/>
        </p:nvGrpSpPr>
        <p:grpSpPr>
          <a:xfrm>
            <a:off x="1149476" y="1857950"/>
            <a:ext cx="4810599" cy="3863107"/>
            <a:chOff x="1285401" y="1857950"/>
            <a:chExt cx="4810599" cy="386310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6642EE-F7A8-D5F8-A7EF-10DC9DC80358}"/>
                </a:ext>
              </a:extLst>
            </p:cNvPr>
            <p:cNvSpPr txBox="1"/>
            <p:nvPr/>
          </p:nvSpPr>
          <p:spPr>
            <a:xfrm>
              <a:off x="1430605" y="1857950"/>
              <a:ext cx="452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/>
                <a:t>Immediate Engagement (IE)</a:t>
              </a:r>
              <a:endParaRPr lang="en-US" sz="2400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BFE39D-878C-3C75-C085-E74098C2F468}"/>
                </a:ext>
              </a:extLst>
            </p:cNvPr>
            <p:cNvGrpSpPr/>
            <p:nvPr/>
          </p:nvGrpSpPr>
          <p:grpSpPr>
            <a:xfrm>
              <a:off x="2512338" y="2660599"/>
              <a:ext cx="2924659" cy="2041231"/>
              <a:chOff x="2859659" y="2660599"/>
              <a:chExt cx="2924659" cy="204123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0EEECA-092B-731E-7986-64CD521CF79D}"/>
                  </a:ext>
                </a:extLst>
              </p:cNvPr>
              <p:cNvCxnSpPr>
                <a:cxnSpLocks/>
                <a:stCxn id="20" idx="3"/>
                <a:endCxn id="23" idx="1"/>
              </p:cNvCxnSpPr>
              <p:nvPr/>
            </p:nvCxnSpPr>
            <p:spPr>
              <a:xfrm flipV="1">
                <a:off x="3436430" y="2944565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569EA3-9D3E-48A9-A6D1-F64D6C198462}"/>
                  </a:ext>
                </a:extLst>
              </p:cNvPr>
              <p:cNvCxnSpPr>
                <a:cxnSpLocks/>
                <a:stCxn id="20" idx="3"/>
                <a:endCxn id="24" idx="1"/>
              </p:cNvCxnSpPr>
              <p:nvPr/>
            </p:nvCxnSpPr>
            <p:spPr>
              <a:xfrm flipV="1">
                <a:off x="3436430" y="3505907"/>
                <a:ext cx="1212023" cy="174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FFBEE0-0F1D-092E-7302-6D38EAE1FEA4}"/>
                  </a:ext>
                </a:extLst>
              </p:cNvPr>
              <p:cNvCxnSpPr>
                <a:cxnSpLocks/>
                <a:stCxn id="20" idx="3"/>
                <a:endCxn id="25" idx="1"/>
              </p:cNvCxnSpPr>
              <p:nvPr/>
            </p:nvCxnSpPr>
            <p:spPr>
              <a:xfrm>
                <a:off x="3436430" y="3680635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CC1BB221-AAE0-8F6A-F61D-DFFE6CF6BF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2660599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65878955-C4F2-86F3-3481-6673AD4C3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322194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637A58DD-D466-397C-E447-19441A05E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4133898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9E32DDC-DCDD-D1AB-AC00-05D1BA3A3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9659" y="3396669"/>
                <a:ext cx="576771" cy="56793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18AF94-04B9-BEBC-52E2-43BBC0545131}"/>
                  </a:ext>
                </a:extLst>
              </p:cNvPr>
              <p:cNvSpPr txBox="1"/>
              <p:nvPr/>
            </p:nvSpPr>
            <p:spPr>
              <a:xfrm>
                <a:off x="5216386" y="274335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#1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118BB9-41E3-32EC-9F30-E062CA6574D1}"/>
                  </a:ext>
                </a:extLst>
              </p:cNvPr>
              <p:cNvSpPr txBox="1"/>
              <p:nvPr/>
            </p:nvSpPr>
            <p:spPr>
              <a:xfrm>
                <a:off x="5216386" y="3308347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#2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8BBDFE-1DDF-252A-5632-19E794967809}"/>
                  </a:ext>
                </a:extLst>
              </p:cNvPr>
              <p:cNvSpPr txBox="1"/>
              <p:nvPr/>
            </p:nvSpPr>
            <p:spPr>
              <a:xfrm>
                <a:off x="5216386" y="4215822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#K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6880A8-FDE5-42B8-7055-9E058E341036}"/>
                  </a:ext>
                </a:extLst>
              </p:cNvPr>
              <p:cNvSpPr txBox="1"/>
              <p:nvPr/>
            </p:nvSpPr>
            <p:spPr>
              <a:xfrm>
                <a:off x="4643008" y="373180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  <a:endParaRPr lang="en-US" sz="20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93E265-3D92-2A00-6B8C-B5C19BA91A3F}"/>
                  </a:ext>
                </a:extLst>
              </p:cNvPr>
              <p:cNvCxnSpPr>
                <a:cxnSpLocks/>
                <a:stCxn id="20" idx="3"/>
                <a:endCxn id="51" idx="1"/>
              </p:cNvCxnSpPr>
              <p:nvPr/>
            </p:nvCxnSpPr>
            <p:spPr>
              <a:xfrm>
                <a:off x="3436430" y="3680635"/>
                <a:ext cx="1206578" cy="25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5E557D2-9056-802F-5961-B8FC6322A2EE}"/>
                </a:ext>
              </a:extLst>
            </p:cNvPr>
            <p:cNvSpPr txBox="1"/>
            <p:nvPr/>
          </p:nvSpPr>
          <p:spPr>
            <a:xfrm>
              <a:off x="1285401" y="5013171"/>
              <a:ext cx="48105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Maximizes </a:t>
              </a:r>
              <a:r>
                <a:rPr lang="en-US" sz="2000" b="1" i="1" dirty="0"/>
                <a:t>immediate</a:t>
              </a:r>
              <a:r>
                <a:rPr lang="en-US" sz="2000" dirty="0"/>
                <a:t> user engagement</a:t>
              </a:r>
            </a:p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Ignores creator constraints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91BAE68-C589-3DB1-8BEB-815771B39F5B}"/>
              </a:ext>
            </a:extLst>
          </p:cNvPr>
          <p:cNvGrpSpPr/>
          <p:nvPr/>
        </p:nvGrpSpPr>
        <p:grpSpPr>
          <a:xfrm>
            <a:off x="6231925" y="1857950"/>
            <a:ext cx="4810599" cy="3555331"/>
            <a:chOff x="6331891" y="1857950"/>
            <a:chExt cx="4810599" cy="35553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51BE7C-D3B7-E34F-D4A3-BD95B39F150D}"/>
                </a:ext>
              </a:extLst>
            </p:cNvPr>
            <p:cNvGrpSpPr/>
            <p:nvPr/>
          </p:nvGrpSpPr>
          <p:grpSpPr>
            <a:xfrm>
              <a:off x="7558828" y="2659440"/>
              <a:ext cx="2356726" cy="2042390"/>
              <a:chOff x="1599092" y="2889133"/>
              <a:chExt cx="2356726" cy="204239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D86E8B-3CDD-D4FF-8C87-178DF0E98CFD}"/>
                  </a:ext>
                </a:extLst>
              </p:cNvPr>
              <p:cNvCxnSpPr>
                <a:cxnSpLocks/>
                <a:stCxn id="37" idx="3"/>
                <a:endCxn id="40" idx="1"/>
              </p:cNvCxnSpPr>
              <p:nvPr/>
            </p:nvCxnSpPr>
            <p:spPr>
              <a:xfrm>
                <a:off x="2175864" y="3173099"/>
                <a:ext cx="1212022" cy="1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3F0746D-93C5-7C97-E685-5D967B4870E1}"/>
                  </a:ext>
                </a:extLst>
              </p:cNvPr>
              <p:cNvCxnSpPr>
                <a:cxnSpLocks/>
                <a:stCxn id="37" idx="3"/>
                <a:endCxn id="41" idx="1"/>
              </p:cNvCxnSpPr>
              <p:nvPr/>
            </p:nvCxnSpPr>
            <p:spPr>
              <a:xfrm>
                <a:off x="2175864" y="3173099"/>
                <a:ext cx="1212022" cy="737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9BC8D89-A388-EF18-DC02-EEA3F652C8A1}"/>
                  </a:ext>
                </a:extLst>
              </p:cNvPr>
              <p:cNvCxnSpPr>
                <a:cxnSpLocks/>
                <a:stCxn id="38" idx="3"/>
                <a:endCxn id="40" idx="1"/>
              </p:cNvCxnSpPr>
              <p:nvPr/>
            </p:nvCxnSpPr>
            <p:spPr>
              <a:xfrm flipV="1">
                <a:off x="2175863" y="3174258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5A1F26-A58D-55A8-5357-DF094043BDA1}"/>
                  </a:ext>
                </a:extLst>
              </p:cNvPr>
              <p:cNvCxnSpPr>
                <a:cxnSpLocks/>
                <a:stCxn id="38" idx="3"/>
                <a:endCxn id="42" idx="1"/>
              </p:cNvCxnSpPr>
              <p:nvPr/>
            </p:nvCxnSpPr>
            <p:spPr>
              <a:xfrm>
                <a:off x="2175863" y="3910328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DDDA883-46D5-5E03-FC19-4574FD10337E}"/>
                  </a:ext>
                </a:extLst>
              </p:cNvPr>
              <p:cNvCxnSpPr>
                <a:cxnSpLocks/>
                <a:stCxn id="39" idx="3"/>
                <a:endCxn id="41" idx="1"/>
              </p:cNvCxnSpPr>
              <p:nvPr/>
            </p:nvCxnSpPr>
            <p:spPr>
              <a:xfrm flipV="1">
                <a:off x="2175863" y="3910907"/>
                <a:ext cx="1212023" cy="7366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8E8F94A-ECF7-34DA-A056-AF9E12B9602D}"/>
                  </a:ext>
                </a:extLst>
              </p:cNvPr>
              <p:cNvCxnSpPr>
                <a:cxnSpLocks/>
                <a:stCxn id="39" idx="3"/>
                <a:endCxn id="42" idx="1"/>
              </p:cNvCxnSpPr>
              <p:nvPr/>
            </p:nvCxnSpPr>
            <p:spPr>
              <a:xfrm>
                <a:off x="2175863" y="4647557"/>
                <a:ext cx="12120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D722BCF-7DA1-1E93-20D0-0F41ED0B6092}"/>
                  </a:ext>
                </a:extLst>
              </p:cNvPr>
              <p:cNvGrpSpPr/>
              <p:nvPr/>
            </p:nvGrpSpPr>
            <p:grpSpPr>
              <a:xfrm>
                <a:off x="3387886" y="2890292"/>
                <a:ext cx="567932" cy="2041231"/>
                <a:chOff x="3387886" y="2689886"/>
                <a:chExt cx="567932" cy="2041231"/>
              </a:xfrm>
            </p:grpSpPr>
            <p:pic>
              <p:nvPicPr>
                <p:cNvPr id="40" name="Picture 8">
                  <a:extLst>
                    <a:ext uri="{FF2B5EF4-FFF2-40B4-BE49-F238E27FC236}">
                      <a16:creationId xmlns:a16="http://schemas.microsoft.com/office/drawing/2014/main" id="{8631E83A-D974-8325-CF63-2B228BA6B0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2689886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4">
                  <a:extLst>
                    <a:ext uri="{FF2B5EF4-FFF2-40B4-BE49-F238E27FC236}">
                      <a16:creationId xmlns:a16="http://schemas.microsoft.com/office/drawing/2014/main" id="{C6141A03-537A-27E0-CA2F-78FEE47816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3426535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>
                  <a:extLst>
                    <a:ext uri="{FF2B5EF4-FFF2-40B4-BE49-F238E27FC236}">
                      <a16:creationId xmlns:a16="http://schemas.microsoft.com/office/drawing/2014/main" id="{4F64D875-5C46-9F58-BC04-7588326762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4163185"/>
                  <a:ext cx="567932" cy="567932"/>
                </a:xfrm>
                <a:prstGeom prst="rect">
                  <a:avLst/>
                </a:prstGeom>
                <a:noFill/>
                <a:ln w="571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1E07FB0-4C79-F630-BCA3-525FFD910BBC}"/>
                  </a:ext>
                </a:extLst>
              </p:cNvPr>
              <p:cNvGrpSpPr/>
              <p:nvPr/>
            </p:nvGrpSpPr>
            <p:grpSpPr>
              <a:xfrm>
                <a:off x="1599092" y="2889133"/>
                <a:ext cx="576772" cy="2042390"/>
                <a:chOff x="1599092" y="2688727"/>
                <a:chExt cx="576772" cy="2042390"/>
              </a:xfrm>
            </p:grpSpPr>
            <p:pic>
              <p:nvPicPr>
                <p:cNvPr id="37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4B1F364F-E941-6B73-2CA2-197465DFA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3" y="2688727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38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662BD2AC-03AB-876F-1974-7EDDEC6707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2" y="3425956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39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0F10FAA4-EABD-05C5-64BC-783EA0586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2" y="4163185"/>
                  <a:ext cx="576771" cy="567932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9CC33A-E795-D674-9A09-FBEE0C2A0DB4}"/>
                </a:ext>
              </a:extLst>
            </p:cNvPr>
            <p:cNvSpPr txBox="1"/>
            <p:nvPr/>
          </p:nvSpPr>
          <p:spPr>
            <a:xfrm>
              <a:off x="6477095" y="1857950"/>
              <a:ext cx="452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b="1" dirty="0">
                  <a:solidFill>
                    <a:srgbClr val="E48312"/>
                  </a:solidFill>
                </a:rPr>
                <a:t>Forward-Looking (FL)</a:t>
              </a:r>
              <a:endParaRPr lang="en-US" sz="24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A10FA4C-4964-7757-CAB7-4EB1D68A1975}"/>
                </a:ext>
              </a:extLst>
            </p:cNvPr>
            <p:cNvSpPr txBox="1"/>
            <p:nvPr/>
          </p:nvSpPr>
          <p:spPr>
            <a:xfrm>
              <a:off x="6331891" y="5013171"/>
              <a:ext cx="481059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lvl="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Maximizes </a:t>
              </a:r>
              <a:r>
                <a:rPr lang="en-US" sz="2000" b="1" i="1" dirty="0"/>
                <a:t>long-term</a:t>
              </a:r>
              <a:r>
                <a:rPr lang="en-US" sz="2000" dirty="0"/>
                <a:t> user engagement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932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Benchmarks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0CE318-0AAF-83BD-9FA5-92716E79DC79}"/>
              </a:ext>
            </a:extLst>
          </p:cNvPr>
          <p:cNvGrpSpPr/>
          <p:nvPr/>
        </p:nvGrpSpPr>
        <p:grpSpPr>
          <a:xfrm>
            <a:off x="1294680" y="1857950"/>
            <a:ext cx="4520192" cy="2843880"/>
            <a:chOff x="1294680" y="1857950"/>
            <a:chExt cx="4520192" cy="284388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6642EE-F7A8-D5F8-A7EF-10DC9DC80358}"/>
                </a:ext>
              </a:extLst>
            </p:cNvPr>
            <p:cNvSpPr txBox="1"/>
            <p:nvPr/>
          </p:nvSpPr>
          <p:spPr>
            <a:xfrm>
              <a:off x="1294680" y="1857950"/>
              <a:ext cx="452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/>
                <a:t>Immediate Engagement (IE)</a:t>
              </a:r>
              <a:endParaRPr lang="en-US" sz="2400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BFE39D-878C-3C75-C085-E74098C2F468}"/>
                </a:ext>
              </a:extLst>
            </p:cNvPr>
            <p:cNvGrpSpPr/>
            <p:nvPr/>
          </p:nvGrpSpPr>
          <p:grpSpPr>
            <a:xfrm>
              <a:off x="2376413" y="2660599"/>
              <a:ext cx="2924659" cy="2041231"/>
              <a:chOff x="2859659" y="2660599"/>
              <a:chExt cx="2924659" cy="204123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0EEECA-092B-731E-7986-64CD521CF79D}"/>
                  </a:ext>
                </a:extLst>
              </p:cNvPr>
              <p:cNvCxnSpPr>
                <a:cxnSpLocks/>
                <a:stCxn id="20" idx="3"/>
                <a:endCxn id="23" idx="1"/>
              </p:cNvCxnSpPr>
              <p:nvPr/>
            </p:nvCxnSpPr>
            <p:spPr>
              <a:xfrm flipV="1">
                <a:off x="3436430" y="2944565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569EA3-9D3E-48A9-A6D1-F64D6C198462}"/>
                  </a:ext>
                </a:extLst>
              </p:cNvPr>
              <p:cNvCxnSpPr>
                <a:cxnSpLocks/>
                <a:stCxn id="20" idx="3"/>
                <a:endCxn id="24" idx="1"/>
              </p:cNvCxnSpPr>
              <p:nvPr/>
            </p:nvCxnSpPr>
            <p:spPr>
              <a:xfrm flipV="1">
                <a:off x="3436430" y="3505907"/>
                <a:ext cx="1212023" cy="174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FFBEE0-0F1D-092E-7302-6D38EAE1FEA4}"/>
                  </a:ext>
                </a:extLst>
              </p:cNvPr>
              <p:cNvCxnSpPr>
                <a:cxnSpLocks/>
                <a:stCxn id="20" idx="3"/>
                <a:endCxn id="25" idx="1"/>
              </p:cNvCxnSpPr>
              <p:nvPr/>
            </p:nvCxnSpPr>
            <p:spPr>
              <a:xfrm>
                <a:off x="3436430" y="3680635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CC1BB221-AAE0-8F6A-F61D-DFFE6CF6BF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2660599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65878955-C4F2-86F3-3481-6673AD4C3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322194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637A58DD-D466-397C-E447-19441A05E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4133898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9E32DDC-DCDD-D1AB-AC00-05D1BA3A3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9659" y="3396669"/>
                <a:ext cx="576771" cy="56793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18AF94-04B9-BEBC-52E2-43BBC0545131}"/>
                  </a:ext>
                </a:extLst>
              </p:cNvPr>
              <p:cNvSpPr txBox="1"/>
              <p:nvPr/>
            </p:nvSpPr>
            <p:spPr>
              <a:xfrm>
                <a:off x="5216386" y="274335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#1</a:t>
                </a:r>
                <a:endParaRPr lang="en-US" sz="2000" b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118BB9-41E3-32EC-9F30-E062CA6574D1}"/>
                  </a:ext>
                </a:extLst>
              </p:cNvPr>
              <p:cNvSpPr txBox="1"/>
              <p:nvPr/>
            </p:nvSpPr>
            <p:spPr>
              <a:xfrm>
                <a:off x="5216386" y="3308347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#2</a:t>
                </a:r>
                <a:endParaRPr lang="en-US" sz="20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8BBDFE-1DDF-252A-5632-19E794967809}"/>
                  </a:ext>
                </a:extLst>
              </p:cNvPr>
              <p:cNvSpPr txBox="1"/>
              <p:nvPr/>
            </p:nvSpPr>
            <p:spPr>
              <a:xfrm>
                <a:off x="5216386" y="4215822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#K</a:t>
                </a:r>
                <a:endParaRPr lang="en-US" sz="2000" b="1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6880A8-FDE5-42B8-7055-9E058E341036}"/>
                  </a:ext>
                </a:extLst>
              </p:cNvPr>
              <p:cNvSpPr txBox="1"/>
              <p:nvPr/>
            </p:nvSpPr>
            <p:spPr>
              <a:xfrm>
                <a:off x="4643008" y="373180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  <a:endParaRPr lang="en-US" sz="2000" b="1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93E265-3D92-2A00-6B8C-B5C19BA91A3F}"/>
                  </a:ext>
                </a:extLst>
              </p:cNvPr>
              <p:cNvCxnSpPr>
                <a:cxnSpLocks/>
                <a:stCxn id="20" idx="3"/>
                <a:endCxn id="51" idx="1"/>
              </p:cNvCxnSpPr>
              <p:nvPr/>
            </p:nvCxnSpPr>
            <p:spPr>
              <a:xfrm>
                <a:off x="3436430" y="3680635"/>
                <a:ext cx="1206578" cy="25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5E557D2-9056-802F-5961-B8FC6322A2EE}"/>
                  </a:ext>
                </a:extLst>
              </p:cNvPr>
              <p:cNvSpPr txBox="1"/>
              <p:nvPr/>
            </p:nvSpPr>
            <p:spPr>
              <a:xfrm>
                <a:off x="1149476" y="4832215"/>
                <a:ext cx="4810599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𝑰𝑬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𝑭𝑳</m:t>
                              </m:r>
                            </m:den>
                          </m:f>
                        </m:e>
                      </m:func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5E557D2-9056-802F-5961-B8FC6322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76" y="4832215"/>
                <a:ext cx="4810599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E335B7C-7038-7420-9885-375F49B36BA6}"/>
              </a:ext>
            </a:extLst>
          </p:cNvPr>
          <p:cNvSpPr txBox="1"/>
          <p:nvPr/>
        </p:nvSpPr>
        <p:spPr>
          <a:xfrm>
            <a:off x="1149476" y="5640444"/>
            <a:ext cx="481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Can do </a:t>
            </a:r>
            <a:r>
              <a:rPr lang="en-US" sz="2000" b="1" i="1" dirty="0"/>
              <a:t>badly</a:t>
            </a:r>
            <a:r>
              <a:rPr lang="en-US" sz="2000" dirty="0"/>
              <a:t> in </a:t>
            </a:r>
            <a:r>
              <a:rPr lang="en-US" sz="2000" b="1" i="1" dirty="0"/>
              <a:t>long term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9E27B-706E-BB6E-5242-5621250E248A}"/>
              </a:ext>
            </a:extLst>
          </p:cNvPr>
          <p:cNvSpPr txBox="1"/>
          <p:nvPr/>
        </p:nvSpPr>
        <p:spPr>
          <a:xfrm>
            <a:off x="1149477" y="4418332"/>
            <a:ext cx="137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u="sng" dirty="0" err="1"/>
              <a:t>Thm</a:t>
            </a:r>
            <a:r>
              <a:rPr lang="en-US" sz="2000" b="1" u="sng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2E12E9-C2EF-EC39-35C9-18985174BD56}"/>
              </a:ext>
            </a:extLst>
          </p:cNvPr>
          <p:cNvGrpSpPr/>
          <p:nvPr/>
        </p:nvGrpSpPr>
        <p:grpSpPr>
          <a:xfrm>
            <a:off x="6377129" y="1857950"/>
            <a:ext cx="4520192" cy="2843880"/>
            <a:chOff x="6377129" y="1857950"/>
            <a:chExt cx="4520192" cy="28438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51BE7C-D3B7-E34F-D4A3-BD95B39F150D}"/>
                </a:ext>
              </a:extLst>
            </p:cNvPr>
            <p:cNvGrpSpPr/>
            <p:nvPr/>
          </p:nvGrpSpPr>
          <p:grpSpPr>
            <a:xfrm>
              <a:off x="7458862" y="2659440"/>
              <a:ext cx="2356726" cy="2042390"/>
              <a:chOff x="1599092" y="2889133"/>
              <a:chExt cx="2356726" cy="204239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D86E8B-3CDD-D4FF-8C87-178DF0E98CFD}"/>
                  </a:ext>
                </a:extLst>
              </p:cNvPr>
              <p:cNvCxnSpPr>
                <a:cxnSpLocks/>
                <a:stCxn id="37" idx="3"/>
                <a:endCxn id="40" idx="1"/>
              </p:cNvCxnSpPr>
              <p:nvPr/>
            </p:nvCxnSpPr>
            <p:spPr>
              <a:xfrm>
                <a:off x="2175864" y="3173099"/>
                <a:ext cx="1212022" cy="1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3F0746D-93C5-7C97-E685-5D967B4870E1}"/>
                  </a:ext>
                </a:extLst>
              </p:cNvPr>
              <p:cNvCxnSpPr>
                <a:cxnSpLocks/>
                <a:stCxn id="37" idx="3"/>
                <a:endCxn id="41" idx="1"/>
              </p:cNvCxnSpPr>
              <p:nvPr/>
            </p:nvCxnSpPr>
            <p:spPr>
              <a:xfrm>
                <a:off x="2175864" y="3173099"/>
                <a:ext cx="1212022" cy="737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9BC8D89-A388-EF18-DC02-EEA3F652C8A1}"/>
                  </a:ext>
                </a:extLst>
              </p:cNvPr>
              <p:cNvCxnSpPr>
                <a:cxnSpLocks/>
                <a:stCxn id="38" idx="3"/>
                <a:endCxn id="40" idx="1"/>
              </p:cNvCxnSpPr>
              <p:nvPr/>
            </p:nvCxnSpPr>
            <p:spPr>
              <a:xfrm flipV="1">
                <a:off x="2175863" y="3174258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5A1F26-A58D-55A8-5357-DF094043BDA1}"/>
                  </a:ext>
                </a:extLst>
              </p:cNvPr>
              <p:cNvCxnSpPr>
                <a:cxnSpLocks/>
                <a:stCxn id="38" idx="3"/>
                <a:endCxn id="42" idx="1"/>
              </p:cNvCxnSpPr>
              <p:nvPr/>
            </p:nvCxnSpPr>
            <p:spPr>
              <a:xfrm>
                <a:off x="2175863" y="3910328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DDDA883-46D5-5E03-FC19-4574FD10337E}"/>
                  </a:ext>
                </a:extLst>
              </p:cNvPr>
              <p:cNvCxnSpPr>
                <a:cxnSpLocks/>
                <a:stCxn id="39" idx="3"/>
                <a:endCxn id="41" idx="1"/>
              </p:cNvCxnSpPr>
              <p:nvPr/>
            </p:nvCxnSpPr>
            <p:spPr>
              <a:xfrm flipV="1">
                <a:off x="2175863" y="3910907"/>
                <a:ext cx="1212023" cy="7366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8E8F94A-ECF7-34DA-A056-AF9E12B9602D}"/>
                  </a:ext>
                </a:extLst>
              </p:cNvPr>
              <p:cNvCxnSpPr>
                <a:cxnSpLocks/>
                <a:stCxn id="39" idx="3"/>
                <a:endCxn id="42" idx="1"/>
              </p:cNvCxnSpPr>
              <p:nvPr/>
            </p:nvCxnSpPr>
            <p:spPr>
              <a:xfrm>
                <a:off x="2175863" y="4647557"/>
                <a:ext cx="12120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D722BCF-7DA1-1E93-20D0-0F41ED0B6092}"/>
                  </a:ext>
                </a:extLst>
              </p:cNvPr>
              <p:cNvGrpSpPr/>
              <p:nvPr/>
            </p:nvGrpSpPr>
            <p:grpSpPr>
              <a:xfrm>
                <a:off x="3387886" y="2890292"/>
                <a:ext cx="567932" cy="2041231"/>
                <a:chOff x="3387886" y="2689886"/>
                <a:chExt cx="567932" cy="2041231"/>
              </a:xfrm>
            </p:grpSpPr>
            <p:pic>
              <p:nvPicPr>
                <p:cNvPr id="40" name="Picture 8">
                  <a:extLst>
                    <a:ext uri="{FF2B5EF4-FFF2-40B4-BE49-F238E27FC236}">
                      <a16:creationId xmlns:a16="http://schemas.microsoft.com/office/drawing/2014/main" id="{8631E83A-D974-8325-CF63-2B228BA6B0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2689886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4">
                  <a:extLst>
                    <a:ext uri="{FF2B5EF4-FFF2-40B4-BE49-F238E27FC236}">
                      <a16:creationId xmlns:a16="http://schemas.microsoft.com/office/drawing/2014/main" id="{C6141A03-537A-27E0-CA2F-78FEE47816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3426535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>
                  <a:extLst>
                    <a:ext uri="{FF2B5EF4-FFF2-40B4-BE49-F238E27FC236}">
                      <a16:creationId xmlns:a16="http://schemas.microsoft.com/office/drawing/2014/main" id="{4F64D875-5C46-9F58-BC04-7588326762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4163185"/>
                  <a:ext cx="567932" cy="567932"/>
                </a:xfrm>
                <a:prstGeom prst="rect">
                  <a:avLst/>
                </a:prstGeom>
                <a:noFill/>
                <a:ln w="571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1E07FB0-4C79-F630-BCA3-525FFD910BBC}"/>
                  </a:ext>
                </a:extLst>
              </p:cNvPr>
              <p:cNvGrpSpPr/>
              <p:nvPr/>
            </p:nvGrpSpPr>
            <p:grpSpPr>
              <a:xfrm>
                <a:off x="1599092" y="2889133"/>
                <a:ext cx="576772" cy="2042390"/>
                <a:chOff x="1599092" y="2688727"/>
                <a:chExt cx="576772" cy="2042390"/>
              </a:xfrm>
            </p:grpSpPr>
            <p:pic>
              <p:nvPicPr>
                <p:cNvPr id="37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4B1F364F-E941-6B73-2CA2-197465DFA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3" y="2688727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38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662BD2AC-03AB-876F-1974-7EDDEC6707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2" y="3425956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39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0F10FAA4-EABD-05C5-64BC-783EA0586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2" y="4163185"/>
                  <a:ext cx="576771" cy="567932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9CC33A-E795-D674-9A09-FBEE0C2A0DB4}"/>
                </a:ext>
              </a:extLst>
            </p:cNvPr>
            <p:cNvSpPr txBox="1"/>
            <p:nvPr/>
          </p:nvSpPr>
          <p:spPr>
            <a:xfrm>
              <a:off x="6377129" y="1857950"/>
              <a:ext cx="452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/>
                <a:t>Forward-Looking (FL)</a:t>
              </a:r>
              <a:endParaRPr 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643774-9659-CF78-51BF-ACA141055783}"/>
              </a:ext>
            </a:extLst>
          </p:cNvPr>
          <p:cNvSpPr txBox="1"/>
          <p:nvPr/>
        </p:nvSpPr>
        <p:spPr>
          <a:xfrm>
            <a:off x="6231927" y="4930512"/>
            <a:ext cx="4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accent1"/>
                </a:solidFill>
              </a:rPr>
              <a:t>FL is NP-Hard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F2CD9-F5AF-FD05-5E54-ECE806C5275C}"/>
              </a:ext>
            </a:extLst>
          </p:cNvPr>
          <p:cNvSpPr txBox="1"/>
          <p:nvPr/>
        </p:nvSpPr>
        <p:spPr>
          <a:xfrm>
            <a:off x="6231927" y="5640444"/>
            <a:ext cx="481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Reduction from Max Independent Set</a:t>
            </a:r>
            <a:endParaRPr lang="en-US" sz="20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F5313-5D1F-1767-3534-534E63779972}"/>
              </a:ext>
            </a:extLst>
          </p:cNvPr>
          <p:cNvSpPr txBox="1"/>
          <p:nvPr/>
        </p:nvSpPr>
        <p:spPr>
          <a:xfrm>
            <a:off x="6231928" y="4418332"/>
            <a:ext cx="137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u="sng" dirty="0" err="1"/>
              <a:t>Thm</a:t>
            </a:r>
            <a:r>
              <a:rPr lang="en-US" sz="2000" b="1" u="sn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218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Benchmarks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00CE318-0AAF-83BD-9FA5-92716E79DC79}"/>
              </a:ext>
            </a:extLst>
          </p:cNvPr>
          <p:cNvGrpSpPr/>
          <p:nvPr/>
        </p:nvGrpSpPr>
        <p:grpSpPr>
          <a:xfrm>
            <a:off x="1294680" y="1857950"/>
            <a:ext cx="4520192" cy="2843880"/>
            <a:chOff x="1294680" y="1857950"/>
            <a:chExt cx="4520192" cy="284388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6642EE-F7A8-D5F8-A7EF-10DC9DC80358}"/>
                </a:ext>
              </a:extLst>
            </p:cNvPr>
            <p:cNvSpPr txBox="1"/>
            <p:nvPr/>
          </p:nvSpPr>
          <p:spPr>
            <a:xfrm>
              <a:off x="1294680" y="1857950"/>
              <a:ext cx="452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/>
                <a:t>Immediate Engagement (IE)</a:t>
              </a:r>
              <a:endParaRPr lang="en-US" sz="2400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6BFE39D-878C-3C75-C085-E74098C2F468}"/>
                </a:ext>
              </a:extLst>
            </p:cNvPr>
            <p:cNvGrpSpPr/>
            <p:nvPr/>
          </p:nvGrpSpPr>
          <p:grpSpPr>
            <a:xfrm>
              <a:off x="2376413" y="2660599"/>
              <a:ext cx="2924659" cy="2041231"/>
              <a:chOff x="2859659" y="2660599"/>
              <a:chExt cx="2924659" cy="204123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70EEECA-092B-731E-7986-64CD521CF79D}"/>
                  </a:ext>
                </a:extLst>
              </p:cNvPr>
              <p:cNvCxnSpPr>
                <a:cxnSpLocks/>
                <a:stCxn id="20" idx="3"/>
                <a:endCxn id="23" idx="1"/>
              </p:cNvCxnSpPr>
              <p:nvPr/>
            </p:nvCxnSpPr>
            <p:spPr>
              <a:xfrm flipV="1">
                <a:off x="3436430" y="2944565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5569EA3-9D3E-48A9-A6D1-F64D6C198462}"/>
                  </a:ext>
                </a:extLst>
              </p:cNvPr>
              <p:cNvCxnSpPr>
                <a:cxnSpLocks/>
                <a:stCxn id="20" idx="3"/>
                <a:endCxn id="24" idx="1"/>
              </p:cNvCxnSpPr>
              <p:nvPr/>
            </p:nvCxnSpPr>
            <p:spPr>
              <a:xfrm flipV="1">
                <a:off x="3436430" y="3505907"/>
                <a:ext cx="1212023" cy="17472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FFBEE0-0F1D-092E-7302-6D38EAE1FEA4}"/>
                  </a:ext>
                </a:extLst>
              </p:cNvPr>
              <p:cNvCxnSpPr>
                <a:cxnSpLocks/>
                <a:stCxn id="20" idx="3"/>
                <a:endCxn id="25" idx="1"/>
              </p:cNvCxnSpPr>
              <p:nvPr/>
            </p:nvCxnSpPr>
            <p:spPr>
              <a:xfrm>
                <a:off x="3436430" y="3680635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CC1BB221-AAE0-8F6A-F61D-DFFE6CF6BF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2660599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4">
                <a:extLst>
                  <a:ext uri="{FF2B5EF4-FFF2-40B4-BE49-F238E27FC236}">
                    <a16:creationId xmlns:a16="http://schemas.microsoft.com/office/drawing/2014/main" id="{65878955-C4F2-86F3-3481-6673AD4C3F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3221941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>
                <a:extLst>
                  <a:ext uri="{FF2B5EF4-FFF2-40B4-BE49-F238E27FC236}">
                    <a16:creationId xmlns:a16="http://schemas.microsoft.com/office/drawing/2014/main" id="{637A58DD-D466-397C-E447-19441A05E3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453" y="4133898"/>
                <a:ext cx="567932" cy="567932"/>
              </a:xfrm>
              <a:prstGeom prst="rect">
                <a:avLst/>
              </a:prstGeom>
              <a:noFill/>
              <a:ln w="57150"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19E32DDC-DCDD-D1AB-AC00-05D1BA3A3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59659" y="3396669"/>
                <a:ext cx="576771" cy="567932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518AF94-04B9-BEBC-52E2-43BBC0545131}"/>
                  </a:ext>
                </a:extLst>
              </p:cNvPr>
              <p:cNvSpPr txBox="1"/>
              <p:nvPr/>
            </p:nvSpPr>
            <p:spPr>
              <a:xfrm>
                <a:off x="5216386" y="274335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#1</a:t>
                </a:r>
                <a:endParaRPr lang="en-US" sz="2000" b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D118BB9-41E3-32EC-9F30-E062CA6574D1}"/>
                  </a:ext>
                </a:extLst>
              </p:cNvPr>
              <p:cNvSpPr txBox="1"/>
              <p:nvPr/>
            </p:nvSpPr>
            <p:spPr>
              <a:xfrm>
                <a:off x="5216386" y="3308347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#2</a:t>
                </a:r>
                <a:endParaRPr lang="en-US" sz="2000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C8BBDFE-1DDF-252A-5632-19E794967809}"/>
                  </a:ext>
                </a:extLst>
              </p:cNvPr>
              <p:cNvSpPr txBox="1"/>
              <p:nvPr/>
            </p:nvSpPr>
            <p:spPr>
              <a:xfrm>
                <a:off x="5216386" y="4215822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#K</a:t>
                </a:r>
                <a:endParaRPr lang="en-US" sz="2000" b="1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6880A8-FDE5-42B8-7055-9E058E341036}"/>
                  </a:ext>
                </a:extLst>
              </p:cNvPr>
              <p:cNvSpPr txBox="1"/>
              <p:nvPr/>
            </p:nvSpPr>
            <p:spPr>
              <a:xfrm>
                <a:off x="4643008" y="3731801"/>
                <a:ext cx="5679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…</a:t>
                </a:r>
                <a:endParaRPr lang="en-US" sz="2000" b="1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F93E265-3D92-2A00-6B8C-B5C19BA91A3F}"/>
                  </a:ext>
                </a:extLst>
              </p:cNvPr>
              <p:cNvCxnSpPr>
                <a:cxnSpLocks/>
                <a:stCxn id="20" idx="3"/>
                <a:endCxn id="51" idx="1"/>
              </p:cNvCxnSpPr>
              <p:nvPr/>
            </p:nvCxnSpPr>
            <p:spPr>
              <a:xfrm>
                <a:off x="3436430" y="3680635"/>
                <a:ext cx="1206578" cy="25122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5E557D2-9056-802F-5961-B8FC6322A2EE}"/>
                  </a:ext>
                </a:extLst>
              </p:cNvPr>
              <p:cNvSpPr txBox="1"/>
              <p:nvPr/>
            </p:nvSpPr>
            <p:spPr>
              <a:xfrm>
                <a:off x="1149476" y="4832215"/>
                <a:ext cx="4810599" cy="781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𝐦𝐢𝐧</m:t>
                          </m:r>
                        </m:fName>
                        <m:e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𝑰𝑬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𝑭𝑳</m:t>
                              </m:r>
                            </m:den>
                          </m:f>
                        </m:e>
                      </m:func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5E557D2-9056-802F-5961-B8FC6322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76" y="4832215"/>
                <a:ext cx="4810599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E335B7C-7038-7420-9885-375F49B36BA6}"/>
              </a:ext>
            </a:extLst>
          </p:cNvPr>
          <p:cNvSpPr txBox="1"/>
          <p:nvPr/>
        </p:nvSpPr>
        <p:spPr>
          <a:xfrm>
            <a:off x="1149476" y="5640444"/>
            <a:ext cx="481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Can do </a:t>
            </a:r>
            <a:r>
              <a:rPr lang="en-US" sz="2000" b="1" i="1" dirty="0"/>
              <a:t>badly</a:t>
            </a:r>
            <a:r>
              <a:rPr lang="en-US" sz="2000" dirty="0"/>
              <a:t> in </a:t>
            </a:r>
            <a:r>
              <a:rPr lang="en-US" sz="2000" b="1" i="1" dirty="0"/>
              <a:t>long term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9E27B-706E-BB6E-5242-5621250E248A}"/>
              </a:ext>
            </a:extLst>
          </p:cNvPr>
          <p:cNvSpPr txBox="1"/>
          <p:nvPr/>
        </p:nvSpPr>
        <p:spPr>
          <a:xfrm>
            <a:off x="1149477" y="4418332"/>
            <a:ext cx="137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u="sng" dirty="0" err="1"/>
              <a:t>Thm</a:t>
            </a:r>
            <a:r>
              <a:rPr lang="en-US" sz="2000" b="1" u="sng" dirty="0"/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2E12E9-C2EF-EC39-35C9-18985174BD56}"/>
              </a:ext>
            </a:extLst>
          </p:cNvPr>
          <p:cNvGrpSpPr/>
          <p:nvPr/>
        </p:nvGrpSpPr>
        <p:grpSpPr>
          <a:xfrm>
            <a:off x="6377129" y="1857950"/>
            <a:ext cx="4520192" cy="2843880"/>
            <a:chOff x="6377129" y="1857950"/>
            <a:chExt cx="4520192" cy="284388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51BE7C-D3B7-E34F-D4A3-BD95B39F150D}"/>
                </a:ext>
              </a:extLst>
            </p:cNvPr>
            <p:cNvGrpSpPr/>
            <p:nvPr/>
          </p:nvGrpSpPr>
          <p:grpSpPr>
            <a:xfrm>
              <a:off x="7458862" y="2659440"/>
              <a:ext cx="2356726" cy="2042390"/>
              <a:chOff x="1599092" y="2889133"/>
              <a:chExt cx="2356726" cy="2042390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D86E8B-3CDD-D4FF-8C87-178DF0E98CFD}"/>
                  </a:ext>
                </a:extLst>
              </p:cNvPr>
              <p:cNvCxnSpPr>
                <a:cxnSpLocks/>
                <a:stCxn id="37" idx="3"/>
                <a:endCxn id="40" idx="1"/>
              </p:cNvCxnSpPr>
              <p:nvPr/>
            </p:nvCxnSpPr>
            <p:spPr>
              <a:xfrm>
                <a:off x="2175864" y="3173099"/>
                <a:ext cx="1212022" cy="11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3F0746D-93C5-7C97-E685-5D967B4870E1}"/>
                  </a:ext>
                </a:extLst>
              </p:cNvPr>
              <p:cNvCxnSpPr>
                <a:cxnSpLocks/>
                <a:stCxn id="37" idx="3"/>
                <a:endCxn id="41" idx="1"/>
              </p:cNvCxnSpPr>
              <p:nvPr/>
            </p:nvCxnSpPr>
            <p:spPr>
              <a:xfrm>
                <a:off x="2175864" y="3173099"/>
                <a:ext cx="1212022" cy="73780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9BC8D89-A388-EF18-DC02-EEA3F652C8A1}"/>
                  </a:ext>
                </a:extLst>
              </p:cNvPr>
              <p:cNvCxnSpPr>
                <a:cxnSpLocks/>
                <a:stCxn id="38" idx="3"/>
                <a:endCxn id="40" idx="1"/>
              </p:cNvCxnSpPr>
              <p:nvPr/>
            </p:nvCxnSpPr>
            <p:spPr>
              <a:xfrm flipV="1">
                <a:off x="2175863" y="3174258"/>
                <a:ext cx="1212023" cy="7360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B5A1F26-A58D-55A8-5357-DF094043BDA1}"/>
                  </a:ext>
                </a:extLst>
              </p:cNvPr>
              <p:cNvCxnSpPr>
                <a:cxnSpLocks/>
                <a:stCxn id="38" idx="3"/>
                <a:endCxn id="42" idx="1"/>
              </p:cNvCxnSpPr>
              <p:nvPr/>
            </p:nvCxnSpPr>
            <p:spPr>
              <a:xfrm>
                <a:off x="2175863" y="3910328"/>
                <a:ext cx="1212023" cy="7372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DDDA883-46D5-5E03-FC19-4574FD10337E}"/>
                  </a:ext>
                </a:extLst>
              </p:cNvPr>
              <p:cNvCxnSpPr>
                <a:cxnSpLocks/>
                <a:stCxn id="39" idx="3"/>
                <a:endCxn id="41" idx="1"/>
              </p:cNvCxnSpPr>
              <p:nvPr/>
            </p:nvCxnSpPr>
            <p:spPr>
              <a:xfrm flipV="1">
                <a:off x="2175863" y="3910907"/>
                <a:ext cx="1212023" cy="73665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8E8F94A-ECF7-34DA-A056-AF9E12B9602D}"/>
                  </a:ext>
                </a:extLst>
              </p:cNvPr>
              <p:cNvCxnSpPr>
                <a:cxnSpLocks/>
                <a:stCxn id="39" idx="3"/>
                <a:endCxn id="42" idx="1"/>
              </p:cNvCxnSpPr>
              <p:nvPr/>
            </p:nvCxnSpPr>
            <p:spPr>
              <a:xfrm>
                <a:off x="2175863" y="4647557"/>
                <a:ext cx="1212023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D722BCF-7DA1-1E93-20D0-0F41ED0B6092}"/>
                  </a:ext>
                </a:extLst>
              </p:cNvPr>
              <p:cNvGrpSpPr/>
              <p:nvPr/>
            </p:nvGrpSpPr>
            <p:grpSpPr>
              <a:xfrm>
                <a:off x="3387886" y="2890292"/>
                <a:ext cx="567932" cy="2041231"/>
                <a:chOff x="3387886" y="2689886"/>
                <a:chExt cx="567932" cy="2041231"/>
              </a:xfrm>
            </p:grpSpPr>
            <p:pic>
              <p:nvPicPr>
                <p:cNvPr id="40" name="Picture 8">
                  <a:extLst>
                    <a:ext uri="{FF2B5EF4-FFF2-40B4-BE49-F238E27FC236}">
                      <a16:creationId xmlns:a16="http://schemas.microsoft.com/office/drawing/2014/main" id="{8631E83A-D974-8325-CF63-2B228BA6B0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2689886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4">
                  <a:extLst>
                    <a:ext uri="{FF2B5EF4-FFF2-40B4-BE49-F238E27FC236}">
                      <a16:creationId xmlns:a16="http://schemas.microsoft.com/office/drawing/2014/main" id="{C6141A03-537A-27E0-CA2F-78FEE478167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3426535"/>
                  <a:ext cx="567932" cy="56793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2">
                  <a:extLst>
                    <a:ext uri="{FF2B5EF4-FFF2-40B4-BE49-F238E27FC236}">
                      <a16:creationId xmlns:a16="http://schemas.microsoft.com/office/drawing/2014/main" id="{4F64D875-5C46-9F58-BC04-7588326762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387886" y="4163185"/>
                  <a:ext cx="567932" cy="567932"/>
                </a:xfrm>
                <a:prstGeom prst="rect">
                  <a:avLst/>
                </a:prstGeom>
                <a:noFill/>
                <a:ln w="57150"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1E07FB0-4C79-F630-BCA3-525FFD910BBC}"/>
                  </a:ext>
                </a:extLst>
              </p:cNvPr>
              <p:cNvGrpSpPr/>
              <p:nvPr/>
            </p:nvGrpSpPr>
            <p:grpSpPr>
              <a:xfrm>
                <a:off x="1599092" y="2889133"/>
                <a:ext cx="576772" cy="2042390"/>
                <a:chOff x="1599092" y="2688727"/>
                <a:chExt cx="576772" cy="2042390"/>
              </a:xfrm>
            </p:grpSpPr>
            <p:pic>
              <p:nvPicPr>
                <p:cNvPr id="37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4B1F364F-E941-6B73-2CA2-197465DFA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3" y="2688727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38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662BD2AC-03AB-876F-1974-7EDDEC6707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2" y="3425956"/>
                  <a:ext cx="576771" cy="567932"/>
                </a:xfrm>
                <a:prstGeom prst="rect">
                  <a:avLst/>
                </a:prstGeom>
              </p:spPr>
            </p:pic>
            <p:pic>
              <p:nvPicPr>
                <p:cNvPr id="39" name="Picture 2" descr="Shape, circle&#10;&#10;Description automatically generated">
                  <a:extLst>
                    <a:ext uri="{FF2B5EF4-FFF2-40B4-BE49-F238E27FC236}">
                      <a16:creationId xmlns:a16="http://schemas.microsoft.com/office/drawing/2014/main" id="{0F10FAA4-EABD-05C5-64BC-783EA05862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99092" y="4163185"/>
                  <a:ext cx="576771" cy="567932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9CC33A-E795-D674-9A09-FBEE0C2A0DB4}"/>
                </a:ext>
              </a:extLst>
            </p:cNvPr>
            <p:cNvSpPr txBox="1"/>
            <p:nvPr/>
          </p:nvSpPr>
          <p:spPr>
            <a:xfrm>
              <a:off x="6377129" y="1857950"/>
              <a:ext cx="45201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800" dirty="0"/>
                <a:t>Forward-Looking (FL)</a:t>
              </a:r>
              <a:endParaRPr lang="en-US" sz="24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F643774-9659-CF78-51BF-ACA141055783}"/>
              </a:ext>
            </a:extLst>
          </p:cNvPr>
          <p:cNvSpPr txBox="1"/>
          <p:nvPr/>
        </p:nvSpPr>
        <p:spPr>
          <a:xfrm>
            <a:off x="6231927" y="4930512"/>
            <a:ext cx="481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3200" b="1" dirty="0">
                <a:solidFill>
                  <a:schemeClr val="accent1"/>
                </a:solidFill>
              </a:rPr>
              <a:t>FL is NP-Hard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F2CD9-F5AF-FD05-5E54-ECE806C5275C}"/>
              </a:ext>
            </a:extLst>
          </p:cNvPr>
          <p:cNvSpPr txBox="1"/>
          <p:nvPr/>
        </p:nvSpPr>
        <p:spPr>
          <a:xfrm>
            <a:off x="6231927" y="5640444"/>
            <a:ext cx="48105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Reduction from Max Independent Set</a:t>
            </a:r>
            <a:endParaRPr lang="en-US" sz="2000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F5313-5D1F-1767-3534-534E63779972}"/>
              </a:ext>
            </a:extLst>
          </p:cNvPr>
          <p:cNvSpPr txBox="1"/>
          <p:nvPr/>
        </p:nvSpPr>
        <p:spPr>
          <a:xfrm>
            <a:off x="6231928" y="4418332"/>
            <a:ext cx="137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u="sng" dirty="0" err="1"/>
              <a:t>Thm</a:t>
            </a:r>
            <a:r>
              <a:rPr lang="en-US" sz="2000" b="1" u="sng" dirty="0"/>
              <a:t>.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58D8B75-80FD-13BB-0882-8B4E57308C92}"/>
              </a:ext>
            </a:extLst>
          </p:cNvPr>
          <p:cNvSpPr/>
          <p:nvPr/>
        </p:nvSpPr>
        <p:spPr>
          <a:xfrm>
            <a:off x="1760170" y="1133014"/>
            <a:ext cx="8671661" cy="37556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Our approach:</a:t>
            </a:r>
          </a:p>
          <a:p>
            <a:pPr algn="ctr"/>
            <a:r>
              <a:rPr lang="en-US" sz="3600" b="1" u="sng" dirty="0">
                <a:solidFill>
                  <a:schemeClr val="accent1"/>
                </a:solidFill>
              </a:rPr>
              <a:t>Audience Maximization (AM)</a:t>
            </a:r>
            <a:r>
              <a:rPr lang="en-US" sz="3600" u="sng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algorithm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Focus on </a:t>
            </a:r>
            <a:r>
              <a:rPr lang="en-US" sz="2400" b="1" dirty="0">
                <a:solidFill>
                  <a:schemeClr val="accent1"/>
                </a:solidFill>
              </a:rPr>
              <a:t>creator</a:t>
            </a:r>
            <a:r>
              <a:rPr lang="en-US" sz="2400" dirty="0">
                <a:solidFill>
                  <a:schemeClr val="tx1"/>
                </a:solidFill>
              </a:rPr>
              <a:t> constraints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Prioritize creators that are </a:t>
            </a:r>
            <a:r>
              <a:rPr lang="en-US" sz="2400" b="1" dirty="0">
                <a:solidFill>
                  <a:schemeClr val="accent1"/>
                </a:solidFill>
              </a:rPr>
              <a:t>hardest to satisfy</a:t>
            </a:r>
          </a:p>
        </p:txBody>
      </p:sp>
    </p:spTree>
    <p:extLst>
      <p:ext uri="{BB962C8B-B14F-4D97-AF65-F5344CB8AC3E}">
        <p14:creationId xmlns:p14="http://schemas.microsoft.com/office/powerpoint/2010/main" val="308442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Simulations: AM vs. IE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291BCFA-0FBA-06FB-58D8-B4A537A56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03905"/>
              </p:ext>
            </p:extLst>
          </p:nvPr>
        </p:nvGraphicFramePr>
        <p:xfrm>
          <a:off x="490399" y="2096855"/>
          <a:ext cx="3366175" cy="333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371620-C45A-A193-9F4D-DEF09889FB86}"/>
              </a:ext>
            </a:extLst>
          </p:cNvPr>
          <p:cNvSpPr txBox="1"/>
          <p:nvPr/>
        </p:nvSpPr>
        <p:spPr>
          <a:xfrm>
            <a:off x="1089400" y="5160195"/>
            <a:ext cx="2397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users</a:t>
            </a:r>
            <a:endParaRPr lang="en-US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A1DDF3-8058-8178-379E-5E785DF53363}"/>
              </a:ext>
            </a:extLst>
          </p:cNvPr>
          <p:cNvSpPr txBox="1"/>
          <p:nvPr/>
        </p:nvSpPr>
        <p:spPr>
          <a:xfrm>
            <a:off x="1089400" y="5539489"/>
            <a:ext cx="216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Increasing # users and creator constraints</a:t>
            </a:r>
            <a:endParaRPr 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1A2F23-FFCA-9A1A-671C-1FB497909109}"/>
                  </a:ext>
                </a:extLst>
              </p:cNvPr>
              <p:cNvSpPr txBox="1"/>
              <p:nvPr/>
            </p:nvSpPr>
            <p:spPr>
              <a:xfrm>
                <a:off x="435844" y="1728216"/>
                <a:ext cx="787205" cy="57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𝐴𝐿𝐺</m:t>
                              </m:r>
                            </m:num>
                            <m:den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𝐹𝐿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1A2F23-FFCA-9A1A-671C-1FB497909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44" y="1728216"/>
                <a:ext cx="787205" cy="571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70B7B2E-F735-F5CF-C30E-6ACF96EA5B07}"/>
              </a:ext>
            </a:extLst>
          </p:cNvPr>
          <p:cNvSpPr txBox="1"/>
          <p:nvPr/>
        </p:nvSpPr>
        <p:spPr>
          <a:xfrm>
            <a:off x="1311649" y="3852521"/>
            <a:ext cx="239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Immediate Engagement </a:t>
            </a:r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(IE)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6553E-2090-BDF5-4B04-7EE00B77F061}"/>
              </a:ext>
            </a:extLst>
          </p:cNvPr>
          <p:cNvSpPr txBox="1"/>
          <p:nvPr/>
        </p:nvSpPr>
        <p:spPr>
          <a:xfrm>
            <a:off x="1046737" y="2852626"/>
            <a:ext cx="27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Audience Maximization </a:t>
            </a:r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(AM) v1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1CB423-FA27-136F-6A31-616D27354CB1}"/>
              </a:ext>
            </a:extLst>
          </p:cNvPr>
          <p:cNvSpPr txBox="1"/>
          <p:nvPr/>
        </p:nvSpPr>
        <p:spPr>
          <a:xfrm>
            <a:off x="1046737" y="2437820"/>
            <a:ext cx="27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</a:rPr>
              <a:t>Audience Maximization </a:t>
            </a:r>
            <a:r>
              <a:rPr lang="en-US" sz="1400" b="1" dirty="0">
                <a:solidFill>
                  <a:schemeClr val="accent1"/>
                </a:solidFill>
              </a:rPr>
              <a:t>(AM) v2</a:t>
            </a:r>
          </a:p>
        </p:txBody>
      </p:sp>
      <p:graphicFrame>
        <p:nvGraphicFramePr>
          <p:cNvPr id="51" name="Chart 50">
            <a:extLst>
              <a:ext uri="{FF2B5EF4-FFF2-40B4-BE49-F238E27FC236}">
                <a16:creationId xmlns:a16="http://schemas.microsoft.com/office/drawing/2014/main" id="{7452ECB9-DCB5-9F53-D70E-33C829CD1A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17347"/>
              </p:ext>
            </p:extLst>
          </p:nvPr>
        </p:nvGraphicFramePr>
        <p:xfrm>
          <a:off x="4412912" y="2096855"/>
          <a:ext cx="3366175" cy="333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572CE38E-C7BE-BBAA-79C9-C26F762BF4A9}"/>
              </a:ext>
            </a:extLst>
          </p:cNvPr>
          <p:cNvSpPr txBox="1"/>
          <p:nvPr/>
        </p:nvSpPr>
        <p:spPr>
          <a:xfrm>
            <a:off x="5000639" y="5160195"/>
            <a:ext cx="2397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Instance size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C16FD7-D88C-BD17-5033-331A2D7D3E83}"/>
              </a:ext>
            </a:extLst>
          </p:cNvPr>
          <p:cNvSpPr txBox="1"/>
          <p:nvPr/>
        </p:nvSpPr>
        <p:spPr>
          <a:xfrm>
            <a:off x="4826817" y="5539489"/>
            <a:ext cx="2538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Increasing size of entire instance</a:t>
            </a:r>
            <a:endParaRPr lang="en-US" sz="14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B4C390-3348-D06A-EB49-472D19EB6BBD}"/>
              </a:ext>
            </a:extLst>
          </p:cNvPr>
          <p:cNvSpPr txBox="1"/>
          <p:nvPr/>
        </p:nvSpPr>
        <p:spPr>
          <a:xfrm>
            <a:off x="5234162" y="3914166"/>
            <a:ext cx="239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B675FB-6508-6EFA-EFF5-ABB634C27A18}"/>
              </a:ext>
            </a:extLst>
          </p:cNvPr>
          <p:cNvSpPr txBox="1"/>
          <p:nvPr/>
        </p:nvSpPr>
        <p:spPr>
          <a:xfrm>
            <a:off x="4969250" y="2852626"/>
            <a:ext cx="27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AM v1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2067E4F-DB13-9927-6300-8717426C2CB1}"/>
              </a:ext>
            </a:extLst>
          </p:cNvPr>
          <p:cNvSpPr txBox="1"/>
          <p:nvPr/>
        </p:nvSpPr>
        <p:spPr>
          <a:xfrm>
            <a:off x="4969250" y="2437820"/>
            <a:ext cx="27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AM v2</a:t>
            </a:r>
          </a:p>
        </p:txBody>
      </p:sp>
      <p:graphicFrame>
        <p:nvGraphicFramePr>
          <p:cNvPr id="58" name="Chart 57">
            <a:extLst>
              <a:ext uri="{FF2B5EF4-FFF2-40B4-BE49-F238E27FC236}">
                <a16:creationId xmlns:a16="http://schemas.microsoft.com/office/drawing/2014/main" id="{E7598686-569D-779A-7267-6C77E7804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45868"/>
              </p:ext>
            </p:extLst>
          </p:nvPr>
        </p:nvGraphicFramePr>
        <p:xfrm>
          <a:off x="8335425" y="2096855"/>
          <a:ext cx="3366175" cy="33356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6A4A9BEF-6F36-E915-6B23-AF7BF2EB99DD}"/>
              </a:ext>
            </a:extLst>
          </p:cNvPr>
          <p:cNvSpPr txBox="1"/>
          <p:nvPr/>
        </p:nvSpPr>
        <p:spPr>
          <a:xfrm>
            <a:off x="8915850" y="5160195"/>
            <a:ext cx="23979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# creators</a:t>
            </a:r>
            <a:endParaRPr lang="en-US" sz="11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83DDDC-9BFE-399D-5E89-570B39CE167D}"/>
              </a:ext>
            </a:extLst>
          </p:cNvPr>
          <p:cNvSpPr txBox="1"/>
          <p:nvPr/>
        </p:nvSpPr>
        <p:spPr>
          <a:xfrm>
            <a:off x="8934426" y="5539489"/>
            <a:ext cx="2168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Increasing # creators only</a:t>
            </a:r>
            <a:endParaRPr lang="en-US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8FAE46-D4C6-A46F-DA68-7C0DF8E9A931}"/>
              </a:ext>
            </a:extLst>
          </p:cNvPr>
          <p:cNvSpPr txBox="1"/>
          <p:nvPr/>
        </p:nvSpPr>
        <p:spPr>
          <a:xfrm>
            <a:off x="9156675" y="4371366"/>
            <a:ext cx="23979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2">
                    <a:lumMod val="50000"/>
                  </a:schemeClr>
                </a:solidFill>
              </a:rPr>
              <a:t>IE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BFF14FE-7366-7196-F88A-9A003D45D7EF}"/>
              </a:ext>
            </a:extLst>
          </p:cNvPr>
          <p:cNvSpPr txBox="1"/>
          <p:nvPr/>
        </p:nvSpPr>
        <p:spPr>
          <a:xfrm>
            <a:off x="8891763" y="3491230"/>
            <a:ext cx="27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AM v1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31F9B83-3733-9F7D-270C-55F7F1788710}"/>
              </a:ext>
            </a:extLst>
          </p:cNvPr>
          <p:cNvSpPr txBox="1"/>
          <p:nvPr/>
        </p:nvSpPr>
        <p:spPr>
          <a:xfrm>
            <a:off x="8891763" y="2640154"/>
            <a:ext cx="2719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</a:rPr>
              <a:t>AM v2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98DB68-68B2-FAA4-8FA0-10DD351D53D4}"/>
              </a:ext>
            </a:extLst>
          </p:cNvPr>
          <p:cNvSpPr txBox="1"/>
          <p:nvPr/>
        </p:nvSpPr>
        <p:spPr>
          <a:xfrm>
            <a:off x="1109913" y="1860208"/>
            <a:ext cx="1400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1400" dirty="0"/>
              <a:t>(approx. ratio)</a:t>
            </a:r>
          </a:p>
        </p:txBody>
      </p:sp>
    </p:spTree>
    <p:extLst>
      <p:ext uri="{BB962C8B-B14F-4D97-AF65-F5344CB8AC3E}">
        <p14:creationId xmlns:p14="http://schemas.microsoft.com/office/powerpoint/2010/main" val="3095224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75602-E6B0-74D0-1549-37EEDD053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Clustering Algorithm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i="1" dirty="0"/>
              <a:t>Constant factor approximation</a:t>
            </a:r>
            <a:r>
              <a:rPr lang="en-US" sz="2000" dirty="0"/>
              <a:t> under density assumptions (fixing dimensionality)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  <a:r>
              <a:rPr lang="en-US" sz="2200" b="1" dirty="0"/>
              <a:t>Comparative statics</a:t>
            </a:r>
            <a:r>
              <a:rPr lang="en-US" sz="2200" dirty="0"/>
              <a:t> of different algorithms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Come to our poster for more!</a:t>
            </a:r>
          </a:p>
        </p:txBody>
      </p:sp>
    </p:spTree>
    <p:extLst>
      <p:ext uri="{BB962C8B-B14F-4D97-AF65-F5344CB8AC3E}">
        <p14:creationId xmlns:p14="http://schemas.microsoft.com/office/powerpoint/2010/main" val="136921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5153C-7328-5D1E-5D4D-9C279E1E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Social Media and Recommendations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9E81929-53DB-E748-819C-9F655A91F7F8}"/>
              </a:ext>
            </a:extLst>
          </p:cNvPr>
          <p:cNvGrpSpPr/>
          <p:nvPr/>
        </p:nvGrpSpPr>
        <p:grpSpPr>
          <a:xfrm>
            <a:off x="4911361" y="2956758"/>
            <a:ext cx="2381250" cy="2183739"/>
            <a:chOff x="4905375" y="2746197"/>
            <a:chExt cx="2381250" cy="2183739"/>
          </a:xfrm>
        </p:grpSpPr>
        <p:pic>
          <p:nvPicPr>
            <p:cNvPr id="1026" name="Picture 2" descr="The YouTube logo is made of a red round-rectangular box with a white &quot;play&quot; button inside and the word &quot;YouTube&quot; written in black.">
              <a:extLst>
                <a:ext uri="{FF2B5EF4-FFF2-40B4-BE49-F238E27FC236}">
                  <a16:creationId xmlns:a16="http://schemas.microsoft.com/office/drawing/2014/main" id="{5851B56F-E76C-0BFA-E36E-4127370443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5375" y="2746197"/>
              <a:ext cx="2381250" cy="53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06F01B-4345-C7AA-E59D-BD60B863E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8250" y="3564970"/>
              <a:ext cx="20955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8D43C1D-D56C-D698-6937-EE68948165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4453686"/>
              <a:ext cx="1905000" cy="476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0FCDD3-E8FB-3933-5407-7A2A6856ECE2}"/>
              </a:ext>
            </a:extLst>
          </p:cNvPr>
          <p:cNvGrpSpPr/>
          <p:nvPr/>
        </p:nvGrpSpPr>
        <p:grpSpPr>
          <a:xfrm>
            <a:off x="2332934" y="2420229"/>
            <a:ext cx="781126" cy="3256796"/>
            <a:chOff x="2131699" y="2173649"/>
            <a:chExt cx="781126" cy="3256796"/>
          </a:xfrm>
        </p:grpSpPr>
        <p:pic>
          <p:nvPicPr>
            <p:cNvPr id="1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E8641BE-25C4-236B-9B0F-C952988F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1700" y="2173649"/>
              <a:ext cx="781125" cy="769154"/>
            </a:xfrm>
            <a:prstGeom prst="rect">
              <a:avLst/>
            </a:prstGeom>
          </p:spPr>
        </p:pic>
        <p:pic>
          <p:nvPicPr>
            <p:cNvPr id="11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DC13729-A52A-175C-3341-20BDC4A1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1699" y="3417470"/>
              <a:ext cx="781125" cy="769154"/>
            </a:xfrm>
            <a:prstGeom prst="rect">
              <a:avLst/>
            </a:prstGeom>
          </p:spPr>
        </p:pic>
        <p:pic>
          <p:nvPicPr>
            <p:cNvPr id="13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29BF66EE-A637-F6C3-24A1-A19AE0AC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31699" y="4661291"/>
              <a:ext cx="781125" cy="769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3119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DD1309-2F9F-3CB4-F0AD-BEA4A83C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94A482-4107-F868-00BA-D9C031DED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0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5153C-7328-5D1E-5D4D-9C279E1E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Social Media and Recommendations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AC59E04-A8B6-89DF-D8C0-796EE2C355BD}"/>
              </a:ext>
            </a:extLst>
          </p:cNvPr>
          <p:cNvGrpSpPr/>
          <p:nvPr/>
        </p:nvGrpSpPr>
        <p:grpSpPr>
          <a:xfrm>
            <a:off x="2332934" y="2420229"/>
            <a:ext cx="7526132" cy="3256796"/>
            <a:chOff x="2131699" y="2173649"/>
            <a:chExt cx="7526132" cy="325679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9E81929-53DB-E748-819C-9F655A91F7F8}"/>
                </a:ext>
              </a:extLst>
            </p:cNvPr>
            <p:cNvGrpSpPr/>
            <p:nvPr/>
          </p:nvGrpSpPr>
          <p:grpSpPr>
            <a:xfrm>
              <a:off x="4710126" y="2710178"/>
              <a:ext cx="2381250" cy="2183739"/>
              <a:chOff x="4905375" y="2746197"/>
              <a:chExt cx="2381250" cy="2183739"/>
            </a:xfrm>
          </p:grpSpPr>
          <p:pic>
            <p:nvPicPr>
              <p:cNvPr id="1026" name="Picture 2" descr="The YouTube logo is made of a red round-rectangular box with a white &quot;play&quot; button inside and the word &quot;YouTube&quot; written in black.">
                <a:extLst>
                  <a:ext uri="{FF2B5EF4-FFF2-40B4-BE49-F238E27FC236}">
                    <a16:creationId xmlns:a16="http://schemas.microsoft.com/office/drawing/2014/main" id="{5851B56F-E76C-0BFA-E36E-4127370443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5375" y="2746197"/>
                <a:ext cx="2381250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E106F01B-4345-C7AA-E59D-BD60B863E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8250" y="3564970"/>
                <a:ext cx="2095500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78D43C1D-D56C-D698-6937-EE68948165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43500" y="4453686"/>
                <a:ext cx="1905000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0FCDD3-E8FB-3933-5407-7A2A6856ECE2}"/>
                </a:ext>
              </a:extLst>
            </p:cNvPr>
            <p:cNvGrpSpPr/>
            <p:nvPr/>
          </p:nvGrpSpPr>
          <p:grpSpPr>
            <a:xfrm>
              <a:off x="2131699" y="2173649"/>
              <a:ext cx="781126" cy="3256796"/>
              <a:chOff x="2131699" y="2173649"/>
              <a:chExt cx="781126" cy="3256796"/>
            </a:xfrm>
          </p:grpSpPr>
          <p:pic>
            <p:nvPicPr>
              <p:cNvPr id="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8641BE-25C4-236B-9B0F-C952988F8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700" y="2173649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DC13729-A52A-175C-3341-20BDC4A1C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699" y="3417470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9BF66EE-A637-F6C3-24A1-A19AE0AC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31699" y="4661291"/>
                <a:ext cx="781125" cy="769154"/>
              </a:xfrm>
              <a:prstGeom prst="rect">
                <a:avLst/>
              </a:prstGeom>
            </p:spPr>
          </p:pic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339A6B3-AA60-D3CD-DE10-6BAFA72FE3D5}"/>
                </a:ext>
              </a:extLst>
            </p:cNvPr>
            <p:cNvGrpSpPr/>
            <p:nvPr/>
          </p:nvGrpSpPr>
          <p:grpSpPr>
            <a:xfrm>
              <a:off x="8888677" y="2173649"/>
              <a:ext cx="769154" cy="3256796"/>
              <a:chOff x="8888677" y="2173649"/>
              <a:chExt cx="769154" cy="3256796"/>
            </a:xfrm>
          </p:grpSpPr>
          <p:pic>
            <p:nvPicPr>
              <p:cNvPr id="15" name="Picture 8">
                <a:extLst>
                  <a:ext uri="{FF2B5EF4-FFF2-40B4-BE49-F238E27FC236}">
                    <a16:creationId xmlns:a16="http://schemas.microsoft.com/office/drawing/2014/main" id="{B4E15B6C-D307-18C6-66F2-2FB605745D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2173649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EBAB0910-8C25-9578-0762-A73E7A36C5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3417470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>
                <a:extLst>
                  <a:ext uri="{FF2B5EF4-FFF2-40B4-BE49-F238E27FC236}">
                    <a16:creationId xmlns:a16="http://schemas.microsoft.com/office/drawing/2014/main" id="{22C982EC-6CC1-004B-36C3-7A5EAF76E5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88677" y="4661291"/>
                <a:ext cx="769154" cy="7691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34879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5153C-7328-5D1E-5D4D-9C279E1E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Social Media and Recommendations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D0FCDD3-E8FB-3933-5407-7A2A6856ECE2}"/>
              </a:ext>
            </a:extLst>
          </p:cNvPr>
          <p:cNvGrpSpPr/>
          <p:nvPr/>
        </p:nvGrpSpPr>
        <p:grpSpPr>
          <a:xfrm>
            <a:off x="2332934" y="2420229"/>
            <a:ext cx="781126" cy="3256796"/>
            <a:chOff x="2131699" y="2173649"/>
            <a:chExt cx="781126" cy="3256796"/>
          </a:xfrm>
        </p:grpSpPr>
        <p:pic>
          <p:nvPicPr>
            <p:cNvPr id="10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E8641BE-25C4-236B-9B0F-C952988F8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700" y="2173649"/>
              <a:ext cx="781125" cy="769154"/>
            </a:xfrm>
            <a:prstGeom prst="rect">
              <a:avLst/>
            </a:prstGeom>
          </p:spPr>
        </p:pic>
        <p:pic>
          <p:nvPicPr>
            <p:cNvPr id="11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7DC13729-A52A-175C-3341-20BDC4A1C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699" y="3417470"/>
              <a:ext cx="781125" cy="769154"/>
            </a:xfrm>
            <a:prstGeom prst="rect">
              <a:avLst/>
            </a:prstGeom>
          </p:spPr>
        </p:pic>
        <p:pic>
          <p:nvPicPr>
            <p:cNvPr id="13" name="Picture 2" descr="Shape, circle&#10;&#10;Description automatically generated">
              <a:extLst>
                <a:ext uri="{FF2B5EF4-FFF2-40B4-BE49-F238E27FC236}">
                  <a16:creationId xmlns:a16="http://schemas.microsoft.com/office/drawing/2014/main" id="{29BF66EE-A637-F6C3-24A1-A19AE0ACF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31699" y="4661291"/>
              <a:ext cx="781125" cy="76915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9A6B3-AA60-D3CD-DE10-6BAFA72FE3D5}"/>
              </a:ext>
            </a:extLst>
          </p:cNvPr>
          <p:cNvGrpSpPr/>
          <p:nvPr/>
        </p:nvGrpSpPr>
        <p:grpSpPr>
          <a:xfrm>
            <a:off x="9089912" y="2420229"/>
            <a:ext cx="769154" cy="3256796"/>
            <a:chOff x="8888677" y="2173649"/>
            <a:chExt cx="769154" cy="3256796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B4E15B6C-D307-18C6-66F2-2FB605745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2173649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EBAB0910-8C25-9578-0762-A73E7A36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3417470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2C982EC-6CC1-004B-36C3-7A5EAF76E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4661291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A67645-A6A8-5EEC-ED8F-954AB3760B9C}"/>
              </a:ext>
            </a:extLst>
          </p:cNvPr>
          <p:cNvGrpSpPr/>
          <p:nvPr/>
        </p:nvGrpSpPr>
        <p:grpSpPr>
          <a:xfrm>
            <a:off x="4463034" y="2740662"/>
            <a:ext cx="3277904" cy="1781375"/>
            <a:chOff x="4463034" y="2740662"/>
            <a:chExt cx="3277904" cy="178137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064AAA-79CD-EB98-63D0-CFBDF72E2F61}"/>
                </a:ext>
              </a:extLst>
            </p:cNvPr>
            <p:cNvGrpSpPr/>
            <p:nvPr/>
          </p:nvGrpSpPr>
          <p:grpSpPr>
            <a:xfrm>
              <a:off x="5060807" y="2740662"/>
              <a:ext cx="2082359" cy="609600"/>
              <a:chOff x="4911361" y="2918658"/>
              <a:chExt cx="2082359" cy="609600"/>
            </a:xfrm>
          </p:grpSpPr>
          <p:pic>
            <p:nvPicPr>
              <p:cNvPr id="1026" name="Picture 2" descr="The YouTube logo is made of a red round-rectangular box with a white &quot;play&quot; button inside and the word &quot;YouTube&quot; written in black.">
                <a:extLst>
                  <a:ext uri="{FF2B5EF4-FFF2-40B4-BE49-F238E27FC236}">
                    <a16:creationId xmlns:a16="http://schemas.microsoft.com/office/drawing/2014/main" id="{5851B56F-E76C-0BFA-E36E-4127370443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7700"/>
              <a:stretch/>
            </p:blipFill>
            <p:spPr bwMode="auto">
              <a:xfrm>
                <a:off x="4911361" y="2956758"/>
                <a:ext cx="769154" cy="533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E106F01B-4345-C7AA-E59D-BD60B863E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2267"/>
              <a:stretch/>
            </p:blipFill>
            <p:spPr bwMode="auto">
              <a:xfrm>
                <a:off x="5805430" y="2918658"/>
                <a:ext cx="581139" cy="609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78D43C1D-D56C-D698-6937-EE68948165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4686"/>
              <a:stretch/>
            </p:blipFill>
            <p:spPr bwMode="auto">
              <a:xfrm>
                <a:off x="6511484" y="2985333"/>
                <a:ext cx="482236" cy="4762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44DD04B-711E-99D7-E305-6366077F358B}"/>
                </a:ext>
              </a:extLst>
            </p:cNvPr>
            <p:cNvSpPr/>
            <p:nvPr/>
          </p:nvSpPr>
          <p:spPr>
            <a:xfrm>
              <a:off x="4463034" y="3575218"/>
              <a:ext cx="3277904" cy="94681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Platform</a:t>
              </a:r>
            </a:p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Recommendations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9592EE-8A74-6797-4309-F069FD16B7B8}"/>
              </a:ext>
            </a:extLst>
          </p:cNvPr>
          <p:cNvCxnSpPr>
            <a:cxnSpLocks/>
            <a:stCxn id="46" idx="2"/>
            <a:endCxn id="3" idx="3"/>
          </p:cNvCxnSpPr>
          <p:nvPr/>
        </p:nvCxnSpPr>
        <p:spPr bwMode="auto">
          <a:xfrm flipH="1">
            <a:off x="7740938" y="4048627"/>
            <a:ext cx="795084" cy="1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9AD3A6C-C3E3-38CB-39B4-258FBE04A8EB}"/>
              </a:ext>
            </a:extLst>
          </p:cNvPr>
          <p:cNvCxnSpPr>
            <a:cxnSpLocks/>
            <a:stCxn id="3" idx="1"/>
            <a:endCxn id="45" idx="6"/>
          </p:cNvCxnSpPr>
          <p:nvPr/>
        </p:nvCxnSpPr>
        <p:spPr bwMode="auto">
          <a:xfrm flipH="1" flipV="1">
            <a:off x="3664358" y="4048627"/>
            <a:ext cx="798676" cy="1"/>
          </a:xfrm>
          <a:prstGeom prst="straightConnector1">
            <a:avLst/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7419DCB7-33BB-E9B6-7FD6-F4B8DA78EFD7}"/>
              </a:ext>
            </a:extLst>
          </p:cNvPr>
          <p:cNvCxnSpPr>
            <a:cxnSpLocks/>
            <a:stCxn id="46" idx="1"/>
            <a:endCxn id="45" idx="7"/>
          </p:cNvCxnSpPr>
          <p:nvPr/>
        </p:nvCxnSpPr>
        <p:spPr bwMode="auto">
          <a:xfrm rot="16200000" flipV="1">
            <a:off x="6100190" y="-122844"/>
            <a:ext cx="12700" cy="5419088"/>
          </a:xfrm>
          <a:prstGeom prst="curvedConnector3">
            <a:avLst>
              <a:gd name="adj1" fmla="val 5314181"/>
            </a:avLst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412ED3E-7C91-90EF-FAEE-12416721FE15}"/>
              </a:ext>
            </a:extLst>
          </p:cNvPr>
          <p:cNvCxnSpPr>
            <a:cxnSpLocks/>
            <a:stCxn id="45" idx="5"/>
            <a:endCxn id="46" idx="3"/>
          </p:cNvCxnSpPr>
          <p:nvPr/>
        </p:nvCxnSpPr>
        <p:spPr bwMode="auto">
          <a:xfrm rot="16200000" flipH="1">
            <a:off x="6100190" y="2801010"/>
            <a:ext cx="12700" cy="5419088"/>
          </a:xfrm>
          <a:prstGeom prst="curvedConnector3">
            <a:avLst>
              <a:gd name="adj1" fmla="val 4828787"/>
            </a:avLst>
          </a:prstGeom>
          <a:gradFill rotWithShape="1">
            <a:gsLst>
              <a:gs pos="0">
                <a:srgbClr val="800000"/>
              </a:gs>
              <a:gs pos="50000">
                <a:srgbClr val="800000">
                  <a:gamma/>
                  <a:tint val="73725"/>
                  <a:invGamma/>
                </a:srgbClr>
              </a:gs>
              <a:gs pos="100000">
                <a:srgbClr val="800000"/>
              </a:gs>
            </a:gsLst>
            <a:lin ang="5400000" scaled="1"/>
          </a:gra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66090BB-33C3-B7E7-AE87-37A4932844D4}"/>
              </a:ext>
            </a:extLst>
          </p:cNvPr>
          <p:cNvSpPr/>
          <p:nvPr/>
        </p:nvSpPr>
        <p:spPr>
          <a:xfrm>
            <a:off x="1795336" y="1981150"/>
            <a:ext cx="1869022" cy="4134954"/>
          </a:xfrm>
          <a:prstGeom prst="ellipse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09585F7-5094-D469-E783-965D5B69976E}"/>
              </a:ext>
            </a:extLst>
          </p:cNvPr>
          <p:cNvSpPr/>
          <p:nvPr/>
        </p:nvSpPr>
        <p:spPr>
          <a:xfrm>
            <a:off x="8536022" y="1981150"/>
            <a:ext cx="1869022" cy="4134954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5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5153C-7328-5D1E-5D4D-9C279E1E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Current Recommendations Literature…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40DF7-54A6-E627-B173-54A18F86B2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55747" y="2631302"/>
            <a:ext cx="2307762" cy="876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C6B79-CD93-A8FE-60E2-F773B359E6AF}"/>
              </a:ext>
            </a:extLst>
          </p:cNvPr>
          <p:cNvGrpSpPr/>
          <p:nvPr/>
        </p:nvGrpSpPr>
        <p:grpSpPr>
          <a:xfrm>
            <a:off x="2102867" y="2305359"/>
            <a:ext cx="3328987" cy="3563648"/>
            <a:chOff x="1835357" y="2305359"/>
            <a:chExt cx="3328987" cy="35636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0FCDD3-E8FB-3933-5407-7A2A6856ECE2}"/>
                </a:ext>
              </a:extLst>
            </p:cNvPr>
            <p:cNvGrpSpPr/>
            <p:nvPr/>
          </p:nvGrpSpPr>
          <p:grpSpPr>
            <a:xfrm>
              <a:off x="3211466" y="2305359"/>
              <a:ext cx="576772" cy="2404769"/>
              <a:chOff x="2131699" y="2173649"/>
              <a:chExt cx="781126" cy="3256796"/>
            </a:xfrm>
          </p:grpSpPr>
          <p:pic>
            <p:nvPicPr>
              <p:cNvPr id="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8641BE-25C4-236B-9B0F-C952988F8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700" y="2173649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DC13729-A52A-175C-3341-20BDC4A1C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3417470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9BF66EE-A637-F6C3-24A1-A19AE0AC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4661291"/>
                <a:ext cx="781125" cy="76915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E15B8F-E47E-837C-24F1-E12E9AE6FE04}"/>
                </a:ext>
              </a:extLst>
            </p:cNvPr>
            <p:cNvSpPr txBox="1"/>
            <p:nvPr/>
          </p:nvSpPr>
          <p:spPr>
            <a:xfrm>
              <a:off x="1835357" y="4914900"/>
              <a:ext cx="3328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Focuses on</a:t>
              </a:r>
            </a:p>
            <a:p>
              <a:pPr algn="ctr"/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</a:rPr>
                <a:t>user preferences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122577-3CCA-1B07-72AC-ED884050A131}"/>
                </a:ext>
              </a:extLst>
            </p:cNvPr>
            <p:cNvSpPr txBox="1"/>
            <p:nvPr/>
          </p:nvSpPr>
          <p:spPr>
            <a:xfrm rot="2340924">
              <a:off x="3696033" y="2644411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BEST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9F44B3-1115-91E1-9DEF-7BAF49FC5B5B}"/>
                </a:ext>
              </a:extLst>
            </p:cNvPr>
            <p:cNvSpPr txBox="1"/>
            <p:nvPr/>
          </p:nvSpPr>
          <p:spPr>
            <a:xfrm rot="20365371">
              <a:off x="3744507" y="3265769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BEST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FAD490-83BC-C1C3-4642-E95CE7E1049A}"/>
                </a:ext>
              </a:extLst>
            </p:cNvPr>
            <p:cNvSpPr txBox="1"/>
            <p:nvPr/>
          </p:nvSpPr>
          <p:spPr>
            <a:xfrm rot="20365371">
              <a:off x="3744507" y="4184187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BEST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C780A8-09B1-846F-F15B-5B64CF7B33B9}"/>
              </a:ext>
            </a:extLst>
          </p:cNvPr>
          <p:cNvGrpSpPr/>
          <p:nvPr/>
        </p:nvGrpSpPr>
        <p:grpSpPr>
          <a:xfrm>
            <a:off x="6529382" y="2639793"/>
            <a:ext cx="1513663" cy="1819854"/>
            <a:chOff x="8409856" y="2275896"/>
            <a:chExt cx="2194690" cy="2638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C6A35-074A-96DB-BA75-D9AF463F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55688" y="2275896"/>
              <a:ext cx="2103026" cy="11947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DA20AA-33F0-523E-B032-1AAAE33D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09856" y="3555828"/>
              <a:ext cx="1041799" cy="135749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80DFB1-8C81-7A68-8EC0-CFB6032F9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65175" y="3554614"/>
              <a:ext cx="1039371" cy="1359924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C22571A-FC28-4321-063B-59FE52DDD64F}"/>
              </a:ext>
            </a:extLst>
          </p:cNvPr>
          <p:cNvSpPr txBox="1"/>
          <p:nvPr/>
        </p:nvSpPr>
        <p:spPr>
          <a:xfrm>
            <a:off x="8044677" y="3192039"/>
            <a:ext cx="54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5AD162-A785-4320-AB77-6FF70332F7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55748" y="2589325"/>
            <a:ext cx="2301635" cy="1869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E5416-5F69-8002-9DE9-C1A79C2CA4F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55747" y="3507744"/>
            <a:ext cx="2301635" cy="918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68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5153C-7328-5D1E-5D4D-9C279E1E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Current Recommendations Literature…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40DF7-54A6-E627-B173-54A18F86B2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55747" y="2631302"/>
            <a:ext cx="2307762" cy="876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C6B79-CD93-A8FE-60E2-F773B359E6AF}"/>
              </a:ext>
            </a:extLst>
          </p:cNvPr>
          <p:cNvGrpSpPr/>
          <p:nvPr/>
        </p:nvGrpSpPr>
        <p:grpSpPr>
          <a:xfrm>
            <a:off x="2102867" y="2305359"/>
            <a:ext cx="3328987" cy="3563648"/>
            <a:chOff x="1835357" y="2305359"/>
            <a:chExt cx="3328987" cy="35636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0FCDD3-E8FB-3933-5407-7A2A6856ECE2}"/>
                </a:ext>
              </a:extLst>
            </p:cNvPr>
            <p:cNvGrpSpPr/>
            <p:nvPr/>
          </p:nvGrpSpPr>
          <p:grpSpPr>
            <a:xfrm>
              <a:off x="3211466" y="2305359"/>
              <a:ext cx="576772" cy="2404769"/>
              <a:chOff x="2131699" y="2173649"/>
              <a:chExt cx="781126" cy="3256796"/>
            </a:xfrm>
          </p:grpSpPr>
          <p:pic>
            <p:nvPicPr>
              <p:cNvPr id="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8641BE-25C4-236B-9B0F-C952988F8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700" y="2173649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DC13729-A52A-175C-3341-20BDC4A1C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3417470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9BF66EE-A637-F6C3-24A1-A19AE0AC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4661291"/>
                <a:ext cx="781125" cy="76915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E15B8F-E47E-837C-24F1-E12E9AE6FE04}"/>
                </a:ext>
              </a:extLst>
            </p:cNvPr>
            <p:cNvSpPr txBox="1"/>
            <p:nvPr/>
          </p:nvSpPr>
          <p:spPr>
            <a:xfrm>
              <a:off x="1835357" y="4914900"/>
              <a:ext cx="3328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Focuses on</a:t>
              </a:r>
            </a:p>
            <a:p>
              <a:pPr algn="ctr"/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</a:rPr>
                <a:t>user preferences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122577-3CCA-1B07-72AC-ED884050A131}"/>
                </a:ext>
              </a:extLst>
            </p:cNvPr>
            <p:cNvSpPr txBox="1"/>
            <p:nvPr/>
          </p:nvSpPr>
          <p:spPr>
            <a:xfrm rot="2340924">
              <a:off x="3696033" y="2644411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BEST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9F44B3-1115-91E1-9DEF-7BAF49FC5B5B}"/>
                </a:ext>
              </a:extLst>
            </p:cNvPr>
            <p:cNvSpPr txBox="1"/>
            <p:nvPr/>
          </p:nvSpPr>
          <p:spPr>
            <a:xfrm rot="20365371">
              <a:off x="3744507" y="3265769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BEST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FAD490-83BC-C1C3-4642-E95CE7E1049A}"/>
                </a:ext>
              </a:extLst>
            </p:cNvPr>
            <p:cNvSpPr txBox="1"/>
            <p:nvPr/>
          </p:nvSpPr>
          <p:spPr>
            <a:xfrm rot="20365371">
              <a:off x="3744507" y="4184187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BEST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37753E0-575A-6A7C-1D47-D53A087F5466}"/>
              </a:ext>
            </a:extLst>
          </p:cNvPr>
          <p:cNvSpPr txBox="1"/>
          <p:nvPr/>
        </p:nvSpPr>
        <p:spPr>
          <a:xfrm>
            <a:off x="6652884" y="4914900"/>
            <a:ext cx="3328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Neglects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creator incentives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9A6B3-AA60-D3CD-DE10-6BAFA72FE3D5}"/>
              </a:ext>
            </a:extLst>
          </p:cNvPr>
          <p:cNvGrpSpPr/>
          <p:nvPr/>
        </p:nvGrpSpPr>
        <p:grpSpPr>
          <a:xfrm>
            <a:off x="8839818" y="2347336"/>
            <a:ext cx="567932" cy="2404769"/>
            <a:chOff x="8888677" y="2173649"/>
            <a:chExt cx="769154" cy="3256796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B4E15B6C-D307-18C6-66F2-2FB605745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2173649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EBAB0910-8C25-9578-0762-A73E7A36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3417470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2C982EC-6CC1-004B-36C3-7A5EAF76E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4661291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C780A8-09B1-846F-F15B-5B64CF7B33B9}"/>
              </a:ext>
            </a:extLst>
          </p:cNvPr>
          <p:cNvGrpSpPr/>
          <p:nvPr/>
        </p:nvGrpSpPr>
        <p:grpSpPr>
          <a:xfrm>
            <a:off x="6529382" y="2639793"/>
            <a:ext cx="1513663" cy="1819854"/>
            <a:chOff x="8409856" y="2275896"/>
            <a:chExt cx="2194690" cy="2638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C6A35-074A-96DB-BA75-D9AF463F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8455688" y="2275896"/>
              <a:ext cx="2103026" cy="11947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DA20AA-33F0-523E-B032-1AAAE33D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8409856" y="3555828"/>
              <a:ext cx="1041799" cy="135749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80DFB1-8C81-7A68-8EC0-CFB6032F9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9565175" y="3554614"/>
              <a:ext cx="1039371" cy="1359924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0E3A7D-D397-4B54-A57C-A96529EBBF64}"/>
              </a:ext>
            </a:extLst>
          </p:cNvPr>
          <p:cNvSpPr txBox="1"/>
          <p:nvPr/>
        </p:nvSpPr>
        <p:spPr>
          <a:xfrm>
            <a:off x="9296070" y="3195777"/>
            <a:ext cx="793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18BCEB-CC80-6260-CF71-9FA96E97B8BD}"/>
              </a:ext>
            </a:extLst>
          </p:cNvPr>
          <p:cNvSpPr/>
          <p:nvPr/>
        </p:nvSpPr>
        <p:spPr>
          <a:xfrm>
            <a:off x="8623321" y="2224354"/>
            <a:ext cx="1423508" cy="265073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5AD162-A785-4320-AB77-6FF70332F7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55748" y="2589325"/>
            <a:ext cx="2301635" cy="1869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E5416-5F69-8002-9DE9-C1A79C2CA4F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55747" y="3507744"/>
            <a:ext cx="2301635" cy="918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E408C83-FCA0-764E-EA83-85EE8ADB3F69}"/>
              </a:ext>
            </a:extLst>
          </p:cNvPr>
          <p:cNvGrpSpPr/>
          <p:nvPr/>
        </p:nvGrpSpPr>
        <p:grpSpPr>
          <a:xfrm>
            <a:off x="6454006" y="2316666"/>
            <a:ext cx="1664413" cy="2466107"/>
            <a:chOff x="6449918" y="2347336"/>
            <a:chExt cx="1664413" cy="2466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090371C-F4E7-C50C-42FF-0A72244774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49918" y="2347336"/>
              <a:ext cx="1664413" cy="246610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07FD6D-F404-499E-92F2-3D314D08AE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49918" y="2347336"/>
              <a:ext cx="1664413" cy="2466107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257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1B5153C-7328-5D1E-5D4D-9C279E1E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Current Recommendations Literature…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640DF7-54A6-E627-B173-54A18F86B2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55747" y="2631302"/>
            <a:ext cx="2307762" cy="8764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8C6B79-CD93-A8FE-60E2-F773B359E6AF}"/>
              </a:ext>
            </a:extLst>
          </p:cNvPr>
          <p:cNvGrpSpPr/>
          <p:nvPr/>
        </p:nvGrpSpPr>
        <p:grpSpPr>
          <a:xfrm>
            <a:off x="2102867" y="2305359"/>
            <a:ext cx="3328987" cy="3563648"/>
            <a:chOff x="1835357" y="2305359"/>
            <a:chExt cx="3328987" cy="356364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D0FCDD3-E8FB-3933-5407-7A2A6856ECE2}"/>
                </a:ext>
              </a:extLst>
            </p:cNvPr>
            <p:cNvGrpSpPr/>
            <p:nvPr/>
          </p:nvGrpSpPr>
          <p:grpSpPr>
            <a:xfrm>
              <a:off x="3211466" y="2305359"/>
              <a:ext cx="576772" cy="2404769"/>
              <a:chOff x="2131699" y="2173649"/>
              <a:chExt cx="781126" cy="3256796"/>
            </a:xfrm>
          </p:grpSpPr>
          <p:pic>
            <p:nvPicPr>
              <p:cNvPr id="1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E8641BE-25C4-236B-9B0F-C952988F8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700" y="2173649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7DC13729-A52A-175C-3341-20BDC4A1C6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3417470"/>
                <a:ext cx="781125" cy="769154"/>
              </a:xfrm>
              <a:prstGeom prst="rect">
                <a:avLst/>
              </a:prstGeom>
            </p:spPr>
          </p:pic>
          <p:pic>
            <p:nvPicPr>
              <p:cNvPr id="13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29BF66EE-A637-F6C3-24A1-A19AE0ACFD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31699" y="4661291"/>
                <a:ext cx="781125" cy="769154"/>
              </a:xfrm>
              <a:prstGeom prst="rect">
                <a:avLst/>
              </a:prstGeom>
            </p:spPr>
          </p:pic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4E15B8F-E47E-837C-24F1-E12E9AE6FE04}"/>
                </a:ext>
              </a:extLst>
            </p:cNvPr>
            <p:cNvSpPr txBox="1"/>
            <p:nvPr/>
          </p:nvSpPr>
          <p:spPr>
            <a:xfrm>
              <a:off x="1835357" y="4914900"/>
              <a:ext cx="332898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Focuses on</a:t>
              </a:r>
            </a:p>
            <a:p>
              <a:pPr algn="ctr"/>
              <a:r>
                <a:rPr lang="en-US" sz="2800" b="1" dirty="0">
                  <a:solidFill>
                    <a:schemeClr val="bg2">
                      <a:lumMod val="50000"/>
                    </a:schemeClr>
                  </a:solidFill>
                </a:rPr>
                <a:t>user preferences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122577-3CCA-1B07-72AC-ED884050A131}"/>
                </a:ext>
              </a:extLst>
            </p:cNvPr>
            <p:cNvSpPr txBox="1"/>
            <p:nvPr/>
          </p:nvSpPr>
          <p:spPr>
            <a:xfrm rot="2340924">
              <a:off x="3696033" y="2644411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BEST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9F44B3-1115-91E1-9DEF-7BAF49FC5B5B}"/>
                </a:ext>
              </a:extLst>
            </p:cNvPr>
            <p:cNvSpPr txBox="1"/>
            <p:nvPr/>
          </p:nvSpPr>
          <p:spPr>
            <a:xfrm rot="20365371">
              <a:off x="3744507" y="3265769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BEST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BFAD490-83BC-C1C3-4642-E95CE7E1049A}"/>
                </a:ext>
              </a:extLst>
            </p:cNvPr>
            <p:cNvSpPr txBox="1"/>
            <p:nvPr/>
          </p:nvSpPr>
          <p:spPr>
            <a:xfrm rot="20365371">
              <a:off x="3744507" y="4184187"/>
              <a:ext cx="12538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50000"/>
                    </a:schemeClr>
                  </a:solidFill>
                </a:rPr>
                <a:t>BEST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37753E0-575A-6A7C-1D47-D53A087F5466}"/>
              </a:ext>
            </a:extLst>
          </p:cNvPr>
          <p:cNvSpPr txBox="1"/>
          <p:nvPr/>
        </p:nvSpPr>
        <p:spPr>
          <a:xfrm>
            <a:off x="6652884" y="4914900"/>
            <a:ext cx="33289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Neglects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creator incentives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39A6B3-AA60-D3CD-DE10-6BAFA72FE3D5}"/>
              </a:ext>
            </a:extLst>
          </p:cNvPr>
          <p:cNvGrpSpPr/>
          <p:nvPr/>
        </p:nvGrpSpPr>
        <p:grpSpPr>
          <a:xfrm>
            <a:off x="8839818" y="2347336"/>
            <a:ext cx="567932" cy="2404769"/>
            <a:chOff x="8888677" y="2173649"/>
            <a:chExt cx="769154" cy="3256796"/>
          </a:xfrm>
        </p:grpSpPr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B4E15B6C-D307-18C6-66F2-2FB605745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2173649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EBAB0910-8C25-9578-0762-A73E7A36C5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3417470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22C982EC-6CC1-004B-36C3-7A5EAF76E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8677" y="4661291"/>
              <a:ext cx="769154" cy="76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C780A8-09B1-846F-F15B-5B64CF7B33B9}"/>
              </a:ext>
            </a:extLst>
          </p:cNvPr>
          <p:cNvGrpSpPr/>
          <p:nvPr/>
        </p:nvGrpSpPr>
        <p:grpSpPr>
          <a:xfrm>
            <a:off x="6529382" y="2639793"/>
            <a:ext cx="1513663" cy="1819854"/>
            <a:chOff x="8409856" y="2275896"/>
            <a:chExt cx="2194690" cy="263864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CDC6A35-074A-96DB-BA75-D9AF463F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grayscl/>
            </a:blip>
            <a:stretch>
              <a:fillRect/>
            </a:stretch>
          </p:blipFill>
          <p:spPr>
            <a:xfrm>
              <a:off x="8455688" y="2275896"/>
              <a:ext cx="2103026" cy="119479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DA20AA-33F0-523E-B032-1AAAE33DA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8409856" y="3555828"/>
              <a:ext cx="1041799" cy="135749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D80DFB1-8C81-7A68-8EC0-CFB6032F9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9565175" y="3554614"/>
              <a:ext cx="1039371" cy="1359924"/>
            </a:xfrm>
            <a:prstGeom prst="rect">
              <a:avLst/>
            </a:prstGeom>
          </p:spPr>
        </p:pic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D5AD162-A785-4320-AB77-6FF70332F78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055748" y="2589325"/>
            <a:ext cx="2301635" cy="1869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FE5416-5F69-8002-9DE9-C1A79C2CA4F8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55747" y="3507744"/>
            <a:ext cx="2301635" cy="918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A296C78A-A75C-D713-427C-3A050AF691BC}"/>
              </a:ext>
            </a:extLst>
          </p:cNvPr>
          <p:cNvSpPr/>
          <p:nvPr/>
        </p:nvSpPr>
        <p:spPr>
          <a:xfrm>
            <a:off x="9708521" y="2031665"/>
            <a:ext cx="2117033" cy="1199274"/>
          </a:xfrm>
          <a:prstGeom prst="wedgeRoundRectCallout">
            <a:avLst>
              <a:gd name="adj1" fmla="val -48131"/>
              <a:gd name="adj2" fmla="val 8962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Stay or leave?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How much to produce?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What to produce?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7E3E8E6-5980-7B47-8699-AD02E0D16B0D}"/>
              </a:ext>
            </a:extLst>
          </p:cNvPr>
          <p:cNvSpPr/>
          <p:nvPr/>
        </p:nvSpPr>
        <p:spPr>
          <a:xfrm flipH="1">
            <a:off x="1030583" y="2031665"/>
            <a:ext cx="2117033" cy="1199274"/>
          </a:xfrm>
          <a:prstGeom prst="wedgeRoundRectCallout">
            <a:avLst>
              <a:gd name="adj1" fmla="val -48131"/>
              <a:gd name="adj2" fmla="val 89621"/>
              <a:gd name="adj3" fmla="val 166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Stay or leave?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How much to consume?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What to consume?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A485F5-0EBF-C9E8-1F7A-6C9E22B857F7}"/>
              </a:ext>
            </a:extLst>
          </p:cNvPr>
          <p:cNvSpPr/>
          <p:nvPr/>
        </p:nvSpPr>
        <p:spPr>
          <a:xfrm>
            <a:off x="4457048" y="1869664"/>
            <a:ext cx="3277904" cy="10930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 incentives from </a:t>
            </a:r>
            <a:r>
              <a:rPr lang="en-US" sz="2400" b="1" dirty="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BOTH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sides!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8962529-B73B-7623-D191-306ECBE4573B}"/>
              </a:ext>
            </a:extLst>
          </p:cNvPr>
          <p:cNvSpPr/>
          <p:nvPr/>
        </p:nvSpPr>
        <p:spPr bwMode="auto">
          <a:xfrm>
            <a:off x="3147616" y="2068755"/>
            <a:ext cx="1287356" cy="23962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BF299B1-46B6-BFC0-7154-7C3EA0334C2B}"/>
              </a:ext>
            </a:extLst>
          </p:cNvPr>
          <p:cNvSpPr/>
          <p:nvPr/>
        </p:nvSpPr>
        <p:spPr bwMode="auto">
          <a:xfrm flipH="1">
            <a:off x="7757028" y="2068755"/>
            <a:ext cx="1951493" cy="239625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Dynamics of Content Matching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235438-2929-0CB2-5313-AB5098CC1454}"/>
              </a:ext>
            </a:extLst>
          </p:cNvPr>
          <p:cNvSpPr txBox="1"/>
          <p:nvPr/>
        </p:nvSpPr>
        <p:spPr>
          <a:xfrm>
            <a:off x="1599092" y="5215840"/>
            <a:ext cx="23567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Creator leaves</a:t>
            </a:r>
          </a:p>
          <a:p>
            <a:pPr algn="ctr"/>
            <a:r>
              <a:rPr lang="en-US" sz="2400" dirty="0"/>
              <a:t>(Small audience)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B4C6C50-26E9-F2BE-B37D-3773DC7387AD}"/>
              </a:ext>
            </a:extLst>
          </p:cNvPr>
          <p:cNvSpPr txBox="1"/>
          <p:nvPr/>
        </p:nvSpPr>
        <p:spPr>
          <a:xfrm>
            <a:off x="3955818" y="2234728"/>
            <a:ext cx="95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views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9A7E2AA-C9DF-6D31-8070-1F1F5A35A428}"/>
              </a:ext>
            </a:extLst>
          </p:cNvPr>
          <p:cNvSpPr txBox="1"/>
          <p:nvPr/>
        </p:nvSpPr>
        <p:spPr>
          <a:xfrm>
            <a:off x="3955818" y="2968529"/>
            <a:ext cx="95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 views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7A3C44-0426-C4BD-1397-51691E916BE4}"/>
              </a:ext>
            </a:extLst>
          </p:cNvPr>
          <p:cNvSpPr txBox="1"/>
          <p:nvPr/>
        </p:nvSpPr>
        <p:spPr>
          <a:xfrm>
            <a:off x="3955818" y="4447502"/>
            <a:ext cx="95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1 view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4BDAA7-B439-E646-4554-E5C852650B4E}"/>
              </a:ext>
            </a:extLst>
          </p:cNvPr>
          <p:cNvSpPr txBox="1"/>
          <p:nvPr/>
        </p:nvSpPr>
        <p:spPr>
          <a:xfrm>
            <a:off x="3955818" y="3710273"/>
            <a:ext cx="951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 views</a:t>
            </a:r>
            <a:endParaRPr lang="en-US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900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98" grpId="1"/>
      <p:bldP spid="99" grpId="1"/>
      <p:bldP spid="100" grpId="1"/>
      <p:bldP spid="11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C9F-D5EE-D155-9391-FB61622A1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Cascade of Departures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235438-2929-0CB2-5313-AB5098CC1454}"/>
              </a:ext>
            </a:extLst>
          </p:cNvPr>
          <p:cNvSpPr txBox="1"/>
          <p:nvPr/>
        </p:nvSpPr>
        <p:spPr>
          <a:xfrm>
            <a:off x="1599092" y="5215840"/>
            <a:ext cx="23567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Creator leaves</a:t>
            </a:r>
          </a:p>
          <a:p>
            <a:pPr algn="ctr"/>
            <a:r>
              <a:rPr lang="en-US" sz="2400" dirty="0"/>
              <a:t>(Small audience)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5D30DE8-42BC-5E5C-34A1-BADFCD3FEF76}"/>
              </a:ext>
            </a:extLst>
          </p:cNvPr>
          <p:cNvSpPr txBox="1"/>
          <p:nvPr/>
        </p:nvSpPr>
        <p:spPr>
          <a:xfrm>
            <a:off x="4488340" y="5215840"/>
            <a:ext cx="32040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50000"/>
                  </a:schemeClr>
                </a:solidFill>
              </a:rPr>
              <a:t>User leaves</a:t>
            </a:r>
          </a:p>
          <a:p>
            <a:pPr algn="ctr"/>
            <a:r>
              <a:rPr lang="en-US" sz="2400" dirty="0"/>
              <a:t>(Bad recommendations)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8B577CD-C85E-8D19-4A51-127CAED0A312}"/>
              </a:ext>
            </a:extLst>
          </p:cNvPr>
          <p:cNvGrpSpPr/>
          <p:nvPr/>
        </p:nvGrpSpPr>
        <p:grpSpPr>
          <a:xfrm>
            <a:off x="1599091" y="2142407"/>
            <a:ext cx="2367962" cy="2789116"/>
            <a:chOff x="1599092" y="2142407"/>
            <a:chExt cx="2367962" cy="278911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60B80B-5883-76DF-8586-299163E6136C}"/>
                </a:ext>
              </a:extLst>
            </p:cNvPr>
            <p:cNvCxnSpPr>
              <a:cxnSpLocks/>
              <a:stCxn id="44" idx="3"/>
              <a:endCxn id="39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D189578-52D7-CA52-3658-EC9A36B71946}"/>
                </a:ext>
              </a:extLst>
            </p:cNvPr>
            <p:cNvCxnSpPr>
              <a:cxnSpLocks/>
              <a:stCxn id="44" idx="3"/>
              <a:endCxn id="102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9A606E-9685-EC99-D1B3-21F32D4D2C98}"/>
                </a:ext>
              </a:extLst>
            </p:cNvPr>
            <p:cNvCxnSpPr>
              <a:cxnSpLocks/>
              <a:stCxn id="45" idx="3"/>
              <a:endCxn id="39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F949159-1896-1909-F788-8910884D5D2D}"/>
                </a:ext>
              </a:extLst>
            </p:cNvPr>
            <p:cNvCxnSpPr>
              <a:cxnSpLocks/>
              <a:stCxn id="45" idx="3"/>
              <a:endCxn id="40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B1E2E-EE0C-7A16-7A4F-4C7656A33A38}"/>
                </a:ext>
              </a:extLst>
            </p:cNvPr>
            <p:cNvCxnSpPr>
              <a:cxnSpLocks/>
              <a:stCxn id="46" idx="3"/>
              <a:endCxn id="40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0800F4F-0DA3-155E-2E38-C861CE65EC7A}"/>
                </a:ext>
              </a:extLst>
            </p:cNvPr>
            <p:cNvCxnSpPr>
              <a:cxnSpLocks/>
              <a:stCxn id="46" idx="3"/>
              <a:endCxn id="41" idx="1"/>
            </p:cNvCxnSpPr>
            <p:nvPr/>
          </p:nvCxnSpPr>
          <p:spPr>
            <a:xfrm>
              <a:off x="2175863" y="4647557"/>
              <a:ext cx="121202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9E5D5B8-FEAE-D41C-FFBB-ECEDE492BF46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789116"/>
              <a:chOff x="3387886" y="1942001"/>
              <a:chExt cx="579168" cy="2789116"/>
            </a:xfrm>
          </p:grpSpPr>
          <p:pic>
            <p:nvPicPr>
              <p:cNvPr id="39" name="Picture 8">
                <a:extLst>
                  <a:ext uri="{FF2B5EF4-FFF2-40B4-BE49-F238E27FC236}">
                    <a16:creationId xmlns:a16="http://schemas.microsoft.com/office/drawing/2014/main" id="{38C5580A-9915-849E-886B-01A85A0689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5C2C0DB9-90F0-55F3-A8F9-8855A0AE68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559DDE15-5257-76F9-70D4-E28AD92B9C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416318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" name="Picture 6">
                <a:extLst>
                  <a:ext uri="{FF2B5EF4-FFF2-40B4-BE49-F238E27FC236}">
                    <a16:creationId xmlns:a16="http://schemas.microsoft.com/office/drawing/2014/main" id="{A506551B-39E6-7322-E376-C448EA77FE8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85C8378-4A25-8934-FE42-DCAC87211AE6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44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30D3B0A2-CA7E-E3B1-9BA3-BE469E682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A6F27C1-4E11-D442-AA17-CC71DD07D5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46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D692EEB-2592-B0A1-E1AD-3DE077027F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05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ED36EDEA-08BF-9FD3-6145-DB20EABF4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5972858-6B6E-5D2E-0F79-374D9D10FFFF}"/>
                </a:ext>
              </a:extLst>
            </p:cNvPr>
            <p:cNvCxnSpPr>
              <a:cxnSpLocks/>
              <a:stCxn id="105" idx="3"/>
              <a:endCxn id="102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EF7254C-AD88-2DCD-4F25-6F5BE456B43E}"/>
                </a:ext>
              </a:extLst>
            </p:cNvPr>
            <p:cNvCxnSpPr>
              <a:cxnSpLocks/>
              <a:stCxn id="105" idx="3"/>
              <a:endCxn id="39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CE21E6B-857B-3B4E-58DA-25AD0703AF63}"/>
              </a:ext>
            </a:extLst>
          </p:cNvPr>
          <p:cNvGrpSpPr/>
          <p:nvPr/>
        </p:nvGrpSpPr>
        <p:grpSpPr>
          <a:xfrm>
            <a:off x="4912019" y="2142407"/>
            <a:ext cx="2367962" cy="2789116"/>
            <a:chOff x="1599092" y="2142407"/>
            <a:chExt cx="2367962" cy="2789116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D736D6F-2C3E-B4B2-7AA2-E571AC6CA8CC}"/>
                </a:ext>
              </a:extLst>
            </p:cNvPr>
            <p:cNvCxnSpPr>
              <a:cxnSpLocks/>
              <a:stCxn id="128" idx="3"/>
              <a:endCxn id="132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61993F1-8F00-C759-CE32-56C2E12CE3D6}"/>
                </a:ext>
              </a:extLst>
            </p:cNvPr>
            <p:cNvCxnSpPr>
              <a:cxnSpLocks/>
              <a:stCxn id="128" idx="3"/>
              <a:endCxn id="135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E66FD53-226F-04A3-E783-596F8AA23FF4}"/>
                </a:ext>
              </a:extLst>
            </p:cNvPr>
            <p:cNvCxnSpPr>
              <a:cxnSpLocks/>
              <a:stCxn id="129" idx="3"/>
              <a:endCxn id="132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DA42C4A-76EC-F677-E42C-E15E23249962}"/>
                </a:ext>
              </a:extLst>
            </p:cNvPr>
            <p:cNvCxnSpPr>
              <a:cxnSpLocks/>
              <a:stCxn id="129" idx="3"/>
              <a:endCxn id="133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0E97856-5E0F-A22B-7268-16584159E02F}"/>
                </a:ext>
              </a:extLst>
            </p:cNvPr>
            <p:cNvCxnSpPr>
              <a:cxnSpLocks/>
              <a:stCxn id="130" idx="3"/>
              <a:endCxn id="133" idx="1"/>
            </p:cNvCxnSpPr>
            <p:nvPr/>
          </p:nvCxnSpPr>
          <p:spPr>
            <a:xfrm flipV="1">
              <a:off x="2175863" y="3910907"/>
              <a:ext cx="1212023" cy="7366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A3084FA-4C1D-624B-20F7-28BF3F55E4D8}"/>
                </a:ext>
              </a:extLst>
            </p:cNvPr>
            <p:cNvCxnSpPr>
              <a:cxnSpLocks/>
              <a:stCxn id="130" idx="3"/>
              <a:endCxn id="132" idx="1"/>
            </p:cNvCxnSpPr>
            <p:nvPr/>
          </p:nvCxnSpPr>
          <p:spPr>
            <a:xfrm flipV="1">
              <a:off x="2175863" y="3174258"/>
              <a:ext cx="1212023" cy="1473299"/>
            </a:xfrm>
            <a:prstGeom prst="line">
              <a:avLst/>
            </a:prstGeom>
            <a:ln w="76200">
              <a:solidFill>
                <a:schemeClr val="accent1"/>
              </a:solidFill>
              <a:prstDash val="sys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127B5E4-3CE0-30BB-1E90-1E42E2829261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32" name="Picture 8">
                <a:extLst>
                  <a:ext uri="{FF2B5EF4-FFF2-40B4-BE49-F238E27FC236}">
                    <a16:creationId xmlns:a16="http://schemas.microsoft.com/office/drawing/2014/main" id="{6478F752-773D-4BC7-BDB1-5A7E5DED51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3" name="Picture 4">
                <a:extLst>
                  <a:ext uri="{FF2B5EF4-FFF2-40B4-BE49-F238E27FC236}">
                    <a16:creationId xmlns:a16="http://schemas.microsoft.com/office/drawing/2014/main" id="{396C851C-92B7-2C4A-26CA-80236DD80A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5" name="Picture 6">
                <a:extLst>
                  <a:ext uri="{FF2B5EF4-FFF2-40B4-BE49-F238E27FC236}">
                    <a16:creationId xmlns:a16="http://schemas.microsoft.com/office/drawing/2014/main" id="{12404759-7BD6-33DB-5A33-094CA2BAF1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A7ED4DD-FA00-E714-7333-AC943B14E364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779619"/>
              <a:chOff x="1599092" y="1951498"/>
              <a:chExt cx="576772" cy="2779619"/>
            </a:xfrm>
          </p:grpSpPr>
          <p:pic>
            <p:nvPicPr>
              <p:cNvPr id="12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3EFFA39-B976-D6F1-FE5D-BD7BEBDEB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29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C742D574-F1FE-B13F-E21F-64DC50C291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3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B7CCC7AC-0D13-621D-2BF8-F0634E3D1C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599092" y="4163185"/>
                <a:ext cx="576771" cy="567932"/>
              </a:xfrm>
              <a:prstGeom prst="rect">
                <a:avLst/>
              </a:prstGeom>
              <a:ln w="57150">
                <a:solidFill>
                  <a:schemeClr val="accent1"/>
                </a:solidFill>
              </a:ln>
            </p:spPr>
          </p:pic>
          <p:pic>
            <p:nvPicPr>
              <p:cNvPr id="131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AD5A60F-BF0A-F8F2-13AF-CA217B14F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B244B53-4E97-4362-EB24-C3E1EECC3EEF}"/>
                </a:ext>
              </a:extLst>
            </p:cNvPr>
            <p:cNvCxnSpPr>
              <a:cxnSpLocks/>
              <a:stCxn id="131" idx="3"/>
              <a:endCxn id="135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DF60977-4193-2785-7BC9-2D0F6338E6DE}"/>
                </a:ext>
              </a:extLst>
            </p:cNvPr>
            <p:cNvCxnSpPr>
              <a:cxnSpLocks/>
              <a:stCxn id="131" idx="3"/>
              <a:endCxn id="132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5CE348E-F3C0-5EA7-4481-2DAC81DD2EE1}"/>
              </a:ext>
            </a:extLst>
          </p:cNvPr>
          <p:cNvGrpSpPr/>
          <p:nvPr/>
        </p:nvGrpSpPr>
        <p:grpSpPr>
          <a:xfrm>
            <a:off x="8224947" y="2142407"/>
            <a:ext cx="2367962" cy="2052466"/>
            <a:chOff x="1599092" y="2142407"/>
            <a:chExt cx="2367962" cy="2052466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FF27743-6373-DDEC-2617-350A42C7FDD1}"/>
                </a:ext>
              </a:extLst>
            </p:cNvPr>
            <p:cNvCxnSpPr>
              <a:cxnSpLocks/>
              <a:stCxn id="147" idx="3"/>
              <a:endCxn id="151" idx="1"/>
            </p:cNvCxnSpPr>
            <p:nvPr/>
          </p:nvCxnSpPr>
          <p:spPr>
            <a:xfrm>
              <a:off x="2175864" y="3173099"/>
              <a:ext cx="1212022" cy="11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977030-0103-4553-6761-2CB56E14BDAD}"/>
                </a:ext>
              </a:extLst>
            </p:cNvPr>
            <p:cNvCxnSpPr>
              <a:cxnSpLocks/>
              <a:stCxn id="147" idx="3"/>
              <a:endCxn id="154" idx="1"/>
            </p:cNvCxnSpPr>
            <p:nvPr/>
          </p:nvCxnSpPr>
          <p:spPr>
            <a:xfrm flipV="1">
              <a:off x="2175864" y="2431991"/>
              <a:ext cx="1212022" cy="7411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D4F5D25-E860-DBE5-EE41-36AC3DA47629}"/>
                </a:ext>
              </a:extLst>
            </p:cNvPr>
            <p:cNvCxnSpPr>
              <a:cxnSpLocks/>
              <a:stCxn id="148" idx="3"/>
              <a:endCxn id="151" idx="1"/>
            </p:cNvCxnSpPr>
            <p:nvPr/>
          </p:nvCxnSpPr>
          <p:spPr>
            <a:xfrm flipV="1">
              <a:off x="2175863" y="3174258"/>
              <a:ext cx="1212023" cy="7360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CF44F72-ED89-5A84-AA19-5CABBB127D78}"/>
                </a:ext>
              </a:extLst>
            </p:cNvPr>
            <p:cNvCxnSpPr>
              <a:cxnSpLocks/>
              <a:stCxn id="148" idx="3"/>
              <a:endCxn id="152" idx="1"/>
            </p:cNvCxnSpPr>
            <p:nvPr/>
          </p:nvCxnSpPr>
          <p:spPr>
            <a:xfrm>
              <a:off x="2175863" y="3910328"/>
              <a:ext cx="1212023" cy="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0003C90E-BD9C-8528-6933-38AA7E129365}"/>
                </a:ext>
              </a:extLst>
            </p:cNvPr>
            <p:cNvGrpSpPr/>
            <p:nvPr/>
          </p:nvGrpSpPr>
          <p:grpSpPr>
            <a:xfrm>
              <a:off x="3387886" y="2142407"/>
              <a:ext cx="579168" cy="2052466"/>
              <a:chOff x="3387886" y="1942001"/>
              <a:chExt cx="579168" cy="2052466"/>
            </a:xfrm>
          </p:grpSpPr>
          <p:pic>
            <p:nvPicPr>
              <p:cNvPr id="151" name="Picture 8">
                <a:extLst>
                  <a:ext uri="{FF2B5EF4-FFF2-40B4-BE49-F238E27FC236}">
                    <a16:creationId xmlns:a16="http://schemas.microsoft.com/office/drawing/2014/main" id="{B65DA2AA-F491-FAB7-CAE7-A94A0DD28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2689886"/>
                <a:ext cx="567932" cy="5679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2" name="Picture 4">
                <a:extLst>
                  <a:ext uri="{FF2B5EF4-FFF2-40B4-BE49-F238E27FC236}">
                    <a16:creationId xmlns:a16="http://schemas.microsoft.com/office/drawing/2014/main" id="{0C367AE9-62A8-0375-ABC9-3CF66FDB7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3426535"/>
                <a:ext cx="567932" cy="567932"/>
              </a:xfrm>
              <a:prstGeom prst="rect">
                <a:avLst/>
              </a:prstGeom>
              <a:noFill/>
              <a:ln w="57150">
                <a:solidFill>
                  <a:schemeClr val="accent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4" name="Picture 6">
                <a:extLst>
                  <a:ext uri="{FF2B5EF4-FFF2-40B4-BE49-F238E27FC236}">
                    <a16:creationId xmlns:a16="http://schemas.microsoft.com/office/drawing/2014/main" id="{69FD890C-6AA8-6AD6-E7E6-A6A42E8247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87886" y="1942001"/>
                <a:ext cx="579168" cy="579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1684C423-B9A9-2E2E-CC78-E77E60F05AB1}"/>
                </a:ext>
              </a:extLst>
            </p:cNvPr>
            <p:cNvGrpSpPr/>
            <p:nvPr/>
          </p:nvGrpSpPr>
          <p:grpSpPr>
            <a:xfrm>
              <a:off x="1599092" y="2151904"/>
              <a:ext cx="576772" cy="2042390"/>
              <a:chOff x="1599092" y="1951498"/>
              <a:chExt cx="576772" cy="2042390"/>
            </a:xfrm>
          </p:grpSpPr>
          <p:pic>
            <p:nvPicPr>
              <p:cNvPr id="147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A821643F-5A25-4886-F6B6-5CF3774D8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2688727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48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4858D7E0-CB77-86C0-1460-B1668E1708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2" y="3425956"/>
                <a:ext cx="576771" cy="567932"/>
              </a:xfrm>
              <a:prstGeom prst="rect">
                <a:avLst/>
              </a:prstGeom>
            </p:spPr>
          </p:pic>
          <p:pic>
            <p:nvPicPr>
              <p:cNvPr id="150" name="Picture 2" descr="Shape, circle&#10;&#10;Description automatically generated">
                <a:extLst>
                  <a:ext uri="{FF2B5EF4-FFF2-40B4-BE49-F238E27FC236}">
                    <a16:creationId xmlns:a16="http://schemas.microsoft.com/office/drawing/2014/main" id="{F5A71F86-32A6-96BC-65B3-36ABC34CFD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9093" y="1951498"/>
                <a:ext cx="576771" cy="567932"/>
              </a:xfrm>
              <a:prstGeom prst="rect">
                <a:avLst/>
              </a:prstGeom>
            </p:spPr>
          </p:pic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B3AA3C9-095C-1838-C333-911D4DD91098}"/>
                </a:ext>
              </a:extLst>
            </p:cNvPr>
            <p:cNvCxnSpPr>
              <a:cxnSpLocks/>
              <a:stCxn id="150" idx="3"/>
              <a:endCxn id="154" idx="1"/>
            </p:cNvCxnSpPr>
            <p:nvPr/>
          </p:nvCxnSpPr>
          <p:spPr>
            <a:xfrm flipV="1">
              <a:off x="2175864" y="2431991"/>
              <a:ext cx="1212022" cy="38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3AD866B8-8443-B9C1-911E-01BA8F8750DB}"/>
                </a:ext>
              </a:extLst>
            </p:cNvPr>
            <p:cNvCxnSpPr>
              <a:cxnSpLocks/>
              <a:stCxn id="150" idx="3"/>
              <a:endCxn id="151" idx="1"/>
            </p:cNvCxnSpPr>
            <p:nvPr/>
          </p:nvCxnSpPr>
          <p:spPr>
            <a:xfrm>
              <a:off x="2175864" y="2435870"/>
              <a:ext cx="1212022" cy="7383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C37E7673-6704-BA34-4901-91FF625B6BC3}"/>
              </a:ext>
            </a:extLst>
          </p:cNvPr>
          <p:cNvSpPr txBox="1"/>
          <p:nvPr/>
        </p:nvSpPr>
        <p:spPr>
          <a:xfrm>
            <a:off x="8224947" y="5215840"/>
            <a:ext cx="23567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800" b="1" dirty="0">
                <a:solidFill>
                  <a:srgbClr val="E48312"/>
                </a:solidFill>
              </a:rPr>
              <a:t>Creator leaves</a:t>
            </a:r>
          </a:p>
          <a:p>
            <a:pPr lvl="0" algn="ctr"/>
            <a:r>
              <a:rPr lang="en-US" sz="2400" dirty="0">
                <a:solidFill>
                  <a:srgbClr val="000000"/>
                </a:solidFill>
              </a:rPr>
              <a:t>(Small audience)</a:t>
            </a:r>
          </a:p>
        </p:txBody>
      </p:sp>
      <p:sp>
        <p:nvSpPr>
          <p:cNvPr id="158" name="Arrow: Right 157">
            <a:extLst>
              <a:ext uri="{FF2B5EF4-FFF2-40B4-BE49-F238E27FC236}">
                <a16:creationId xmlns:a16="http://schemas.microsoft.com/office/drawing/2014/main" id="{E769596F-1B7E-4771-C0F9-42229DF10FE3}"/>
              </a:ext>
            </a:extLst>
          </p:cNvPr>
          <p:cNvSpPr/>
          <p:nvPr/>
        </p:nvSpPr>
        <p:spPr bwMode="auto">
          <a:xfrm>
            <a:off x="7458460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DB31A9B0-2913-18D9-D220-4D758BBA2004}"/>
              </a:ext>
            </a:extLst>
          </p:cNvPr>
          <p:cNvSpPr/>
          <p:nvPr/>
        </p:nvSpPr>
        <p:spPr bwMode="auto">
          <a:xfrm>
            <a:off x="4145531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9AFE851-9E81-576E-1809-2EE1BA3C88CE}"/>
              </a:ext>
            </a:extLst>
          </p:cNvPr>
          <p:cNvSpPr txBox="1"/>
          <p:nvPr/>
        </p:nvSpPr>
        <p:spPr>
          <a:xfrm>
            <a:off x="6444992" y="4435308"/>
            <a:ext cx="2356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Unsatisfied with this recommendation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161" name="Arrow: Right 160">
            <a:extLst>
              <a:ext uri="{FF2B5EF4-FFF2-40B4-BE49-F238E27FC236}">
                <a16:creationId xmlns:a16="http://schemas.microsoft.com/office/drawing/2014/main" id="{9B09FC5F-5C3A-0F1D-5817-2CE82DA29267}"/>
              </a:ext>
            </a:extLst>
          </p:cNvPr>
          <p:cNvSpPr/>
          <p:nvPr/>
        </p:nvSpPr>
        <p:spPr bwMode="auto">
          <a:xfrm rot="13788984">
            <a:off x="6010746" y="4083337"/>
            <a:ext cx="670597" cy="238656"/>
          </a:xfrm>
          <a:prstGeom prst="rightArrow">
            <a:avLst>
              <a:gd name="adj1" fmla="val 50000"/>
              <a:gd name="adj2" fmla="val 80761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864680C-00DC-02E4-9237-A8D7A87D1B12}"/>
              </a:ext>
            </a:extLst>
          </p:cNvPr>
          <p:cNvSpPr/>
          <p:nvPr/>
        </p:nvSpPr>
        <p:spPr bwMode="auto">
          <a:xfrm>
            <a:off x="10780227" y="3374542"/>
            <a:ext cx="576771" cy="324846"/>
          </a:xfrm>
          <a:prstGeom prst="right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37160" tIns="68580" rIns="137160" bIns="6858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37623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300" b="1" i="0" u="none" strike="noStrike" cap="none" normalizeH="0" baseline="0">
              <a:ln>
                <a:noFill/>
              </a:ln>
              <a:solidFill>
                <a:srgbClr val="FF9900"/>
              </a:solidFill>
              <a:effectLst/>
              <a:latin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C98FFD-C88A-30E0-CD35-637464CEA2C5}"/>
              </a:ext>
            </a:extLst>
          </p:cNvPr>
          <p:cNvSpPr txBox="1"/>
          <p:nvPr/>
        </p:nvSpPr>
        <p:spPr>
          <a:xfrm>
            <a:off x="11283696" y="3195455"/>
            <a:ext cx="645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4783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57" grpId="0"/>
      <p:bldP spid="158" grpId="0" animBg="1"/>
      <p:bldP spid="159" grpId="0" animBg="1"/>
      <p:bldP spid="160" grpId="0"/>
      <p:bldP spid="160" grpId="1"/>
      <p:bldP spid="161" grpId="0" animBg="1"/>
      <p:bldP spid="161" grpId="1" animBg="1"/>
      <p:bldP spid="3" grpId="0" animBg="1"/>
      <p:bldP spid="4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2084</TotalTime>
  <Words>500</Words>
  <Application>Microsoft Office PowerPoint</Application>
  <PresentationFormat>Widescreen</PresentationFormat>
  <Paragraphs>161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Open Sans</vt:lpstr>
      <vt:lpstr>Retrospect</vt:lpstr>
      <vt:lpstr>Dynamic Matching of Users and Creators  on Social Media Platforms</vt:lpstr>
      <vt:lpstr>Social Media and Recommendations</vt:lpstr>
      <vt:lpstr>Social Media and Recommendations</vt:lpstr>
      <vt:lpstr>Social Media and Recommendations</vt:lpstr>
      <vt:lpstr>Current Recommendations Literature…</vt:lpstr>
      <vt:lpstr>Current Recommendations Literature…</vt:lpstr>
      <vt:lpstr>Current Recommendations Literature…</vt:lpstr>
      <vt:lpstr>Dynamics of Content Matching</vt:lpstr>
      <vt:lpstr>Cascade of Departures</vt:lpstr>
      <vt:lpstr>Our Model</vt:lpstr>
      <vt:lpstr>Our Model</vt:lpstr>
      <vt:lpstr>Our Model</vt:lpstr>
      <vt:lpstr>Our Model</vt:lpstr>
      <vt:lpstr>Benchmarks</vt:lpstr>
      <vt:lpstr>Benchmarks</vt:lpstr>
      <vt:lpstr>Benchmarks</vt:lpstr>
      <vt:lpstr>Benchmarks</vt:lpstr>
      <vt:lpstr>Simulations: AM vs. IE</vt:lpstr>
      <vt:lpstr>More…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Matching of Users and Creators  on Social Media Platforms</dc:title>
  <dc:creator>Liang Lyu</dc:creator>
  <cp:lastModifiedBy>Liang Lyu</cp:lastModifiedBy>
  <cp:revision>4</cp:revision>
  <dcterms:created xsi:type="dcterms:W3CDTF">2023-05-20T17:58:42Z</dcterms:created>
  <dcterms:modified xsi:type="dcterms:W3CDTF">2023-05-22T04:43:23Z</dcterms:modified>
</cp:coreProperties>
</file>