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90" r:id="rId5"/>
    <p:sldId id="292" r:id="rId6"/>
    <p:sldId id="280" r:id="rId7"/>
    <p:sldId id="270" r:id="rId8"/>
    <p:sldId id="299" r:id="rId9"/>
    <p:sldId id="262" r:id="rId10"/>
    <p:sldId id="306" r:id="rId11"/>
    <p:sldId id="285" r:id="rId12"/>
    <p:sldId id="300" r:id="rId13"/>
    <p:sldId id="301" r:id="rId14"/>
    <p:sldId id="302" r:id="rId15"/>
    <p:sldId id="303" r:id="rId16"/>
    <p:sldId id="296" r:id="rId17"/>
    <p:sldId id="286" r:id="rId18"/>
    <p:sldId id="294" r:id="rId19"/>
    <p:sldId id="297" r:id="rId20"/>
    <p:sldId id="298" r:id="rId21"/>
    <p:sldId id="295" r:id="rId22"/>
    <p:sldId id="305" r:id="rId23"/>
    <p:sldId id="288" r:id="rId24"/>
    <p:sldId id="289" r:id="rId25"/>
    <p:sldId id="278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 userDrawn="1">
          <p15:clr>
            <a:srgbClr val="A4A3A4"/>
          </p15:clr>
        </p15:guide>
        <p15:guide id="2" orient="horz" pos="305" userDrawn="1">
          <p15:clr>
            <a:srgbClr val="A4A3A4"/>
          </p15:clr>
        </p15:guide>
        <p15:guide id="3" orient="horz" pos="2935" userDrawn="1">
          <p15:clr>
            <a:srgbClr val="A4A3A4"/>
          </p15:clr>
        </p15:guide>
        <p15:guide id="4" orient="horz" pos="214" userDrawn="1">
          <p15:clr>
            <a:srgbClr val="A4A3A4"/>
          </p15:clr>
        </p15:guide>
        <p15:guide id="5" orient="horz" pos="395">
          <p15:clr>
            <a:srgbClr val="A4A3A4"/>
          </p15:clr>
        </p15:guide>
        <p15:guide id="6" orient="horz" pos="667" userDrawn="1">
          <p15:clr>
            <a:srgbClr val="A4A3A4"/>
          </p15:clr>
        </p15:guide>
        <p15:guide id="8" orient="horz" pos="849" userDrawn="1">
          <p15:clr>
            <a:srgbClr val="A4A3A4"/>
          </p15:clr>
        </p15:guide>
        <p15:guide id="9" orient="horz" pos="985" userDrawn="1">
          <p15:clr>
            <a:srgbClr val="A4A3A4"/>
          </p15:clr>
        </p15:guide>
        <p15:guide id="10" orient="horz" pos="894" userDrawn="1">
          <p15:clr>
            <a:srgbClr val="A4A3A4"/>
          </p15:clr>
        </p15:guide>
        <p15:guide id="11" pos="2880">
          <p15:clr>
            <a:srgbClr val="A4A3A4"/>
          </p15:clr>
        </p15:guide>
        <p15:guide id="12" pos="5375">
          <p15:clr>
            <a:srgbClr val="A4A3A4"/>
          </p15:clr>
        </p15:guide>
        <p15:guide id="13" pos="295" userDrawn="1">
          <p15:clr>
            <a:srgbClr val="A4A3A4"/>
          </p15:clr>
        </p15:guide>
        <p15:guide id="14" pos="4241" userDrawn="1">
          <p15:clr>
            <a:srgbClr val="A4A3A4"/>
          </p15:clr>
        </p15:guide>
        <p15:guide id="15" pos="1474">
          <p15:clr>
            <a:srgbClr val="A4A3A4"/>
          </p15:clr>
        </p15:guide>
        <p15:guide id="16" pos="2426">
          <p15:clr>
            <a:srgbClr val="A4A3A4"/>
          </p15:clr>
        </p15:guide>
        <p15:guide id="17" pos="1565" userDrawn="1">
          <p15:clr>
            <a:srgbClr val="A4A3A4"/>
          </p15:clr>
        </p15:guide>
        <p15:guide id="18" pos="975">
          <p15:clr>
            <a:srgbClr val="A4A3A4"/>
          </p15:clr>
        </p15:guide>
        <p15:guide id="19" pos="4785">
          <p15:clr>
            <a:srgbClr val="A4A3A4"/>
          </p15:clr>
        </p15:guide>
        <p15:guide id="20" pos="521">
          <p15:clr>
            <a:srgbClr val="A4A3A4"/>
          </p15:clr>
        </p15:guide>
        <p15:guide id="21" pos="5239">
          <p15:clr>
            <a:srgbClr val="A4A3A4"/>
          </p15:clr>
        </p15:guide>
        <p15:guide id="22" pos="3969" userDrawn="1">
          <p15:clr>
            <a:srgbClr val="A4A3A4"/>
          </p15:clr>
        </p15:guide>
        <p15:guide id="23" pos="1746">
          <p15:clr>
            <a:srgbClr val="A4A3A4"/>
          </p15:clr>
        </p15:guide>
        <p15:guide id="24" pos="3606" userDrawn="1">
          <p15:clr>
            <a:srgbClr val="A4A3A4"/>
          </p15:clr>
        </p15:guide>
        <p15:guide id="25" pos="1791" userDrawn="1">
          <p15:clr>
            <a:srgbClr val="A4A3A4"/>
          </p15:clr>
        </p15:guide>
        <p15:guide id="26" pos="340">
          <p15:clr>
            <a:srgbClr val="A4A3A4"/>
          </p15:clr>
        </p15:guide>
        <p15:guide id="27" pos="5420">
          <p15:clr>
            <a:srgbClr val="A4A3A4"/>
          </p15:clr>
        </p15:guide>
        <p15:guide id="28" pos="4876" userDrawn="1">
          <p15:clr>
            <a:srgbClr val="A4A3A4"/>
          </p15:clr>
        </p15:guide>
        <p15:guide id="29" orient="horz" pos="2346" userDrawn="1">
          <p15:clr>
            <a:srgbClr val="A4A3A4"/>
          </p15:clr>
        </p15:guide>
        <p15:guide id="30" orient="horz" pos="1938" userDrawn="1">
          <p15:clr>
            <a:srgbClr val="A4A3A4"/>
          </p15:clr>
        </p15:guide>
        <p15:guide id="31" pos="4059" userDrawn="1">
          <p15:clr>
            <a:srgbClr val="A4A3A4"/>
          </p15:clr>
        </p15:guide>
        <p15:guide id="33" pos="1066" userDrawn="1">
          <p15:clr>
            <a:srgbClr val="A4A3A4"/>
          </p15:clr>
        </p15:guide>
        <p15:guide id="34" orient="horz" pos="3072" userDrawn="1">
          <p15:clr>
            <a:srgbClr val="A4A3A4"/>
          </p15:clr>
        </p15:guide>
        <p15:guide id="35" orient="horz" pos="2436" userDrawn="1">
          <p15:clr>
            <a:srgbClr val="A4A3A4"/>
          </p15:clr>
        </p15:guide>
        <p15:guide id="36" orient="horz" pos="2799" userDrawn="1">
          <p15:clr>
            <a:srgbClr val="A4A3A4"/>
          </p15:clr>
        </p15:guide>
        <p15:guide id="37" orient="horz" pos="2164" userDrawn="1">
          <p15:clr>
            <a:srgbClr val="A4A3A4"/>
          </p15:clr>
        </p15:guide>
        <p15:guide id="38" pos="4694" userDrawn="1">
          <p15:clr>
            <a:srgbClr val="A4A3A4"/>
          </p15:clr>
        </p15:guide>
        <p15:guide id="39" pos="3470" userDrawn="1">
          <p15:clr>
            <a:srgbClr val="A4A3A4"/>
          </p15:clr>
        </p15:guide>
        <p15:guide id="40" pos="2154" userDrawn="1">
          <p15:clr>
            <a:srgbClr val="A4A3A4"/>
          </p15:clr>
        </p15:guide>
        <p15:guide id="41" orient="horz" pos="1393" userDrawn="1">
          <p15:clr>
            <a:srgbClr val="A4A3A4"/>
          </p15:clr>
        </p15:guide>
        <p15:guide id="42" orient="horz" pos="804" userDrawn="1">
          <p15:clr>
            <a:srgbClr val="A4A3A4"/>
          </p15:clr>
        </p15:guide>
        <p15:guide id="43" pos="2699" userDrawn="1">
          <p15:clr>
            <a:srgbClr val="A4A3A4"/>
          </p15:clr>
        </p15:guide>
        <p15:guide id="44" orient="horz" pos="2028" userDrawn="1">
          <p15:clr>
            <a:srgbClr val="A4A3A4"/>
          </p15:clr>
        </p15:guide>
        <p15:guide id="45" orient="horz" pos="1257">
          <p15:clr>
            <a:srgbClr val="A4A3A4"/>
          </p15:clr>
        </p15:guide>
        <p15:guide id="46" orient="horz" pos="758">
          <p15:clr>
            <a:srgbClr val="A4A3A4"/>
          </p15:clr>
        </p15:guide>
        <p15:guide id="47" orient="horz" pos="2255">
          <p15:clr>
            <a:srgbClr val="A4A3A4"/>
          </p15:clr>
        </p15:guide>
        <p15:guide id="48" orient="horz" pos="1212">
          <p15:clr>
            <a:srgbClr val="A4A3A4"/>
          </p15:clr>
        </p15:guide>
        <p15:guide id="49" orient="horz" pos="2527">
          <p15:clr>
            <a:srgbClr val="A4A3A4"/>
          </p15:clr>
        </p15:guide>
        <p15:guide id="50" pos="4921">
          <p15:clr>
            <a:srgbClr val="A4A3A4"/>
          </p15:clr>
        </p15:guide>
        <p15:guide id="51" pos="748">
          <p15:clr>
            <a:srgbClr val="A4A3A4"/>
          </p15:clr>
        </p15:guide>
        <p15:guide id="52" pos="657">
          <p15:clr>
            <a:srgbClr val="A4A3A4"/>
          </p15:clr>
        </p15:guide>
        <p15:guide id="53" pos="3923">
          <p15:clr>
            <a:srgbClr val="A4A3A4"/>
          </p15:clr>
        </p15:guide>
        <p15:guide id="54" pos="3651">
          <p15:clr>
            <a:srgbClr val="A4A3A4"/>
          </p15:clr>
        </p15:guide>
        <p15:guide id="55" pos="5148">
          <p15:clr>
            <a:srgbClr val="A4A3A4"/>
          </p15:clr>
        </p15:guide>
        <p15:guide id="56" pos="5057">
          <p15:clr>
            <a:srgbClr val="A4A3A4"/>
          </p15:clr>
        </p15:guide>
        <p15:guide id="57" pos="1202">
          <p15:clr>
            <a:srgbClr val="A4A3A4"/>
          </p15:clr>
        </p15:guide>
        <p15:guide id="58" pos="3742">
          <p15:clr>
            <a:srgbClr val="A4A3A4"/>
          </p15:clr>
        </p15:guide>
        <p15:guide id="59" pos="1882">
          <p15:clr>
            <a:srgbClr val="A4A3A4"/>
          </p15:clr>
        </p15:guide>
        <p15:guide id="60" pos="5284">
          <p15:clr>
            <a:srgbClr val="A4A3A4"/>
          </p15:clr>
        </p15:guide>
        <p15:guide id="61" orient="horz" pos="1076">
          <p15:clr>
            <a:srgbClr val="A4A3A4"/>
          </p15:clr>
        </p15:guide>
        <p15:guide id="62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B98"/>
    <a:srgbClr val="7F7F7F"/>
    <a:srgbClr val="62ABC6"/>
    <a:srgbClr val="0278A1"/>
    <a:srgbClr val="787878"/>
    <a:srgbClr val="919191"/>
    <a:srgbClr val="B8B8B8"/>
    <a:srgbClr val="D8D8D8"/>
    <a:srgbClr val="237895"/>
    <a:srgbClr val="147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24"/>
  </p:normalViewPr>
  <p:slideViewPr>
    <p:cSldViewPr>
      <p:cViewPr>
        <p:scale>
          <a:sx n="118" d="100"/>
          <a:sy n="118" d="100"/>
        </p:scale>
        <p:origin x="1272" y="576"/>
      </p:cViewPr>
      <p:guideLst>
        <p:guide orient="horz" pos="1575"/>
        <p:guide orient="horz" pos="305"/>
        <p:guide orient="horz" pos="2935"/>
        <p:guide orient="horz" pos="214"/>
        <p:guide orient="horz" pos="395"/>
        <p:guide orient="horz" pos="667"/>
        <p:guide orient="horz" pos="849"/>
        <p:guide orient="horz" pos="985"/>
        <p:guide orient="horz" pos="894"/>
        <p:guide pos="2880"/>
        <p:guide pos="5375"/>
        <p:guide pos="295"/>
        <p:guide pos="4241"/>
        <p:guide pos="1474"/>
        <p:guide pos="2426"/>
        <p:guide pos="1565"/>
        <p:guide pos="975"/>
        <p:guide pos="4785"/>
        <p:guide pos="521"/>
        <p:guide pos="5239"/>
        <p:guide pos="3969"/>
        <p:guide pos="1746"/>
        <p:guide pos="3606"/>
        <p:guide pos="1791"/>
        <p:guide pos="340"/>
        <p:guide pos="5420"/>
        <p:guide pos="4876"/>
        <p:guide orient="horz" pos="2346"/>
        <p:guide orient="horz" pos="1938"/>
        <p:guide pos="4059"/>
        <p:guide pos="1066"/>
        <p:guide orient="horz" pos="3072"/>
        <p:guide orient="horz" pos="2436"/>
        <p:guide orient="horz" pos="2799"/>
        <p:guide orient="horz" pos="2164"/>
        <p:guide pos="4694"/>
        <p:guide pos="3470"/>
        <p:guide pos="2154"/>
        <p:guide orient="horz" pos="1393"/>
        <p:guide orient="horz" pos="804"/>
        <p:guide pos="2699"/>
        <p:guide orient="horz" pos="2028"/>
        <p:guide orient="horz" pos="1257"/>
        <p:guide orient="horz" pos="758"/>
        <p:guide orient="horz" pos="2255"/>
        <p:guide orient="horz" pos="1212"/>
        <p:guide orient="horz" pos="2527"/>
        <p:guide pos="4921"/>
        <p:guide pos="748"/>
        <p:guide pos="657"/>
        <p:guide pos="3923"/>
        <p:guide pos="3651"/>
        <p:guide pos="5148"/>
        <p:guide pos="5057"/>
        <p:guide pos="1202"/>
        <p:guide pos="3742"/>
        <p:guide pos="1882"/>
        <p:guide pos="5284"/>
        <p:guide orient="horz" pos="1076"/>
        <p:guide pos="51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39B2-41CF-4DEA-A056-F1DE89C55B1F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EDBA6-3167-4CE9-B928-339579E20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6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1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8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9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81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33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5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7416"/>
            <a:ext cx="9266822" cy="4985430"/>
            <a:chOff x="0" y="-37416"/>
            <a:chExt cx="9266822" cy="4985430"/>
          </a:xfrm>
        </p:grpSpPr>
        <p:sp>
          <p:nvSpPr>
            <p:cNvPr id="61" name="矩形 60"/>
            <p:cNvSpPr/>
            <p:nvPr/>
          </p:nvSpPr>
          <p:spPr>
            <a:xfrm>
              <a:off x="0" y="3755263"/>
              <a:ext cx="1476000" cy="1107000"/>
            </a:xfrm>
            <a:prstGeom prst="rect">
              <a:avLst/>
            </a:prstGeom>
            <a:solidFill>
              <a:srgbClr val="0278A1">
                <a:alpha val="8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2"/>
            <p:cNvSpPr txBox="1"/>
            <p:nvPr/>
          </p:nvSpPr>
          <p:spPr>
            <a:xfrm>
              <a:off x="1476001" y="3500303"/>
              <a:ext cx="3430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kzidenz-Grotesk BQ Condensed" pitchFamily="50" charset="0"/>
                </a:rPr>
                <a:t>PROJECT:</a:t>
              </a:r>
              <a:endParaRPr lang="zh-CN" altLang="en-US" sz="6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zidenz-Grotesk BQ Condensed" pitchFamily="50" charset="0"/>
              </a:endParaRPr>
            </a:p>
          </p:txBody>
        </p:sp>
        <p:sp>
          <p:nvSpPr>
            <p:cNvPr id="63" name="文本框 3"/>
            <p:cNvSpPr txBox="1"/>
            <p:nvPr/>
          </p:nvSpPr>
          <p:spPr>
            <a:xfrm>
              <a:off x="1476000" y="4240128"/>
              <a:ext cx="6151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Highway Bridges in U.S. 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" t="1" r="-1237" b="-10580"/>
            <a:stretch/>
          </p:blipFill>
          <p:spPr bwMode="auto">
            <a:xfrm>
              <a:off x="0" y="-37416"/>
              <a:ext cx="9266822" cy="3907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68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"/>
          <p:cNvSpPr txBox="1">
            <a:spLocks/>
          </p:cNvSpPr>
          <p:nvPr/>
        </p:nvSpPr>
        <p:spPr>
          <a:xfrm>
            <a:off x="539750" y="307879"/>
            <a:ext cx="5256386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ERD </a:t>
            </a:r>
            <a:r>
              <a:rPr lang="mr-IN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Overview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107"/>
          <p:cNvSpPr txBox="1"/>
          <p:nvPr/>
        </p:nvSpPr>
        <p:spPr>
          <a:xfrm>
            <a:off x="417457" y="1794520"/>
            <a:ext cx="220985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The whole structure of our ERD.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97617"/>
            <a:ext cx="7560642" cy="50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"/>
          <p:cNvSpPr txBox="1">
            <a:spLocks/>
          </p:cNvSpPr>
          <p:nvPr/>
        </p:nvSpPr>
        <p:spPr>
          <a:xfrm>
            <a:off x="539750" y="307879"/>
            <a:ext cx="3588344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ERD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-235897" y="1278492"/>
            <a:ext cx="3516564" cy="3060944"/>
          </a:xfrm>
          <a:custGeom>
            <a:avLst/>
            <a:gdLst>
              <a:gd name="connsiteX0" fmla="*/ 0 w 3516564"/>
              <a:gd name="connsiteY0" fmla="*/ 3060944 h 3060944"/>
              <a:gd name="connsiteX1" fmla="*/ 0 w 3516564"/>
              <a:gd name="connsiteY1" fmla="*/ 351657 h 3060944"/>
              <a:gd name="connsiteX2" fmla="*/ 3516564 w 3516564"/>
              <a:gd name="connsiteY2" fmla="*/ 0 h 3060944"/>
              <a:gd name="connsiteX3" fmla="*/ 3516564 w 3516564"/>
              <a:gd name="connsiteY3" fmla="*/ 3060944 h 306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564" h="3060944">
                <a:moveTo>
                  <a:pt x="0" y="3060944"/>
                </a:moveTo>
                <a:lnTo>
                  <a:pt x="0" y="351657"/>
                </a:lnTo>
                <a:lnTo>
                  <a:pt x="3516564" y="0"/>
                </a:lnTo>
                <a:lnTo>
                  <a:pt x="3516564" y="3060944"/>
                </a:lnTo>
                <a:close/>
              </a:path>
            </a:pathLst>
          </a:custGeom>
          <a:solidFill>
            <a:srgbClr val="267B9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07"/>
          <p:cNvSpPr txBox="1"/>
          <p:nvPr/>
        </p:nvSpPr>
        <p:spPr>
          <a:xfrm>
            <a:off x="417457" y="1794520"/>
            <a:ext cx="220985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Two important entities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1. Inventory route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2. Bridge Structure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53" y="307879"/>
            <a:ext cx="5847680" cy="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"/>
          <p:cNvSpPr txBox="1">
            <a:spLocks/>
          </p:cNvSpPr>
          <p:nvPr/>
        </p:nvSpPr>
        <p:spPr>
          <a:xfrm>
            <a:off x="539750" y="307879"/>
            <a:ext cx="3588344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ERD-structure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-235897" y="1278492"/>
            <a:ext cx="3516564" cy="3060944"/>
          </a:xfrm>
          <a:custGeom>
            <a:avLst/>
            <a:gdLst>
              <a:gd name="connsiteX0" fmla="*/ 0 w 3516564"/>
              <a:gd name="connsiteY0" fmla="*/ 3060944 h 3060944"/>
              <a:gd name="connsiteX1" fmla="*/ 0 w 3516564"/>
              <a:gd name="connsiteY1" fmla="*/ 351657 h 3060944"/>
              <a:gd name="connsiteX2" fmla="*/ 3516564 w 3516564"/>
              <a:gd name="connsiteY2" fmla="*/ 0 h 3060944"/>
              <a:gd name="connsiteX3" fmla="*/ 3516564 w 3516564"/>
              <a:gd name="connsiteY3" fmla="*/ 3060944 h 306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564" h="3060944">
                <a:moveTo>
                  <a:pt x="0" y="3060944"/>
                </a:moveTo>
                <a:lnTo>
                  <a:pt x="0" y="351657"/>
                </a:lnTo>
                <a:lnTo>
                  <a:pt x="3516564" y="0"/>
                </a:lnTo>
                <a:lnTo>
                  <a:pt x="3516564" y="3060944"/>
                </a:lnTo>
                <a:close/>
              </a:path>
            </a:pathLst>
          </a:custGeom>
          <a:solidFill>
            <a:srgbClr val="267B9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07"/>
          <p:cNvSpPr txBox="1"/>
          <p:nvPr/>
        </p:nvSpPr>
        <p:spPr>
          <a:xfrm>
            <a:off x="417457" y="1794520"/>
            <a:ext cx="2209856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a. Material </a:t>
            </a:r>
            <a:r>
              <a:rPr lang="en-US" altLang="zh-CN" dirty="0">
                <a:solidFill>
                  <a:schemeClr val="bg1"/>
                </a:solidFill>
              </a:rPr>
              <a:t>type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b. Design </a:t>
            </a:r>
            <a:r>
              <a:rPr lang="en-US" altLang="zh-CN" dirty="0">
                <a:solidFill>
                  <a:schemeClr val="bg1"/>
                </a:solidFill>
              </a:rPr>
              <a:t>type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c. Type </a:t>
            </a:r>
            <a:r>
              <a:rPr lang="en-US" altLang="zh-CN" dirty="0">
                <a:solidFill>
                  <a:schemeClr val="bg1"/>
                </a:solidFill>
              </a:rPr>
              <a:t>of Service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050681"/>
            <a:ext cx="74168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"/>
          <p:cNvSpPr txBox="1">
            <a:spLocks/>
          </p:cNvSpPr>
          <p:nvPr/>
        </p:nvSpPr>
        <p:spPr>
          <a:xfrm>
            <a:off x="539750" y="307879"/>
            <a:ext cx="3588344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ERD-traffic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-235897" y="1278492"/>
            <a:ext cx="3516564" cy="3060944"/>
          </a:xfrm>
          <a:custGeom>
            <a:avLst/>
            <a:gdLst>
              <a:gd name="connsiteX0" fmla="*/ 0 w 3516564"/>
              <a:gd name="connsiteY0" fmla="*/ 3060944 h 3060944"/>
              <a:gd name="connsiteX1" fmla="*/ 0 w 3516564"/>
              <a:gd name="connsiteY1" fmla="*/ 351657 h 3060944"/>
              <a:gd name="connsiteX2" fmla="*/ 3516564 w 3516564"/>
              <a:gd name="connsiteY2" fmla="*/ 0 h 3060944"/>
              <a:gd name="connsiteX3" fmla="*/ 3516564 w 3516564"/>
              <a:gd name="connsiteY3" fmla="*/ 3060944 h 306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564" h="3060944">
                <a:moveTo>
                  <a:pt x="0" y="3060944"/>
                </a:moveTo>
                <a:lnTo>
                  <a:pt x="0" y="351657"/>
                </a:lnTo>
                <a:lnTo>
                  <a:pt x="3516564" y="0"/>
                </a:lnTo>
                <a:lnTo>
                  <a:pt x="3516564" y="3060944"/>
                </a:lnTo>
                <a:close/>
              </a:path>
            </a:pathLst>
          </a:custGeom>
          <a:solidFill>
            <a:srgbClr val="267B9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07"/>
          <p:cNvSpPr txBox="1"/>
          <p:nvPr/>
        </p:nvSpPr>
        <p:spPr>
          <a:xfrm>
            <a:off x="417457" y="1794520"/>
            <a:ext cx="2209856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a. ADT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b. Traffic </a:t>
            </a:r>
            <a:r>
              <a:rPr lang="en-US" altLang="zh-CN" dirty="0">
                <a:solidFill>
                  <a:schemeClr val="bg1"/>
                </a:solidFill>
              </a:rPr>
              <a:t>lanes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c. Traffic </a:t>
            </a:r>
            <a:r>
              <a:rPr lang="en-US" altLang="zh-CN" dirty="0">
                <a:solidFill>
                  <a:schemeClr val="bg1"/>
                </a:solidFill>
              </a:rPr>
              <a:t>direction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-24594"/>
            <a:ext cx="31762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"/>
          <p:cNvSpPr txBox="1">
            <a:spLocks/>
          </p:cNvSpPr>
          <p:nvPr/>
        </p:nvSpPr>
        <p:spPr>
          <a:xfrm>
            <a:off x="539750" y="307879"/>
            <a:ext cx="3588344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ERD-highway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-235897" y="1278492"/>
            <a:ext cx="3516564" cy="3060944"/>
          </a:xfrm>
          <a:custGeom>
            <a:avLst/>
            <a:gdLst>
              <a:gd name="connsiteX0" fmla="*/ 0 w 3516564"/>
              <a:gd name="connsiteY0" fmla="*/ 3060944 h 3060944"/>
              <a:gd name="connsiteX1" fmla="*/ 0 w 3516564"/>
              <a:gd name="connsiteY1" fmla="*/ 351657 h 3060944"/>
              <a:gd name="connsiteX2" fmla="*/ 3516564 w 3516564"/>
              <a:gd name="connsiteY2" fmla="*/ 0 h 3060944"/>
              <a:gd name="connsiteX3" fmla="*/ 3516564 w 3516564"/>
              <a:gd name="connsiteY3" fmla="*/ 3060944 h 306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564" h="3060944">
                <a:moveTo>
                  <a:pt x="0" y="3060944"/>
                </a:moveTo>
                <a:lnTo>
                  <a:pt x="0" y="351657"/>
                </a:lnTo>
                <a:lnTo>
                  <a:pt x="3516564" y="0"/>
                </a:lnTo>
                <a:lnTo>
                  <a:pt x="3516564" y="3060944"/>
                </a:lnTo>
                <a:close/>
              </a:path>
            </a:pathLst>
          </a:custGeom>
          <a:solidFill>
            <a:srgbClr val="267B9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07"/>
          <p:cNvSpPr txBox="1"/>
          <p:nvPr/>
        </p:nvSpPr>
        <p:spPr>
          <a:xfrm>
            <a:off x="417457" y="1457549"/>
            <a:ext cx="2209856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a. National network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b. Highway system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227262"/>
            <a:ext cx="8986412" cy="27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"/>
          <p:cNvSpPr txBox="1">
            <a:spLocks/>
          </p:cNvSpPr>
          <p:nvPr/>
        </p:nvSpPr>
        <p:spPr>
          <a:xfrm>
            <a:off x="539750" y="307879"/>
            <a:ext cx="3588344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ERD-ratings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-235897" y="1278492"/>
            <a:ext cx="3516564" cy="3060944"/>
          </a:xfrm>
          <a:custGeom>
            <a:avLst/>
            <a:gdLst>
              <a:gd name="connsiteX0" fmla="*/ 0 w 3516564"/>
              <a:gd name="connsiteY0" fmla="*/ 3060944 h 3060944"/>
              <a:gd name="connsiteX1" fmla="*/ 0 w 3516564"/>
              <a:gd name="connsiteY1" fmla="*/ 351657 h 3060944"/>
              <a:gd name="connsiteX2" fmla="*/ 3516564 w 3516564"/>
              <a:gd name="connsiteY2" fmla="*/ 0 h 3060944"/>
              <a:gd name="connsiteX3" fmla="*/ 3516564 w 3516564"/>
              <a:gd name="connsiteY3" fmla="*/ 3060944 h 306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564" h="3060944">
                <a:moveTo>
                  <a:pt x="0" y="3060944"/>
                </a:moveTo>
                <a:lnTo>
                  <a:pt x="0" y="351657"/>
                </a:lnTo>
                <a:lnTo>
                  <a:pt x="3516564" y="0"/>
                </a:lnTo>
                <a:lnTo>
                  <a:pt x="3516564" y="3060944"/>
                </a:lnTo>
                <a:close/>
              </a:path>
            </a:pathLst>
          </a:custGeom>
          <a:solidFill>
            <a:srgbClr val="267B9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07"/>
          <p:cNvSpPr txBox="1"/>
          <p:nvPr/>
        </p:nvSpPr>
        <p:spPr>
          <a:xfrm>
            <a:off x="417457" y="1794520"/>
            <a:ext cx="220985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Ratings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1. Condition rating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2. Appraisal rating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23190"/>
            <a:ext cx="7567860" cy="47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"/>
          <p:cNvSpPr txBox="1">
            <a:spLocks/>
          </p:cNvSpPr>
          <p:nvPr/>
        </p:nvSpPr>
        <p:spPr>
          <a:xfrm>
            <a:off x="539750" y="307879"/>
            <a:ext cx="3588344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ERD-ratings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-235897" y="1278492"/>
            <a:ext cx="3516564" cy="3060944"/>
          </a:xfrm>
          <a:custGeom>
            <a:avLst/>
            <a:gdLst>
              <a:gd name="connsiteX0" fmla="*/ 0 w 3516564"/>
              <a:gd name="connsiteY0" fmla="*/ 3060944 h 3060944"/>
              <a:gd name="connsiteX1" fmla="*/ 0 w 3516564"/>
              <a:gd name="connsiteY1" fmla="*/ 351657 h 3060944"/>
              <a:gd name="connsiteX2" fmla="*/ 3516564 w 3516564"/>
              <a:gd name="connsiteY2" fmla="*/ 0 h 3060944"/>
              <a:gd name="connsiteX3" fmla="*/ 3516564 w 3516564"/>
              <a:gd name="connsiteY3" fmla="*/ 3060944 h 306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564" h="3060944">
                <a:moveTo>
                  <a:pt x="0" y="3060944"/>
                </a:moveTo>
                <a:lnTo>
                  <a:pt x="0" y="351657"/>
                </a:lnTo>
                <a:lnTo>
                  <a:pt x="3516564" y="0"/>
                </a:lnTo>
                <a:lnTo>
                  <a:pt x="3516564" y="3060944"/>
                </a:lnTo>
                <a:close/>
              </a:path>
            </a:pathLst>
          </a:custGeom>
          <a:solidFill>
            <a:srgbClr val="267B9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07"/>
          <p:cNvSpPr txBox="1"/>
          <p:nvPr/>
        </p:nvSpPr>
        <p:spPr>
          <a:xfrm>
            <a:off x="417457" y="1794520"/>
            <a:ext cx="220985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Ratings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1. Condition rating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2. Appraisal rating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63638"/>
            <a:ext cx="6689339" cy="23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"/>
          <p:cNvSpPr txBox="1">
            <a:spLocks/>
          </p:cNvSpPr>
          <p:nvPr/>
        </p:nvSpPr>
        <p:spPr>
          <a:xfrm>
            <a:off x="539750" y="307879"/>
            <a:ext cx="5400402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ERD-Other reasons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-235897" y="1278492"/>
            <a:ext cx="3516564" cy="3060944"/>
          </a:xfrm>
          <a:custGeom>
            <a:avLst/>
            <a:gdLst>
              <a:gd name="connsiteX0" fmla="*/ 0 w 3516564"/>
              <a:gd name="connsiteY0" fmla="*/ 3060944 h 3060944"/>
              <a:gd name="connsiteX1" fmla="*/ 0 w 3516564"/>
              <a:gd name="connsiteY1" fmla="*/ 351657 h 3060944"/>
              <a:gd name="connsiteX2" fmla="*/ 3516564 w 3516564"/>
              <a:gd name="connsiteY2" fmla="*/ 0 h 3060944"/>
              <a:gd name="connsiteX3" fmla="*/ 3516564 w 3516564"/>
              <a:gd name="connsiteY3" fmla="*/ 3060944 h 306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564" h="3060944">
                <a:moveTo>
                  <a:pt x="0" y="3060944"/>
                </a:moveTo>
                <a:lnTo>
                  <a:pt x="0" y="351657"/>
                </a:lnTo>
                <a:lnTo>
                  <a:pt x="3516564" y="0"/>
                </a:lnTo>
                <a:lnTo>
                  <a:pt x="3516564" y="3060944"/>
                </a:lnTo>
                <a:close/>
              </a:path>
            </a:pathLst>
          </a:custGeom>
          <a:solidFill>
            <a:srgbClr val="267B9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07"/>
          <p:cNvSpPr txBox="1"/>
          <p:nvPr/>
        </p:nvSpPr>
        <p:spPr>
          <a:xfrm>
            <a:off x="364630" y="1923678"/>
            <a:ext cx="247917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a. History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b. Year </a:t>
            </a:r>
            <a:r>
              <a:rPr lang="en-US" altLang="zh-CN" dirty="0">
                <a:solidFill>
                  <a:schemeClr val="bg1"/>
                </a:solidFill>
              </a:rPr>
              <a:t>of Reconstruction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c. Deck </a:t>
            </a:r>
            <a:r>
              <a:rPr lang="en-US" altLang="zh-CN" dirty="0">
                <a:solidFill>
                  <a:schemeClr val="bg1"/>
                </a:solidFill>
              </a:rPr>
              <a:t>protection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694996"/>
            <a:ext cx="3374117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r="242"/>
          <a:stretch/>
        </p:blipFill>
        <p:spPr bwMode="auto">
          <a:xfrm>
            <a:off x="0" y="0"/>
            <a:ext cx="9144000" cy="393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112838"/>
            <a:ext cx="9144000" cy="2233988"/>
          </a:xfrm>
          <a:prstGeom prst="rect">
            <a:avLst/>
          </a:prstGeom>
          <a:solidFill>
            <a:srgbClr val="0278A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4300587" y="1977407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spc="300" dirty="0">
                <a:solidFill>
                  <a:schemeClr val="bg1"/>
                </a:solidFill>
                <a:latin typeface="Akzidenz-Grotesk BQ Condensed" pitchFamily="50" charset="0"/>
              </a:rPr>
              <a:t>Part </a:t>
            </a:r>
            <a:r>
              <a:rPr lang="en-US" altLang="zh-CN" sz="6000" b="1" spc="300" dirty="0" smtClean="0">
                <a:solidFill>
                  <a:schemeClr val="bg1"/>
                </a:solidFill>
                <a:latin typeface="Akzidenz-Grotesk BQ Condensed" pitchFamily="50" charset="0"/>
              </a:rPr>
              <a:t>03</a:t>
            </a:r>
            <a:endParaRPr lang="zh-CN" altLang="en-US" sz="6000" b="1" spc="300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  <p:sp>
        <p:nvSpPr>
          <p:cNvPr id="7" name="文本框 19"/>
          <p:cNvSpPr txBox="1"/>
          <p:nvPr/>
        </p:nvSpPr>
        <p:spPr>
          <a:xfrm>
            <a:off x="4284619" y="1771895"/>
            <a:ext cx="15760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Problem</a:t>
            </a:r>
            <a:endParaRPr lang="zh-CN" altLang="en-US" sz="2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27784" y="1906098"/>
            <a:ext cx="942054" cy="665652"/>
            <a:chOff x="2121053" y="4628326"/>
            <a:chExt cx="333034" cy="313762"/>
          </a:xfrm>
        </p:grpSpPr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2268612" y="4628326"/>
              <a:ext cx="185475" cy="133205"/>
            </a:xfrm>
            <a:custGeom>
              <a:avLst/>
              <a:gdLst>
                <a:gd name="T0" fmla="*/ 81 w 93"/>
                <a:gd name="T1" fmla="*/ 0 h 67"/>
                <a:gd name="T2" fmla="*/ 12 w 93"/>
                <a:gd name="T3" fmla="*/ 0 h 67"/>
                <a:gd name="T4" fmla="*/ 0 w 93"/>
                <a:gd name="T5" fmla="*/ 12 h 67"/>
                <a:gd name="T6" fmla="*/ 0 w 93"/>
                <a:gd name="T7" fmla="*/ 21 h 67"/>
                <a:gd name="T8" fmla="*/ 7 w 93"/>
                <a:gd name="T9" fmla="*/ 21 h 67"/>
                <a:gd name="T10" fmla="*/ 7 w 93"/>
                <a:gd name="T11" fmla="*/ 12 h 67"/>
                <a:gd name="T12" fmla="*/ 12 w 93"/>
                <a:gd name="T13" fmla="*/ 7 h 67"/>
                <a:gd name="T14" fmla="*/ 81 w 93"/>
                <a:gd name="T15" fmla="*/ 7 h 67"/>
                <a:gd name="T16" fmla="*/ 86 w 93"/>
                <a:gd name="T17" fmla="*/ 12 h 67"/>
                <a:gd name="T18" fmla="*/ 86 w 93"/>
                <a:gd name="T19" fmla="*/ 54 h 67"/>
                <a:gd name="T20" fmla="*/ 81 w 93"/>
                <a:gd name="T21" fmla="*/ 59 h 67"/>
                <a:gd name="T22" fmla="*/ 72 w 93"/>
                <a:gd name="T23" fmla="*/ 59 h 67"/>
                <a:gd name="T24" fmla="*/ 72 w 93"/>
                <a:gd name="T25" fmla="*/ 67 h 67"/>
                <a:gd name="T26" fmla="*/ 81 w 93"/>
                <a:gd name="T27" fmla="*/ 67 h 67"/>
                <a:gd name="T28" fmla="*/ 93 w 93"/>
                <a:gd name="T29" fmla="*/ 54 h 67"/>
                <a:gd name="T30" fmla="*/ 93 w 93"/>
                <a:gd name="T31" fmla="*/ 12 h 67"/>
                <a:gd name="T32" fmla="*/ 81 w 93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67">
                  <a:moveTo>
                    <a:pt x="8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9"/>
                    <a:pt x="10" y="7"/>
                    <a:pt x="12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6" y="9"/>
                    <a:pt x="86" y="1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3" y="59"/>
                    <a:pt x="81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7" y="67"/>
                    <a:pt x="93" y="61"/>
                    <a:pt x="93" y="54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2224957" y="4664192"/>
              <a:ext cx="185475" cy="131518"/>
            </a:xfrm>
            <a:custGeom>
              <a:avLst/>
              <a:gdLst>
                <a:gd name="T0" fmla="*/ 80 w 93"/>
                <a:gd name="T1" fmla="*/ 0 h 66"/>
                <a:gd name="T2" fmla="*/ 12 w 93"/>
                <a:gd name="T3" fmla="*/ 0 h 66"/>
                <a:gd name="T4" fmla="*/ 0 w 93"/>
                <a:gd name="T5" fmla="*/ 12 h 66"/>
                <a:gd name="T6" fmla="*/ 0 w 93"/>
                <a:gd name="T7" fmla="*/ 29 h 66"/>
                <a:gd name="T8" fmla="*/ 7 w 93"/>
                <a:gd name="T9" fmla="*/ 25 h 66"/>
                <a:gd name="T10" fmla="*/ 7 w 93"/>
                <a:gd name="T11" fmla="*/ 12 h 66"/>
                <a:gd name="T12" fmla="*/ 12 w 93"/>
                <a:gd name="T13" fmla="*/ 7 h 66"/>
                <a:gd name="T14" fmla="*/ 80 w 93"/>
                <a:gd name="T15" fmla="*/ 7 h 66"/>
                <a:gd name="T16" fmla="*/ 85 w 93"/>
                <a:gd name="T17" fmla="*/ 12 h 66"/>
                <a:gd name="T18" fmla="*/ 85 w 93"/>
                <a:gd name="T19" fmla="*/ 54 h 66"/>
                <a:gd name="T20" fmla="*/ 80 w 93"/>
                <a:gd name="T21" fmla="*/ 59 h 66"/>
                <a:gd name="T22" fmla="*/ 12 w 93"/>
                <a:gd name="T23" fmla="*/ 59 h 66"/>
                <a:gd name="T24" fmla="*/ 7 w 93"/>
                <a:gd name="T25" fmla="*/ 54 h 66"/>
                <a:gd name="T26" fmla="*/ 7 w 93"/>
                <a:gd name="T27" fmla="*/ 43 h 66"/>
                <a:gd name="T28" fmla="*/ 0 w 93"/>
                <a:gd name="T29" fmla="*/ 47 h 66"/>
                <a:gd name="T30" fmla="*/ 0 w 93"/>
                <a:gd name="T31" fmla="*/ 54 h 66"/>
                <a:gd name="T32" fmla="*/ 12 w 93"/>
                <a:gd name="T33" fmla="*/ 66 h 66"/>
                <a:gd name="T34" fmla="*/ 80 w 93"/>
                <a:gd name="T35" fmla="*/ 66 h 66"/>
                <a:gd name="T36" fmla="*/ 93 w 93"/>
                <a:gd name="T37" fmla="*/ 54 h 66"/>
                <a:gd name="T38" fmla="*/ 93 w 93"/>
                <a:gd name="T39" fmla="*/ 12 h 66"/>
                <a:gd name="T40" fmla="*/ 80 w 9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66">
                  <a:moveTo>
                    <a:pt x="8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9"/>
                    <a:pt x="9" y="7"/>
                    <a:pt x="12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3" y="7"/>
                    <a:pt x="85" y="9"/>
                    <a:pt x="85" y="1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7"/>
                    <a:pt x="83" y="59"/>
                    <a:pt x="80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9" y="59"/>
                    <a:pt x="7" y="57"/>
                    <a:pt x="7" y="5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5" y="66"/>
                    <a:pt x="12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7" y="66"/>
                    <a:pt x="93" y="61"/>
                    <a:pt x="93" y="54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5"/>
                    <a:pt x="87" y="0"/>
                    <a:pt x="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2142762" y="4659239"/>
              <a:ext cx="62387" cy="5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2121053" y="4689168"/>
              <a:ext cx="189691" cy="252920"/>
            </a:xfrm>
            <a:custGeom>
              <a:avLst/>
              <a:gdLst>
                <a:gd name="T0" fmla="*/ 94 w 95"/>
                <a:gd name="T1" fmla="*/ 4 h 127"/>
                <a:gd name="T2" fmla="*/ 93 w 95"/>
                <a:gd name="T3" fmla="*/ 2 h 127"/>
                <a:gd name="T4" fmla="*/ 86 w 95"/>
                <a:gd name="T5" fmla="*/ 1 h 127"/>
                <a:gd name="T6" fmla="*/ 48 w 95"/>
                <a:gd name="T7" fmla="*/ 20 h 127"/>
                <a:gd name="T8" fmla="*/ 48 w 95"/>
                <a:gd name="T9" fmla="*/ 20 h 127"/>
                <a:gd name="T10" fmla="*/ 39 w 95"/>
                <a:gd name="T11" fmla="*/ 20 h 127"/>
                <a:gd name="T12" fmla="*/ 28 w 95"/>
                <a:gd name="T13" fmla="*/ 20 h 127"/>
                <a:gd name="T14" fmla="*/ 25 w 95"/>
                <a:gd name="T15" fmla="*/ 20 h 127"/>
                <a:gd name="T16" fmla="*/ 22 w 95"/>
                <a:gd name="T17" fmla="*/ 20 h 127"/>
                <a:gd name="T18" fmla="*/ 6 w 95"/>
                <a:gd name="T19" fmla="*/ 20 h 127"/>
                <a:gd name="T20" fmla="*/ 3 w 95"/>
                <a:gd name="T21" fmla="*/ 22 h 127"/>
                <a:gd name="T22" fmla="*/ 1 w 95"/>
                <a:gd name="T23" fmla="*/ 26 h 127"/>
                <a:gd name="T24" fmla="*/ 0 w 95"/>
                <a:gd name="T25" fmla="*/ 68 h 127"/>
                <a:gd name="T26" fmla="*/ 4 w 95"/>
                <a:gd name="T27" fmla="*/ 74 h 127"/>
                <a:gd name="T28" fmla="*/ 6 w 95"/>
                <a:gd name="T29" fmla="*/ 74 h 127"/>
                <a:gd name="T30" fmla="*/ 10 w 95"/>
                <a:gd name="T31" fmla="*/ 69 h 127"/>
                <a:gd name="T32" fmla="*/ 11 w 95"/>
                <a:gd name="T33" fmla="*/ 38 h 127"/>
                <a:gd name="T34" fmla="*/ 12 w 95"/>
                <a:gd name="T35" fmla="*/ 38 h 127"/>
                <a:gd name="T36" fmla="*/ 12 w 95"/>
                <a:gd name="T37" fmla="*/ 64 h 127"/>
                <a:gd name="T38" fmla="*/ 12 w 95"/>
                <a:gd name="T39" fmla="*/ 66 h 127"/>
                <a:gd name="T40" fmla="*/ 12 w 95"/>
                <a:gd name="T41" fmla="*/ 121 h 127"/>
                <a:gd name="T42" fmla="*/ 18 w 95"/>
                <a:gd name="T43" fmla="*/ 127 h 127"/>
                <a:gd name="T44" fmla="*/ 22 w 95"/>
                <a:gd name="T45" fmla="*/ 127 h 127"/>
                <a:gd name="T46" fmla="*/ 28 w 95"/>
                <a:gd name="T47" fmla="*/ 121 h 127"/>
                <a:gd name="T48" fmla="*/ 28 w 95"/>
                <a:gd name="T49" fmla="*/ 78 h 127"/>
                <a:gd name="T50" fmla="*/ 33 w 95"/>
                <a:gd name="T51" fmla="*/ 78 h 127"/>
                <a:gd name="T52" fmla="*/ 33 w 95"/>
                <a:gd name="T53" fmla="*/ 121 h 127"/>
                <a:gd name="T54" fmla="*/ 39 w 95"/>
                <a:gd name="T55" fmla="*/ 127 h 127"/>
                <a:gd name="T56" fmla="*/ 43 w 95"/>
                <a:gd name="T57" fmla="*/ 127 h 127"/>
                <a:gd name="T58" fmla="*/ 49 w 95"/>
                <a:gd name="T59" fmla="*/ 121 h 127"/>
                <a:gd name="T60" fmla="*/ 49 w 95"/>
                <a:gd name="T61" fmla="*/ 66 h 127"/>
                <a:gd name="T62" fmla="*/ 49 w 95"/>
                <a:gd name="T63" fmla="*/ 64 h 127"/>
                <a:gd name="T64" fmla="*/ 49 w 95"/>
                <a:gd name="T65" fmla="*/ 36 h 127"/>
                <a:gd name="T66" fmla="*/ 54 w 95"/>
                <a:gd name="T67" fmla="*/ 29 h 127"/>
                <a:gd name="T68" fmla="*/ 91 w 95"/>
                <a:gd name="T69" fmla="*/ 10 h 127"/>
                <a:gd name="T70" fmla="*/ 94 w 95"/>
                <a:gd name="T71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" h="127">
                  <a:moveTo>
                    <a:pt x="94" y="4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2" y="0"/>
                    <a:pt x="89" y="0"/>
                    <a:pt x="86" y="1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4" y="21"/>
                    <a:pt x="3" y="22"/>
                  </a:cubicBezTo>
                  <a:cubicBezTo>
                    <a:pt x="2" y="23"/>
                    <a:pt x="1" y="24"/>
                    <a:pt x="1" y="2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2" y="73"/>
                    <a:pt x="4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10" y="71"/>
                    <a:pt x="10" y="69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2" y="124"/>
                    <a:pt x="15" y="127"/>
                    <a:pt x="18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5" y="127"/>
                    <a:pt x="28" y="124"/>
                    <a:pt x="28" y="12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3" y="124"/>
                    <a:pt x="36" y="127"/>
                    <a:pt x="39" y="127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6" y="127"/>
                    <a:pt x="49" y="124"/>
                    <a:pt x="49" y="12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3"/>
                    <a:pt x="52" y="31"/>
                    <a:pt x="54" y="2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4" y="9"/>
                    <a:pt x="95" y="6"/>
                    <a:pt x="9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4941268" y="243325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539750" y="532659"/>
            <a:ext cx="4608314" cy="24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Problem: 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Freeform 21"/>
          <p:cNvSpPr>
            <a:spLocks/>
          </p:cNvSpPr>
          <p:nvPr/>
        </p:nvSpPr>
        <p:spPr bwMode="auto">
          <a:xfrm>
            <a:off x="7823624" y="389300"/>
            <a:ext cx="18304" cy="21120"/>
          </a:xfrm>
          <a:custGeom>
            <a:avLst/>
            <a:gdLst>
              <a:gd name="T0" fmla="*/ 5 w 11"/>
              <a:gd name="T1" fmla="*/ 0 h 12"/>
              <a:gd name="T2" fmla="*/ 0 w 11"/>
              <a:gd name="T3" fmla="*/ 4 h 12"/>
              <a:gd name="T4" fmla="*/ 5 w 11"/>
              <a:gd name="T5" fmla="*/ 2 h 12"/>
              <a:gd name="T6" fmla="*/ 10 w 11"/>
              <a:gd name="T7" fmla="*/ 7 h 12"/>
              <a:gd name="T8" fmla="*/ 8 w 11"/>
              <a:gd name="T9" fmla="*/ 12 h 12"/>
              <a:gd name="T10" fmla="*/ 11 w 11"/>
              <a:gd name="T11" fmla="*/ 6 h 12"/>
              <a:gd name="T12" fmla="*/ 5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5" y="0"/>
                </a:moveTo>
                <a:cubicBezTo>
                  <a:pt x="3" y="0"/>
                  <a:pt x="1" y="2"/>
                  <a:pt x="0" y="4"/>
                </a:cubicBezTo>
                <a:cubicBezTo>
                  <a:pt x="1" y="3"/>
                  <a:pt x="3" y="2"/>
                  <a:pt x="5" y="2"/>
                </a:cubicBezTo>
                <a:cubicBezTo>
                  <a:pt x="8" y="2"/>
                  <a:pt x="10" y="4"/>
                  <a:pt x="10" y="7"/>
                </a:cubicBezTo>
                <a:cubicBezTo>
                  <a:pt x="10" y="9"/>
                  <a:pt x="9" y="11"/>
                  <a:pt x="8" y="12"/>
                </a:cubicBezTo>
                <a:cubicBezTo>
                  <a:pt x="10" y="11"/>
                  <a:pt x="11" y="9"/>
                  <a:pt x="11" y="6"/>
                </a:cubicBezTo>
                <a:cubicBezTo>
                  <a:pt x="11" y="3"/>
                  <a:pt x="9" y="0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78478"/>
            <a:ext cx="7847060" cy="8568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88618"/>
            <a:ext cx="3022600" cy="495300"/>
          </a:xfrm>
          <a:prstGeom prst="rect">
            <a:avLst/>
          </a:prstGeom>
        </p:spPr>
      </p:pic>
      <p:sp>
        <p:nvSpPr>
          <p:cNvPr id="11" name="文本占位符 4"/>
          <p:cNvSpPr txBox="1">
            <a:spLocks/>
          </p:cNvSpPr>
          <p:nvPr/>
        </p:nvSpPr>
        <p:spPr>
          <a:xfrm>
            <a:off x="539750" y="3097461"/>
            <a:ext cx="4608314" cy="24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Result: 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占位符 4"/>
          <p:cNvSpPr txBox="1">
            <a:spLocks/>
          </p:cNvSpPr>
          <p:nvPr/>
        </p:nvSpPr>
        <p:spPr>
          <a:xfrm>
            <a:off x="539750" y="993456"/>
            <a:ext cx="8208714" cy="685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         To </a:t>
            </a:r>
            <a:r>
              <a:rPr lang="en-US" altLang="zh-CN" sz="3200" dirty="0"/>
              <a:t>get the year of all states when the most bridges are built. </a:t>
            </a:r>
          </a:p>
        </p:txBody>
      </p:sp>
    </p:spTree>
    <p:extLst>
      <p:ext uri="{BB962C8B-B14F-4D97-AF65-F5344CB8AC3E}">
        <p14:creationId xmlns:p14="http://schemas.microsoft.com/office/powerpoint/2010/main" val="21286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5"/>
          <p:cNvSpPr txBox="1"/>
          <p:nvPr/>
        </p:nvSpPr>
        <p:spPr>
          <a:xfrm>
            <a:off x="492257" y="706968"/>
            <a:ext cx="3553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40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25793" y="2669473"/>
            <a:ext cx="2807157" cy="351000"/>
          </a:xfrm>
          <a:custGeom>
            <a:avLst/>
            <a:gdLst/>
            <a:ahLst/>
            <a:cxnLst/>
            <a:rect l="l" t="t" r="r" b="b"/>
            <a:pathLst>
              <a:path w="2807157" h="468000">
                <a:moveTo>
                  <a:pt x="82036" y="0"/>
                </a:moveTo>
                <a:lnTo>
                  <a:pt x="2339157" y="0"/>
                </a:lnTo>
                <a:lnTo>
                  <a:pt x="2807157" y="468000"/>
                </a:lnTo>
                <a:lnTo>
                  <a:pt x="82036" y="468000"/>
                </a:lnTo>
                <a:cubicBezTo>
                  <a:pt x="36729" y="468000"/>
                  <a:pt x="0" y="425570"/>
                  <a:pt x="0" y="373230"/>
                </a:cubicBezTo>
                <a:lnTo>
                  <a:pt x="0" y="94771"/>
                </a:lnTo>
                <a:cubicBezTo>
                  <a:pt x="0" y="42431"/>
                  <a:pt x="36729" y="0"/>
                  <a:pt x="82036" y="0"/>
                </a:cubicBezTo>
                <a:close/>
              </a:path>
            </a:pathLst>
          </a:cu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539751" y="2492168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278A1"/>
                </a:solidFill>
                <a:latin typeface="Akzidenz-Grotesk BQ Condensed" pitchFamily="50" charset="0"/>
              </a:rPr>
              <a:t>01</a:t>
            </a:r>
            <a:endParaRPr lang="zh-CN" altLang="en-US" sz="3600" b="1" dirty="0">
              <a:solidFill>
                <a:srgbClr val="0278A1"/>
              </a:solidFill>
              <a:latin typeface="Akzidenz-Grotesk BQ Condensed" pitchFamily="50" charset="0"/>
            </a:endParaRPr>
          </a:p>
        </p:txBody>
      </p:sp>
      <p:sp>
        <p:nvSpPr>
          <p:cNvPr id="15" name="文本框 53"/>
          <p:cNvSpPr txBox="1"/>
          <p:nvPr/>
        </p:nvSpPr>
        <p:spPr>
          <a:xfrm>
            <a:off x="1403647" y="2620887"/>
            <a:ext cx="20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539751" y="2990220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278A1"/>
                </a:solidFill>
                <a:latin typeface="Akzidenz-Grotesk BQ Condensed" pitchFamily="50" charset="0"/>
              </a:rPr>
              <a:t>02</a:t>
            </a:r>
            <a:endParaRPr lang="zh-CN" altLang="en-US" sz="3600" b="1" dirty="0">
              <a:solidFill>
                <a:srgbClr val="0278A1"/>
              </a:solidFill>
              <a:latin typeface="Akzidenz-Grotesk BQ Condensed" pitchFamily="50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225793" y="3156854"/>
            <a:ext cx="3492923" cy="351000"/>
          </a:xfrm>
          <a:custGeom>
            <a:avLst/>
            <a:gdLst/>
            <a:ahLst/>
            <a:cxnLst/>
            <a:rect l="l" t="t" r="r" b="b"/>
            <a:pathLst>
              <a:path w="3492923" h="468000">
                <a:moveTo>
                  <a:pt x="82036" y="0"/>
                </a:moveTo>
                <a:lnTo>
                  <a:pt x="3024923" y="0"/>
                </a:lnTo>
                <a:lnTo>
                  <a:pt x="3492923" y="468000"/>
                </a:lnTo>
                <a:lnTo>
                  <a:pt x="82036" y="468000"/>
                </a:lnTo>
                <a:cubicBezTo>
                  <a:pt x="36729" y="468000"/>
                  <a:pt x="0" y="425570"/>
                  <a:pt x="0" y="373230"/>
                </a:cubicBezTo>
                <a:lnTo>
                  <a:pt x="0" y="94771"/>
                </a:lnTo>
                <a:cubicBezTo>
                  <a:pt x="0" y="42431"/>
                  <a:pt x="36729" y="0"/>
                  <a:pt x="82036" y="0"/>
                </a:cubicBezTo>
                <a:close/>
              </a:path>
            </a:pathLst>
          </a:cu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54"/>
          <p:cNvSpPr txBox="1"/>
          <p:nvPr/>
        </p:nvSpPr>
        <p:spPr>
          <a:xfrm>
            <a:off x="1403646" y="310152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ERD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539751" y="348827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278A1"/>
                </a:solidFill>
                <a:latin typeface="Akzidenz-Grotesk BQ Condensed" pitchFamily="50" charset="0"/>
              </a:rPr>
              <a:t>03</a:t>
            </a:r>
            <a:endParaRPr lang="zh-CN" altLang="en-US" sz="3600" b="1" dirty="0">
              <a:solidFill>
                <a:srgbClr val="0278A1"/>
              </a:solidFill>
              <a:latin typeface="Akzidenz-Grotesk BQ Condensed" pitchFamily="50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225793" y="3660910"/>
            <a:ext cx="4151099" cy="351000"/>
          </a:xfrm>
          <a:custGeom>
            <a:avLst/>
            <a:gdLst/>
            <a:ahLst/>
            <a:cxnLst/>
            <a:rect l="l" t="t" r="r" b="b"/>
            <a:pathLst>
              <a:path w="4151099" h="468000">
                <a:moveTo>
                  <a:pt x="82036" y="0"/>
                </a:moveTo>
                <a:lnTo>
                  <a:pt x="3683099" y="0"/>
                </a:lnTo>
                <a:lnTo>
                  <a:pt x="4151099" y="468000"/>
                </a:lnTo>
                <a:lnTo>
                  <a:pt x="82036" y="468000"/>
                </a:lnTo>
                <a:cubicBezTo>
                  <a:pt x="36729" y="468000"/>
                  <a:pt x="0" y="425570"/>
                  <a:pt x="0" y="373230"/>
                </a:cubicBezTo>
                <a:lnTo>
                  <a:pt x="0" y="94771"/>
                </a:lnTo>
                <a:cubicBezTo>
                  <a:pt x="0" y="42431"/>
                  <a:pt x="36729" y="0"/>
                  <a:pt x="82036" y="0"/>
                </a:cubicBezTo>
                <a:close/>
              </a:path>
            </a:pathLst>
          </a:cu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55"/>
          <p:cNvSpPr txBox="1"/>
          <p:nvPr/>
        </p:nvSpPr>
        <p:spPr>
          <a:xfrm>
            <a:off x="1418864" y="3605577"/>
            <a:ext cx="14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Problem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9751" y="398632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278A1"/>
                </a:solidFill>
                <a:latin typeface="Akzidenz-Grotesk BQ Condensed" pitchFamily="50" charset="0"/>
              </a:rPr>
              <a:t>04</a:t>
            </a:r>
            <a:endParaRPr lang="zh-CN" altLang="en-US" sz="3600" b="1" dirty="0">
              <a:solidFill>
                <a:srgbClr val="0278A1"/>
              </a:solidFill>
              <a:latin typeface="Akzidenz-Grotesk BQ Condensed" pitchFamily="50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225791" y="4164966"/>
            <a:ext cx="4825776" cy="351000"/>
          </a:xfrm>
          <a:custGeom>
            <a:avLst/>
            <a:gdLst/>
            <a:ahLst/>
            <a:cxnLst/>
            <a:rect l="l" t="t" r="r" b="b"/>
            <a:pathLst>
              <a:path w="4825776" h="468000">
                <a:moveTo>
                  <a:pt x="82036" y="0"/>
                </a:moveTo>
                <a:lnTo>
                  <a:pt x="4357776" y="0"/>
                </a:lnTo>
                <a:lnTo>
                  <a:pt x="4825776" y="468000"/>
                </a:lnTo>
                <a:lnTo>
                  <a:pt x="82036" y="468000"/>
                </a:lnTo>
                <a:cubicBezTo>
                  <a:pt x="36729" y="468000"/>
                  <a:pt x="0" y="425570"/>
                  <a:pt x="0" y="373230"/>
                </a:cubicBezTo>
                <a:lnTo>
                  <a:pt x="0" y="94771"/>
                </a:lnTo>
                <a:cubicBezTo>
                  <a:pt x="0" y="42431"/>
                  <a:pt x="36729" y="0"/>
                  <a:pt x="82036" y="0"/>
                </a:cubicBezTo>
                <a:close/>
              </a:path>
            </a:pathLst>
          </a:cu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56"/>
          <p:cNvSpPr txBox="1"/>
          <p:nvPr/>
        </p:nvSpPr>
        <p:spPr>
          <a:xfrm>
            <a:off x="1444571" y="4109633"/>
            <a:ext cx="310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Interesting problem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1960" y="465516"/>
            <a:ext cx="4320480" cy="2166795"/>
          </a:xfrm>
          <a:prstGeom prst="flowChartMultidocumen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8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39552" y="3075806"/>
            <a:ext cx="7810500" cy="1451552"/>
          </a:xfrm>
          <a:prstGeom prst="rect">
            <a:avLst/>
          </a:prstGeom>
          <a:solidFill>
            <a:srgbClr val="0278A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Freeform 21"/>
          <p:cNvSpPr>
            <a:spLocks/>
          </p:cNvSpPr>
          <p:nvPr/>
        </p:nvSpPr>
        <p:spPr bwMode="auto">
          <a:xfrm>
            <a:off x="7823624" y="164520"/>
            <a:ext cx="18304" cy="21120"/>
          </a:xfrm>
          <a:custGeom>
            <a:avLst/>
            <a:gdLst>
              <a:gd name="T0" fmla="*/ 5 w 11"/>
              <a:gd name="T1" fmla="*/ 0 h 12"/>
              <a:gd name="T2" fmla="*/ 0 w 11"/>
              <a:gd name="T3" fmla="*/ 4 h 12"/>
              <a:gd name="T4" fmla="*/ 5 w 11"/>
              <a:gd name="T5" fmla="*/ 2 h 12"/>
              <a:gd name="T6" fmla="*/ 10 w 11"/>
              <a:gd name="T7" fmla="*/ 7 h 12"/>
              <a:gd name="T8" fmla="*/ 8 w 11"/>
              <a:gd name="T9" fmla="*/ 12 h 12"/>
              <a:gd name="T10" fmla="*/ 11 w 11"/>
              <a:gd name="T11" fmla="*/ 6 h 12"/>
              <a:gd name="T12" fmla="*/ 5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5" y="0"/>
                </a:moveTo>
                <a:cubicBezTo>
                  <a:pt x="3" y="0"/>
                  <a:pt x="1" y="2"/>
                  <a:pt x="0" y="4"/>
                </a:cubicBezTo>
                <a:cubicBezTo>
                  <a:pt x="1" y="3"/>
                  <a:pt x="3" y="2"/>
                  <a:pt x="5" y="2"/>
                </a:cubicBezTo>
                <a:cubicBezTo>
                  <a:pt x="8" y="2"/>
                  <a:pt x="10" y="4"/>
                  <a:pt x="10" y="7"/>
                </a:cubicBezTo>
                <a:cubicBezTo>
                  <a:pt x="10" y="9"/>
                  <a:pt x="9" y="11"/>
                  <a:pt x="8" y="12"/>
                </a:cubicBezTo>
                <a:cubicBezTo>
                  <a:pt x="10" y="11"/>
                  <a:pt x="11" y="9"/>
                  <a:pt x="11" y="6"/>
                </a:cubicBezTo>
                <a:cubicBezTo>
                  <a:pt x="11" y="3"/>
                  <a:pt x="9" y="0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9552" y="3075806"/>
            <a:ext cx="139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Optimize:</a:t>
            </a:r>
            <a:endParaRPr kumimoji="1"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15616" y="3939902"/>
            <a:ext cx="540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Creating index: reduce the time from 66.118s to 0.792s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45448"/>
            <a:ext cx="7632848" cy="497498"/>
          </a:xfrm>
          <a:prstGeom prst="rect">
            <a:avLst/>
          </a:prstGeom>
        </p:spPr>
      </p:pic>
      <p:sp>
        <p:nvSpPr>
          <p:cNvPr id="9" name="文本占位符 4"/>
          <p:cNvSpPr txBox="1">
            <a:spLocks/>
          </p:cNvSpPr>
          <p:nvPr/>
        </p:nvSpPr>
        <p:spPr>
          <a:xfrm>
            <a:off x="539750" y="532659"/>
            <a:ext cx="4608314" cy="24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Problem: 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1"/>
          <p:cNvSpPr>
            <a:spLocks/>
          </p:cNvSpPr>
          <p:nvPr/>
        </p:nvSpPr>
        <p:spPr bwMode="auto">
          <a:xfrm>
            <a:off x="7823624" y="389300"/>
            <a:ext cx="18304" cy="21120"/>
          </a:xfrm>
          <a:custGeom>
            <a:avLst/>
            <a:gdLst>
              <a:gd name="T0" fmla="*/ 5 w 11"/>
              <a:gd name="T1" fmla="*/ 0 h 12"/>
              <a:gd name="T2" fmla="*/ 0 w 11"/>
              <a:gd name="T3" fmla="*/ 4 h 12"/>
              <a:gd name="T4" fmla="*/ 5 w 11"/>
              <a:gd name="T5" fmla="*/ 2 h 12"/>
              <a:gd name="T6" fmla="*/ 10 w 11"/>
              <a:gd name="T7" fmla="*/ 7 h 12"/>
              <a:gd name="T8" fmla="*/ 8 w 11"/>
              <a:gd name="T9" fmla="*/ 12 h 12"/>
              <a:gd name="T10" fmla="*/ 11 w 11"/>
              <a:gd name="T11" fmla="*/ 6 h 12"/>
              <a:gd name="T12" fmla="*/ 5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5" y="0"/>
                </a:moveTo>
                <a:cubicBezTo>
                  <a:pt x="3" y="0"/>
                  <a:pt x="1" y="2"/>
                  <a:pt x="0" y="4"/>
                </a:cubicBezTo>
                <a:cubicBezTo>
                  <a:pt x="1" y="3"/>
                  <a:pt x="3" y="2"/>
                  <a:pt x="5" y="2"/>
                </a:cubicBezTo>
                <a:cubicBezTo>
                  <a:pt x="8" y="2"/>
                  <a:pt x="10" y="4"/>
                  <a:pt x="10" y="7"/>
                </a:cubicBezTo>
                <a:cubicBezTo>
                  <a:pt x="10" y="9"/>
                  <a:pt x="9" y="11"/>
                  <a:pt x="8" y="12"/>
                </a:cubicBezTo>
                <a:cubicBezTo>
                  <a:pt x="10" y="11"/>
                  <a:pt x="11" y="9"/>
                  <a:pt x="11" y="6"/>
                </a:cubicBezTo>
                <a:cubicBezTo>
                  <a:pt x="11" y="3"/>
                  <a:pt x="9" y="0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4"/>
          <p:cNvSpPr txBox="1">
            <a:spLocks/>
          </p:cNvSpPr>
          <p:nvPr/>
        </p:nvSpPr>
        <p:spPr>
          <a:xfrm>
            <a:off x="539750" y="993456"/>
            <a:ext cx="8208714" cy="685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         To </a:t>
            </a:r>
            <a:r>
              <a:rPr lang="en-US" altLang="zh-CN" sz="3200" dirty="0"/>
              <a:t>get the year of all states when the most bridges are built. </a:t>
            </a:r>
          </a:p>
        </p:txBody>
      </p:sp>
    </p:spTree>
    <p:extLst>
      <p:ext uri="{BB962C8B-B14F-4D97-AF65-F5344CB8AC3E}">
        <p14:creationId xmlns:p14="http://schemas.microsoft.com/office/powerpoint/2010/main" val="490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r="242"/>
          <a:stretch/>
        </p:blipFill>
        <p:spPr bwMode="auto">
          <a:xfrm>
            <a:off x="0" y="0"/>
            <a:ext cx="9144000" cy="393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112838"/>
            <a:ext cx="9144000" cy="2233988"/>
          </a:xfrm>
          <a:prstGeom prst="rect">
            <a:avLst/>
          </a:prstGeom>
          <a:solidFill>
            <a:srgbClr val="0278A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4300587" y="1977407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spc="300" dirty="0">
                <a:solidFill>
                  <a:schemeClr val="bg1"/>
                </a:solidFill>
                <a:latin typeface="Akzidenz-Grotesk BQ Condensed" pitchFamily="50" charset="0"/>
              </a:rPr>
              <a:t>Part </a:t>
            </a:r>
            <a:r>
              <a:rPr lang="en-US" altLang="zh-CN" sz="6000" b="1" spc="300" dirty="0" smtClean="0">
                <a:solidFill>
                  <a:schemeClr val="bg1"/>
                </a:solidFill>
                <a:latin typeface="Akzidenz-Grotesk BQ Condensed" pitchFamily="50" charset="0"/>
              </a:rPr>
              <a:t>04</a:t>
            </a:r>
            <a:endParaRPr lang="zh-CN" altLang="en-US" sz="6000" b="1" spc="300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  <p:sp>
        <p:nvSpPr>
          <p:cNvPr id="7" name="文本框 19"/>
          <p:cNvSpPr txBox="1"/>
          <p:nvPr/>
        </p:nvSpPr>
        <p:spPr>
          <a:xfrm>
            <a:off x="4284619" y="1771895"/>
            <a:ext cx="3983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  <a:latin typeface="Akzidenz-Grotesk BQ Condensed" pitchFamily="50" charset="0"/>
              </a:rPr>
              <a:t>Interesting Problem</a:t>
            </a:r>
            <a:endParaRPr lang="zh-CN" altLang="en-US" sz="2800" b="1" spc="300" dirty="0">
              <a:solidFill>
                <a:schemeClr val="bg1"/>
              </a:solidFill>
              <a:latin typeface="Akzidenz-Grotesk BQ Condensed" pitchFamily="50" charset="0"/>
            </a:endParaRPr>
          </a:p>
          <a:p>
            <a:endParaRPr lang="zh-CN" altLang="en-US" sz="2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27784" y="1906098"/>
            <a:ext cx="942054" cy="665652"/>
            <a:chOff x="2121053" y="4628326"/>
            <a:chExt cx="333034" cy="313762"/>
          </a:xfrm>
        </p:grpSpPr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2268612" y="4628326"/>
              <a:ext cx="185475" cy="133205"/>
            </a:xfrm>
            <a:custGeom>
              <a:avLst/>
              <a:gdLst>
                <a:gd name="T0" fmla="*/ 81 w 93"/>
                <a:gd name="T1" fmla="*/ 0 h 67"/>
                <a:gd name="T2" fmla="*/ 12 w 93"/>
                <a:gd name="T3" fmla="*/ 0 h 67"/>
                <a:gd name="T4" fmla="*/ 0 w 93"/>
                <a:gd name="T5" fmla="*/ 12 h 67"/>
                <a:gd name="T6" fmla="*/ 0 w 93"/>
                <a:gd name="T7" fmla="*/ 21 h 67"/>
                <a:gd name="T8" fmla="*/ 7 w 93"/>
                <a:gd name="T9" fmla="*/ 21 h 67"/>
                <a:gd name="T10" fmla="*/ 7 w 93"/>
                <a:gd name="T11" fmla="*/ 12 h 67"/>
                <a:gd name="T12" fmla="*/ 12 w 93"/>
                <a:gd name="T13" fmla="*/ 7 h 67"/>
                <a:gd name="T14" fmla="*/ 81 w 93"/>
                <a:gd name="T15" fmla="*/ 7 h 67"/>
                <a:gd name="T16" fmla="*/ 86 w 93"/>
                <a:gd name="T17" fmla="*/ 12 h 67"/>
                <a:gd name="T18" fmla="*/ 86 w 93"/>
                <a:gd name="T19" fmla="*/ 54 h 67"/>
                <a:gd name="T20" fmla="*/ 81 w 93"/>
                <a:gd name="T21" fmla="*/ 59 h 67"/>
                <a:gd name="T22" fmla="*/ 72 w 93"/>
                <a:gd name="T23" fmla="*/ 59 h 67"/>
                <a:gd name="T24" fmla="*/ 72 w 93"/>
                <a:gd name="T25" fmla="*/ 67 h 67"/>
                <a:gd name="T26" fmla="*/ 81 w 93"/>
                <a:gd name="T27" fmla="*/ 67 h 67"/>
                <a:gd name="T28" fmla="*/ 93 w 93"/>
                <a:gd name="T29" fmla="*/ 54 h 67"/>
                <a:gd name="T30" fmla="*/ 93 w 93"/>
                <a:gd name="T31" fmla="*/ 12 h 67"/>
                <a:gd name="T32" fmla="*/ 81 w 93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67">
                  <a:moveTo>
                    <a:pt x="8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9"/>
                    <a:pt x="10" y="7"/>
                    <a:pt x="12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6" y="9"/>
                    <a:pt x="86" y="1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3" y="59"/>
                    <a:pt x="81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7" y="67"/>
                    <a:pt x="93" y="61"/>
                    <a:pt x="93" y="54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2224957" y="4664192"/>
              <a:ext cx="185475" cy="131518"/>
            </a:xfrm>
            <a:custGeom>
              <a:avLst/>
              <a:gdLst>
                <a:gd name="T0" fmla="*/ 80 w 93"/>
                <a:gd name="T1" fmla="*/ 0 h 66"/>
                <a:gd name="T2" fmla="*/ 12 w 93"/>
                <a:gd name="T3" fmla="*/ 0 h 66"/>
                <a:gd name="T4" fmla="*/ 0 w 93"/>
                <a:gd name="T5" fmla="*/ 12 h 66"/>
                <a:gd name="T6" fmla="*/ 0 w 93"/>
                <a:gd name="T7" fmla="*/ 29 h 66"/>
                <a:gd name="T8" fmla="*/ 7 w 93"/>
                <a:gd name="T9" fmla="*/ 25 h 66"/>
                <a:gd name="T10" fmla="*/ 7 w 93"/>
                <a:gd name="T11" fmla="*/ 12 h 66"/>
                <a:gd name="T12" fmla="*/ 12 w 93"/>
                <a:gd name="T13" fmla="*/ 7 h 66"/>
                <a:gd name="T14" fmla="*/ 80 w 93"/>
                <a:gd name="T15" fmla="*/ 7 h 66"/>
                <a:gd name="T16" fmla="*/ 85 w 93"/>
                <a:gd name="T17" fmla="*/ 12 h 66"/>
                <a:gd name="T18" fmla="*/ 85 w 93"/>
                <a:gd name="T19" fmla="*/ 54 h 66"/>
                <a:gd name="T20" fmla="*/ 80 w 93"/>
                <a:gd name="T21" fmla="*/ 59 h 66"/>
                <a:gd name="T22" fmla="*/ 12 w 93"/>
                <a:gd name="T23" fmla="*/ 59 h 66"/>
                <a:gd name="T24" fmla="*/ 7 w 93"/>
                <a:gd name="T25" fmla="*/ 54 h 66"/>
                <a:gd name="T26" fmla="*/ 7 w 93"/>
                <a:gd name="T27" fmla="*/ 43 h 66"/>
                <a:gd name="T28" fmla="*/ 0 w 93"/>
                <a:gd name="T29" fmla="*/ 47 h 66"/>
                <a:gd name="T30" fmla="*/ 0 w 93"/>
                <a:gd name="T31" fmla="*/ 54 h 66"/>
                <a:gd name="T32" fmla="*/ 12 w 93"/>
                <a:gd name="T33" fmla="*/ 66 h 66"/>
                <a:gd name="T34" fmla="*/ 80 w 93"/>
                <a:gd name="T35" fmla="*/ 66 h 66"/>
                <a:gd name="T36" fmla="*/ 93 w 93"/>
                <a:gd name="T37" fmla="*/ 54 h 66"/>
                <a:gd name="T38" fmla="*/ 93 w 93"/>
                <a:gd name="T39" fmla="*/ 12 h 66"/>
                <a:gd name="T40" fmla="*/ 80 w 9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66">
                  <a:moveTo>
                    <a:pt x="8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9"/>
                    <a:pt x="9" y="7"/>
                    <a:pt x="12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3" y="7"/>
                    <a:pt x="85" y="9"/>
                    <a:pt x="85" y="1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7"/>
                    <a:pt x="83" y="59"/>
                    <a:pt x="80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9" y="59"/>
                    <a:pt x="7" y="57"/>
                    <a:pt x="7" y="5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5" y="66"/>
                    <a:pt x="12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7" y="66"/>
                    <a:pt x="93" y="61"/>
                    <a:pt x="93" y="54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5"/>
                    <a:pt x="87" y="0"/>
                    <a:pt x="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2142762" y="4659239"/>
              <a:ext cx="62387" cy="5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2121053" y="4689168"/>
              <a:ext cx="189691" cy="252920"/>
            </a:xfrm>
            <a:custGeom>
              <a:avLst/>
              <a:gdLst>
                <a:gd name="T0" fmla="*/ 94 w 95"/>
                <a:gd name="T1" fmla="*/ 4 h 127"/>
                <a:gd name="T2" fmla="*/ 93 w 95"/>
                <a:gd name="T3" fmla="*/ 2 h 127"/>
                <a:gd name="T4" fmla="*/ 86 w 95"/>
                <a:gd name="T5" fmla="*/ 1 h 127"/>
                <a:gd name="T6" fmla="*/ 48 w 95"/>
                <a:gd name="T7" fmla="*/ 20 h 127"/>
                <a:gd name="T8" fmla="*/ 48 w 95"/>
                <a:gd name="T9" fmla="*/ 20 h 127"/>
                <a:gd name="T10" fmla="*/ 39 w 95"/>
                <a:gd name="T11" fmla="*/ 20 h 127"/>
                <a:gd name="T12" fmla="*/ 28 w 95"/>
                <a:gd name="T13" fmla="*/ 20 h 127"/>
                <a:gd name="T14" fmla="*/ 25 w 95"/>
                <a:gd name="T15" fmla="*/ 20 h 127"/>
                <a:gd name="T16" fmla="*/ 22 w 95"/>
                <a:gd name="T17" fmla="*/ 20 h 127"/>
                <a:gd name="T18" fmla="*/ 6 w 95"/>
                <a:gd name="T19" fmla="*/ 20 h 127"/>
                <a:gd name="T20" fmla="*/ 3 w 95"/>
                <a:gd name="T21" fmla="*/ 22 h 127"/>
                <a:gd name="T22" fmla="*/ 1 w 95"/>
                <a:gd name="T23" fmla="*/ 26 h 127"/>
                <a:gd name="T24" fmla="*/ 0 w 95"/>
                <a:gd name="T25" fmla="*/ 68 h 127"/>
                <a:gd name="T26" fmla="*/ 4 w 95"/>
                <a:gd name="T27" fmla="*/ 74 h 127"/>
                <a:gd name="T28" fmla="*/ 6 w 95"/>
                <a:gd name="T29" fmla="*/ 74 h 127"/>
                <a:gd name="T30" fmla="*/ 10 w 95"/>
                <a:gd name="T31" fmla="*/ 69 h 127"/>
                <a:gd name="T32" fmla="*/ 11 w 95"/>
                <a:gd name="T33" fmla="*/ 38 h 127"/>
                <a:gd name="T34" fmla="*/ 12 w 95"/>
                <a:gd name="T35" fmla="*/ 38 h 127"/>
                <a:gd name="T36" fmla="*/ 12 w 95"/>
                <a:gd name="T37" fmla="*/ 64 h 127"/>
                <a:gd name="T38" fmla="*/ 12 w 95"/>
                <a:gd name="T39" fmla="*/ 66 h 127"/>
                <a:gd name="T40" fmla="*/ 12 w 95"/>
                <a:gd name="T41" fmla="*/ 121 h 127"/>
                <a:gd name="T42" fmla="*/ 18 w 95"/>
                <a:gd name="T43" fmla="*/ 127 h 127"/>
                <a:gd name="T44" fmla="*/ 22 w 95"/>
                <a:gd name="T45" fmla="*/ 127 h 127"/>
                <a:gd name="T46" fmla="*/ 28 w 95"/>
                <a:gd name="T47" fmla="*/ 121 h 127"/>
                <a:gd name="T48" fmla="*/ 28 w 95"/>
                <a:gd name="T49" fmla="*/ 78 h 127"/>
                <a:gd name="T50" fmla="*/ 33 w 95"/>
                <a:gd name="T51" fmla="*/ 78 h 127"/>
                <a:gd name="T52" fmla="*/ 33 w 95"/>
                <a:gd name="T53" fmla="*/ 121 h 127"/>
                <a:gd name="T54" fmla="*/ 39 w 95"/>
                <a:gd name="T55" fmla="*/ 127 h 127"/>
                <a:gd name="T56" fmla="*/ 43 w 95"/>
                <a:gd name="T57" fmla="*/ 127 h 127"/>
                <a:gd name="T58" fmla="*/ 49 w 95"/>
                <a:gd name="T59" fmla="*/ 121 h 127"/>
                <a:gd name="T60" fmla="*/ 49 w 95"/>
                <a:gd name="T61" fmla="*/ 66 h 127"/>
                <a:gd name="T62" fmla="*/ 49 w 95"/>
                <a:gd name="T63" fmla="*/ 64 h 127"/>
                <a:gd name="T64" fmla="*/ 49 w 95"/>
                <a:gd name="T65" fmla="*/ 36 h 127"/>
                <a:gd name="T66" fmla="*/ 54 w 95"/>
                <a:gd name="T67" fmla="*/ 29 h 127"/>
                <a:gd name="T68" fmla="*/ 91 w 95"/>
                <a:gd name="T69" fmla="*/ 10 h 127"/>
                <a:gd name="T70" fmla="*/ 94 w 95"/>
                <a:gd name="T71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" h="127">
                  <a:moveTo>
                    <a:pt x="94" y="4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2" y="0"/>
                    <a:pt x="89" y="0"/>
                    <a:pt x="86" y="1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4" y="21"/>
                    <a:pt x="3" y="22"/>
                  </a:cubicBezTo>
                  <a:cubicBezTo>
                    <a:pt x="2" y="23"/>
                    <a:pt x="1" y="24"/>
                    <a:pt x="1" y="2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2" y="73"/>
                    <a:pt x="4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10" y="71"/>
                    <a:pt x="10" y="69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2" y="124"/>
                    <a:pt x="15" y="127"/>
                    <a:pt x="18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5" y="127"/>
                    <a:pt x="28" y="124"/>
                    <a:pt x="28" y="12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3" y="124"/>
                    <a:pt x="36" y="127"/>
                    <a:pt x="39" y="127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6" y="127"/>
                    <a:pt x="49" y="124"/>
                    <a:pt x="49" y="12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3"/>
                    <a:pt x="52" y="31"/>
                    <a:pt x="54" y="2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4" y="9"/>
                    <a:pt x="95" y="6"/>
                    <a:pt x="9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4941268" y="243325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5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449310" y="305272"/>
            <a:ext cx="5112568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Interesting Problem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12818" r="32355" b="12818"/>
          <a:stretch/>
        </p:blipFill>
        <p:spPr bwMode="auto">
          <a:xfrm>
            <a:off x="663432" y="1031048"/>
            <a:ext cx="5030516" cy="292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68313" y="852385"/>
            <a:ext cx="447034" cy="412956"/>
          </a:xfrm>
          <a:prstGeom prst="rect">
            <a:avLst/>
          </a:pr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432" y="902359"/>
            <a:ext cx="447034" cy="412956"/>
          </a:xfrm>
          <a:prstGeom prst="rect">
            <a:avLst/>
          </a:prstGeom>
          <a:solidFill>
            <a:srgbClr val="0278A1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5340" y="3232330"/>
            <a:ext cx="5955682" cy="1451552"/>
          </a:xfrm>
          <a:prstGeom prst="rect">
            <a:avLst/>
          </a:prstGeom>
          <a:solidFill>
            <a:srgbClr val="0278A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23" y="51470"/>
            <a:ext cx="4742577" cy="50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539552" y="339502"/>
            <a:ext cx="5112568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Interesting Problem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12818" r="32355" b="12818"/>
          <a:stretch/>
        </p:blipFill>
        <p:spPr bwMode="auto">
          <a:xfrm>
            <a:off x="663432" y="1031048"/>
            <a:ext cx="5030516" cy="292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本框 107"/>
          <p:cNvSpPr txBox="1"/>
          <p:nvPr/>
        </p:nvSpPr>
        <p:spPr>
          <a:xfrm>
            <a:off x="6012160" y="1347614"/>
            <a:ext cx="2260518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Which state has the maximum number of truck’s average daily traffic per bridge among bridge built after 2010 ?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313" y="852385"/>
            <a:ext cx="447034" cy="412956"/>
          </a:xfrm>
          <a:prstGeom prst="rect">
            <a:avLst/>
          </a:pr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432" y="902359"/>
            <a:ext cx="447034" cy="412956"/>
          </a:xfrm>
          <a:prstGeom prst="rect">
            <a:avLst/>
          </a:prstGeom>
          <a:solidFill>
            <a:srgbClr val="0278A1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5340" y="3232330"/>
            <a:ext cx="5955682" cy="1451552"/>
          </a:xfrm>
          <a:prstGeom prst="rect">
            <a:avLst/>
          </a:prstGeom>
          <a:solidFill>
            <a:srgbClr val="0278A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39552" y="3075806"/>
            <a:ext cx="7810500" cy="1451552"/>
          </a:xfrm>
          <a:prstGeom prst="rect">
            <a:avLst/>
          </a:prstGeom>
          <a:solidFill>
            <a:srgbClr val="0278A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539750" y="307879"/>
            <a:ext cx="4608314" cy="24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Interesting Problem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Freeform 21"/>
          <p:cNvSpPr>
            <a:spLocks/>
          </p:cNvSpPr>
          <p:nvPr/>
        </p:nvSpPr>
        <p:spPr bwMode="auto">
          <a:xfrm>
            <a:off x="7823624" y="164520"/>
            <a:ext cx="18304" cy="21120"/>
          </a:xfrm>
          <a:custGeom>
            <a:avLst/>
            <a:gdLst>
              <a:gd name="T0" fmla="*/ 5 w 11"/>
              <a:gd name="T1" fmla="*/ 0 h 12"/>
              <a:gd name="T2" fmla="*/ 0 w 11"/>
              <a:gd name="T3" fmla="*/ 4 h 12"/>
              <a:gd name="T4" fmla="*/ 5 w 11"/>
              <a:gd name="T5" fmla="*/ 2 h 12"/>
              <a:gd name="T6" fmla="*/ 10 w 11"/>
              <a:gd name="T7" fmla="*/ 7 h 12"/>
              <a:gd name="T8" fmla="*/ 8 w 11"/>
              <a:gd name="T9" fmla="*/ 12 h 12"/>
              <a:gd name="T10" fmla="*/ 11 w 11"/>
              <a:gd name="T11" fmla="*/ 6 h 12"/>
              <a:gd name="T12" fmla="*/ 5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5" y="0"/>
                </a:moveTo>
                <a:cubicBezTo>
                  <a:pt x="3" y="0"/>
                  <a:pt x="1" y="2"/>
                  <a:pt x="0" y="4"/>
                </a:cubicBezTo>
                <a:cubicBezTo>
                  <a:pt x="1" y="3"/>
                  <a:pt x="3" y="2"/>
                  <a:pt x="5" y="2"/>
                </a:cubicBezTo>
                <a:cubicBezTo>
                  <a:pt x="8" y="2"/>
                  <a:pt x="10" y="4"/>
                  <a:pt x="10" y="7"/>
                </a:cubicBezTo>
                <a:cubicBezTo>
                  <a:pt x="10" y="9"/>
                  <a:pt x="9" y="11"/>
                  <a:pt x="8" y="12"/>
                </a:cubicBezTo>
                <a:cubicBezTo>
                  <a:pt x="10" y="11"/>
                  <a:pt x="11" y="9"/>
                  <a:pt x="11" y="6"/>
                </a:cubicBezTo>
                <a:cubicBezTo>
                  <a:pt x="11" y="3"/>
                  <a:pt x="9" y="0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 descr="151273898018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3598"/>
            <a:ext cx="7810500" cy="1181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9552" y="3075806"/>
            <a:ext cx="139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Optimize:</a:t>
            </a:r>
            <a:endParaRPr kumimoji="1"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15616" y="39399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Creating index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6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183230" y="1035787"/>
            <a:ext cx="6777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600" dirty="0">
                <a:solidFill>
                  <a:srgbClr val="0278A1"/>
                </a:solidFill>
                <a:latin typeface="Akzidenz-Grotesk BQ Condensed" pitchFamily="50" charset="0"/>
              </a:rPr>
              <a:t>THANK YOU</a:t>
            </a:r>
            <a:endParaRPr lang="zh-CN" altLang="en-US" sz="7200" spc="600" dirty="0">
              <a:solidFill>
                <a:srgbClr val="0278A1"/>
              </a:solidFill>
              <a:latin typeface="Akzidenz-Grotesk BQ Condensed" pitchFamily="50" charset="0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-35868" y="2356948"/>
            <a:ext cx="6550886" cy="428400"/>
          </a:xfrm>
          <a:custGeom>
            <a:avLst/>
            <a:gdLst>
              <a:gd name="connsiteX0" fmla="*/ 0 w 9511185"/>
              <a:gd name="connsiteY0" fmla="*/ 0 h 260238"/>
              <a:gd name="connsiteX1" fmla="*/ 9511185 w 9511185"/>
              <a:gd name="connsiteY1" fmla="*/ 0 h 260238"/>
              <a:gd name="connsiteX2" fmla="*/ 9250947 w 9511185"/>
              <a:gd name="connsiteY2" fmla="*/ 260238 h 260238"/>
              <a:gd name="connsiteX3" fmla="*/ 0 w 9511185"/>
              <a:gd name="connsiteY3" fmla="*/ 260238 h 260238"/>
              <a:gd name="connsiteX4" fmla="*/ 0 w 9511185"/>
              <a:gd name="connsiteY4" fmla="*/ 0 h 26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185" h="260238">
                <a:moveTo>
                  <a:pt x="0" y="0"/>
                </a:moveTo>
                <a:lnTo>
                  <a:pt x="9511185" y="0"/>
                </a:lnTo>
                <a:lnTo>
                  <a:pt x="9250947" y="260238"/>
                </a:lnTo>
                <a:lnTo>
                  <a:pt x="0" y="260238"/>
                </a:lnTo>
                <a:lnTo>
                  <a:pt x="0" y="0"/>
                </a:lnTo>
                <a:close/>
              </a:path>
            </a:pathLst>
          </a:cu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78A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768885" y="2357872"/>
            <a:ext cx="2383770" cy="427476"/>
          </a:xfrm>
          <a:custGeom>
            <a:avLst/>
            <a:gdLst>
              <a:gd name="connsiteX0" fmla="*/ 260238 w 2727409"/>
              <a:gd name="connsiteY0" fmla="*/ 0 h 260238"/>
              <a:gd name="connsiteX1" fmla="*/ 2727409 w 2727409"/>
              <a:gd name="connsiteY1" fmla="*/ 0 h 260238"/>
              <a:gd name="connsiteX2" fmla="*/ 2727409 w 2727409"/>
              <a:gd name="connsiteY2" fmla="*/ 260238 h 260238"/>
              <a:gd name="connsiteX3" fmla="*/ 0 w 2727409"/>
              <a:gd name="connsiteY3" fmla="*/ 260238 h 260238"/>
              <a:gd name="connsiteX4" fmla="*/ 260238 w 2727409"/>
              <a:gd name="connsiteY4" fmla="*/ 0 h 26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7409" h="260238">
                <a:moveTo>
                  <a:pt x="260238" y="0"/>
                </a:moveTo>
                <a:lnTo>
                  <a:pt x="2727409" y="0"/>
                </a:lnTo>
                <a:lnTo>
                  <a:pt x="2727409" y="260238"/>
                </a:lnTo>
                <a:lnTo>
                  <a:pt x="0" y="260238"/>
                </a:lnTo>
                <a:lnTo>
                  <a:pt x="26023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AE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r="242"/>
          <a:stretch/>
        </p:blipFill>
        <p:spPr bwMode="auto">
          <a:xfrm>
            <a:off x="-21998" y="0"/>
            <a:ext cx="9165998" cy="393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-21998" y="1112838"/>
            <a:ext cx="9165998" cy="2233988"/>
          </a:xfrm>
          <a:prstGeom prst="rect">
            <a:avLst/>
          </a:prstGeom>
          <a:solidFill>
            <a:srgbClr val="0278A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4300587" y="1977407"/>
            <a:ext cx="2329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spc="300" dirty="0" smtClean="0">
                <a:solidFill>
                  <a:schemeClr val="bg1"/>
                </a:solidFill>
                <a:latin typeface="Akzidenz-Grotesk BQ Condensed" pitchFamily="50" charset="0"/>
              </a:rPr>
              <a:t>Part 01</a:t>
            </a:r>
            <a:endParaRPr lang="zh-CN" altLang="en-US" sz="6000" b="1" spc="300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  <p:sp>
        <p:nvSpPr>
          <p:cNvPr id="7" name="文本框 19"/>
          <p:cNvSpPr txBox="1"/>
          <p:nvPr/>
        </p:nvSpPr>
        <p:spPr>
          <a:xfrm>
            <a:off x="4284619" y="1771895"/>
            <a:ext cx="28884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27784" y="1906098"/>
            <a:ext cx="942054" cy="665652"/>
            <a:chOff x="2121053" y="4628326"/>
            <a:chExt cx="333034" cy="313762"/>
          </a:xfrm>
        </p:grpSpPr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2268612" y="4628326"/>
              <a:ext cx="185475" cy="133205"/>
            </a:xfrm>
            <a:custGeom>
              <a:avLst/>
              <a:gdLst>
                <a:gd name="T0" fmla="*/ 81 w 93"/>
                <a:gd name="T1" fmla="*/ 0 h 67"/>
                <a:gd name="T2" fmla="*/ 12 w 93"/>
                <a:gd name="T3" fmla="*/ 0 h 67"/>
                <a:gd name="T4" fmla="*/ 0 w 93"/>
                <a:gd name="T5" fmla="*/ 12 h 67"/>
                <a:gd name="T6" fmla="*/ 0 w 93"/>
                <a:gd name="T7" fmla="*/ 21 h 67"/>
                <a:gd name="T8" fmla="*/ 7 w 93"/>
                <a:gd name="T9" fmla="*/ 21 h 67"/>
                <a:gd name="T10" fmla="*/ 7 w 93"/>
                <a:gd name="T11" fmla="*/ 12 h 67"/>
                <a:gd name="T12" fmla="*/ 12 w 93"/>
                <a:gd name="T13" fmla="*/ 7 h 67"/>
                <a:gd name="T14" fmla="*/ 81 w 93"/>
                <a:gd name="T15" fmla="*/ 7 h 67"/>
                <a:gd name="T16" fmla="*/ 86 w 93"/>
                <a:gd name="T17" fmla="*/ 12 h 67"/>
                <a:gd name="T18" fmla="*/ 86 w 93"/>
                <a:gd name="T19" fmla="*/ 54 h 67"/>
                <a:gd name="T20" fmla="*/ 81 w 93"/>
                <a:gd name="T21" fmla="*/ 59 h 67"/>
                <a:gd name="T22" fmla="*/ 72 w 93"/>
                <a:gd name="T23" fmla="*/ 59 h 67"/>
                <a:gd name="T24" fmla="*/ 72 w 93"/>
                <a:gd name="T25" fmla="*/ 67 h 67"/>
                <a:gd name="T26" fmla="*/ 81 w 93"/>
                <a:gd name="T27" fmla="*/ 67 h 67"/>
                <a:gd name="T28" fmla="*/ 93 w 93"/>
                <a:gd name="T29" fmla="*/ 54 h 67"/>
                <a:gd name="T30" fmla="*/ 93 w 93"/>
                <a:gd name="T31" fmla="*/ 12 h 67"/>
                <a:gd name="T32" fmla="*/ 81 w 93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67">
                  <a:moveTo>
                    <a:pt x="8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9"/>
                    <a:pt x="10" y="7"/>
                    <a:pt x="12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6" y="9"/>
                    <a:pt x="86" y="1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3" y="59"/>
                    <a:pt x="81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7" y="67"/>
                    <a:pt x="93" y="61"/>
                    <a:pt x="93" y="54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2224957" y="4664192"/>
              <a:ext cx="185475" cy="131518"/>
            </a:xfrm>
            <a:custGeom>
              <a:avLst/>
              <a:gdLst>
                <a:gd name="T0" fmla="*/ 80 w 93"/>
                <a:gd name="T1" fmla="*/ 0 h 66"/>
                <a:gd name="T2" fmla="*/ 12 w 93"/>
                <a:gd name="T3" fmla="*/ 0 h 66"/>
                <a:gd name="T4" fmla="*/ 0 w 93"/>
                <a:gd name="T5" fmla="*/ 12 h 66"/>
                <a:gd name="T6" fmla="*/ 0 w 93"/>
                <a:gd name="T7" fmla="*/ 29 h 66"/>
                <a:gd name="T8" fmla="*/ 7 w 93"/>
                <a:gd name="T9" fmla="*/ 25 h 66"/>
                <a:gd name="T10" fmla="*/ 7 w 93"/>
                <a:gd name="T11" fmla="*/ 12 h 66"/>
                <a:gd name="T12" fmla="*/ 12 w 93"/>
                <a:gd name="T13" fmla="*/ 7 h 66"/>
                <a:gd name="T14" fmla="*/ 80 w 93"/>
                <a:gd name="T15" fmla="*/ 7 h 66"/>
                <a:gd name="T16" fmla="*/ 85 w 93"/>
                <a:gd name="T17" fmla="*/ 12 h 66"/>
                <a:gd name="T18" fmla="*/ 85 w 93"/>
                <a:gd name="T19" fmla="*/ 54 h 66"/>
                <a:gd name="T20" fmla="*/ 80 w 93"/>
                <a:gd name="T21" fmla="*/ 59 h 66"/>
                <a:gd name="T22" fmla="*/ 12 w 93"/>
                <a:gd name="T23" fmla="*/ 59 h 66"/>
                <a:gd name="T24" fmla="*/ 7 w 93"/>
                <a:gd name="T25" fmla="*/ 54 h 66"/>
                <a:gd name="T26" fmla="*/ 7 w 93"/>
                <a:gd name="T27" fmla="*/ 43 h 66"/>
                <a:gd name="T28" fmla="*/ 0 w 93"/>
                <a:gd name="T29" fmla="*/ 47 h 66"/>
                <a:gd name="T30" fmla="*/ 0 w 93"/>
                <a:gd name="T31" fmla="*/ 54 h 66"/>
                <a:gd name="T32" fmla="*/ 12 w 93"/>
                <a:gd name="T33" fmla="*/ 66 h 66"/>
                <a:gd name="T34" fmla="*/ 80 w 93"/>
                <a:gd name="T35" fmla="*/ 66 h 66"/>
                <a:gd name="T36" fmla="*/ 93 w 93"/>
                <a:gd name="T37" fmla="*/ 54 h 66"/>
                <a:gd name="T38" fmla="*/ 93 w 93"/>
                <a:gd name="T39" fmla="*/ 12 h 66"/>
                <a:gd name="T40" fmla="*/ 80 w 9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66">
                  <a:moveTo>
                    <a:pt x="8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9"/>
                    <a:pt x="9" y="7"/>
                    <a:pt x="12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3" y="7"/>
                    <a:pt x="85" y="9"/>
                    <a:pt x="85" y="1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7"/>
                    <a:pt x="83" y="59"/>
                    <a:pt x="80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9" y="59"/>
                    <a:pt x="7" y="57"/>
                    <a:pt x="7" y="5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5" y="66"/>
                    <a:pt x="12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7" y="66"/>
                    <a:pt x="93" y="61"/>
                    <a:pt x="93" y="54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5"/>
                    <a:pt x="87" y="0"/>
                    <a:pt x="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2142762" y="4659239"/>
              <a:ext cx="62387" cy="5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2121053" y="4689168"/>
              <a:ext cx="189691" cy="252920"/>
            </a:xfrm>
            <a:custGeom>
              <a:avLst/>
              <a:gdLst>
                <a:gd name="T0" fmla="*/ 94 w 95"/>
                <a:gd name="T1" fmla="*/ 4 h 127"/>
                <a:gd name="T2" fmla="*/ 93 w 95"/>
                <a:gd name="T3" fmla="*/ 2 h 127"/>
                <a:gd name="T4" fmla="*/ 86 w 95"/>
                <a:gd name="T5" fmla="*/ 1 h 127"/>
                <a:gd name="T6" fmla="*/ 48 w 95"/>
                <a:gd name="T7" fmla="*/ 20 h 127"/>
                <a:gd name="T8" fmla="*/ 48 w 95"/>
                <a:gd name="T9" fmla="*/ 20 h 127"/>
                <a:gd name="T10" fmla="*/ 39 w 95"/>
                <a:gd name="T11" fmla="*/ 20 h 127"/>
                <a:gd name="T12" fmla="*/ 28 w 95"/>
                <a:gd name="T13" fmla="*/ 20 h 127"/>
                <a:gd name="T14" fmla="*/ 25 w 95"/>
                <a:gd name="T15" fmla="*/ 20 h 127"/>
                <a:gd name="T16" fmla="*/ 22 w 95"/>
                <a:gd name="T17" fmla="*/ 20 h 127"/>
                <a:gd name="T18" fmla="*/ 6 w 95"/>
                <a:gd name="T19" fmla="*/ 20 h 127"/>
                <a:gd name="T20" fmla="*/ 3 w 95"/>
                <a:gd name="T21" fmla="*/ 22 h 127"/>
                <a:gd name="T22" fmla="*/ 1 w 95"/>
                <a:gd name="T23" fmla="*/ 26 h 127"/>
                <a:gd name="T24" fmla="*/ 0 w 95"/>
                <a:gd name="T25" fmla="*/ 68 h 127"/>
                <a:gd name="T26" fmla="*/ 4 w 95"/>
                <a:gd name="T27" fmla="*/ 74 h 127"/>
                <a:gd name="T28" fmla="*/ 6 w 95"/>
                <a:gd name="T29" fmla="*/ 74 h 127"/>
                <a:gd name="T30" fmla="*/ 10 w 95"/>
                <a:gd name="T31" fmla="*/ 69 h 127"/>
                <a:gd name="T32" fmla="*/ 11 w 95"/>
                <a:gd name="T33" fmla="*/ 38 h 127"/>
                <a:gd name="T34" fmla="*/ 12 w 95"/>
                <a:gd name="T35" fmla="*/ 38 h 127"/>
                <a:gd name="T36" fmla="*/ 12 w 95"/>
                <a:gd name="T37" fmla="*/ 64 h 127"/>
                <a:gd name="T38" fmla="*/ 12 w 95"/>
                <a:gd name="T39" fmla="*/ 66 h 127"/>
                <a:gd name="T40" fmla="*/ 12 w 95"/>
                <a:gd name="T41" fmla="*/ 121 h 127"/>
                <a:gd name="T42" fmla="*/ 18 w 95"/>
                <a:gd name="T43" fmla="*/ 127 h 127"/>
                <a:gd name="T44" fmla="*/ 22 w 95"/>
                <a:gd name="T45" fmla="*/ 127 h 127"/>
                <a:gd name="T46" fmla="*/ 28 w 95"/>
                <a:gd name="T47" fmla="*/ 121 h 127"/>
                <a:gd name="T48" fmla="*/ 28 w 95"/>
                <a:gd name="T49" fmla="*/ 78 h 127"/>
                <a:gd name="T50" fmla="*/ 33 w 95"/>
                <a:gd name="T51" fmla="*/ 78 h 127"/>
                <a:gd name="T52" fmla="*/ 33 w 95"/>
                <a:gd name="T53" fmla="*/ 121 h 127"/>
                <a:gd name="T54" fmla="*/ 39 w 95"/>
                <a:gd name="T55" fmla="*/ 127 h 127"/>
                <a:gd name="T56" fmla="*/ 43 w 95"/>
                <a:gd name="T57" fmla="*/ 127 h 127"/>
                <a:gd name="T58" fmla="*/ 49 w 95"/>
                <a:gd name="T59" fmla="*/ 121 h 127"/>
                <a:gd name="T60" fmla="*/ 49 w 95"/>
                <a:gd name="T61" fmla="*/ 66 h 127"/>
                <a:gd name="T62" fmla="*/ 49 w 95"/>
                <a:gd name="T63" fmla="*/ 64 h 127"/>
                <a:gd name="T64" fmla="*/ 49 w 95"/>
                <a:gd name="T65" fmla="*/ 36 h 127"/>
                <a:gd name="T66" fmla="*/ 54 w 95"/>
                <a:gd name="T67" fmla="*/ 29 h 127"/>
                <a:gd name="T68" fmla="*/ 91 w 95"/>
                <a:gd name="T69" fmla="*/ 10 h 127"/>
                <a:gd name="T70" fmla="*/ 94 w 95"/>
                <a:gd name="T71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" h="127">
                  <a:moveTo>
                    <a:pt x="94" y="4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2" y="0"/>
                    <a:pt x="89" y="0"/>
                    <a:pt x="86" y="1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4" y="21"/>
                    <a:pt x="3" y="22"/>
                  </a:cubicBezTo>
                  <a:cubicBezTo>
                    <a:pt x="2" y="23"/>
                    <a:pt x="1" y="24"/>
                    <a:pt x="1" y="2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2" y="73"/>
                    <a:pt x="4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10" y="71"/>
                    <a:pt x="10" y="69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2" y="124"/>
                    <a:pt x="15" y="127"/>
                    <a:pt x="18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5" y="127"/>
                    <a:pt x="28" y="124"/>
                    <a:pt x="28" y="12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3" y="124"/>
                    <a:pt x="36" y="127"/>
                    <a:pt x="39" y="127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6" y="127"/>
                    <a:pt x="49" y="124"/>
                    <a:pt x="49" y="12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3"/>
                    <a:pt x="52" y="31"/>
                    <a:pt x="54" y="2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4" y="9"/>
                    <a:pt x="95" y="6"/>
                    <a:pt x="9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4941268" y="243325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6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3"/>
          <p:cNvGrpSpPr/>
          <p:nvPr/>
        </p:nvGrpSpPr>
        <p:grpSpPr>
          <a:xfrm flipH="1">
            <a:off x="1095084" y="4219044"/>
            <a:ext cx="7283647" cy="864662"/>
            <a:chOff x="4818993" y="1151284"/>
            <a:chExt cx="3582784" cy="808349"/>
          </a:xfrm>
        </p:grpSpPr>
        <p:sp>
          <p:nvSpPr>
            <p:cNvPr id="58" name="圆角矩形 57"/>
            <p:cNvSpPr/>
            <p:nvPr/>
          </p:nvSpPr>
          <p:spPr>
            <a:xfrm>
              <a:off x="4818993" y="1151284"/>
              <a:ext cx="3582784" cy="808349"/>
            </a:xfrm>
            <a:prstGeom prst="roundRect">
              <a:avLst>
                <a:gd name="adj" fmla="val 9467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24"/>
            <p:cNvSpPr txBox="1"/>
            <p:nvPr/>
          </p:nvSpPr>
          <p:spPr>
            <a:xfrm>
              <a:off x="4818993" y="1360642"/>
              <a:ext cx="2941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8193765" y="1364718"/>
              <a:ext cx="188431" cy="388334"/>
            </a:xfrm>
            <a:prstGeom prst="roundRect">
              <a:avLst/>
            </a:prstGeom>
            <a:solidFill>
              <a:srgbClr val="027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27"/>
            <p:cNvSpPr txBox="1"/>
            <p:nvPr/>
          </p:nvSpPr>
          <p:spPr>
            <a:xfrm>
              <a:off x="8193765" y="1402214"/>
              <a:ext cx="207038" cy="28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04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2" name="文本框 15"/>
            <p:cNvSpPr txBox="1"/>
            <p:nvPr/>
          </p:nvSpPr>
          <p:spPr>
            <a:xfrm>
              <a:off x="4867578" y="1237445"/>
              <a:ext cx="2648510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文本占位符 4"/>
          <p:cNvSpPr txBox="1">
            <a:spLocks/>
          </p:cNvSpPr>
          <p:nvPr/>
        </p:nvSpPr>
        <p:spPr>
          <a:xfrm>
            <a:off x="539750" y="307879"/>
            <a:ext cx="7128594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Brief view of the project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等腰三角形 178"/>
          <p:cNvSpPr/>
          <p:nvPr/>
        </p:nvSpPr>
        <p:spPr>
          <a:xfrm rot="5122105">
            <a:off x="4402694" y="2721307"/>
            <a:ext cx="112858" cy="978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>
            <a:off x="1095085" y="850027"/>
            <a:ext cx="7283647" cy="864662"/>
            <a:chOff x="4818993" y="1151284"/>
            <a:chExt cx="3582784" cy="808349"/>
          </a:xfrm>
        </p:grpSpPr>
        <p:sp>
          <p:nvSpPr>
            <p:cNvPr id="194" name="圆角矩形 193"/>
            <p:cNvSpPr/>
            <p:nvPr/>
          </p:nvSpPr>
          <p:spPr>
            <a:xfrm>
              <a:off x="4818993" y="1151284"/>
              <a:ext cx="3582784" cy="808349"/>
            </a:xfrm>
            <a:prstGeom prst="roundRect">
              <a:avLst>
                <a:gd name="adj" fmla="val 9467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6" name="TextBox 24"/>
            <p:cNvSpPr txBox="1"/>
            <p:nvPr/>
          </p:nvSpPr>
          <p:spPr>
            <a:xfrm>
              <a:off x="4818993" y="1360642"/>
              <a:ext cx="2941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8193765" y="1364718"/>
              <a:ext cx="188431" cy="388334"/>
            </a:xfrm>
            <a:prstGeom prst="roundRect">
              <a:avLst/>
            </a:prstGeom>
            <a:solidFill>
              <a:srgbClr val="027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27"/>
            <p:cNvSpPr txBox="1"/>
            <p:nvPr/>
          </p:nvSpPr>
          <p:spPr>
            <a:xfrm>
              <a:off x="8193765" y="1402214"/>
              <a:ext cx="207038" cy="28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01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09" name="文本框 15"/>
            <p:cNvSpPr txBox="1"/>
            <p:nvPr/>
          </p:nvSpPr>
          <p:spPr>
            <a:xfrm>
              <a:off x="4867578" y="1237445"/>
              <a:ext cx="2648510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15"/>
          <p:cNvSpPr txBox="1"/>
          <p:nvPr/>
        </p:nvSpPr>
        <p:spPr>
          <a:xfrm flipH="1">
            <a:off x="1820189" y="1111897"/>
            <a:ext cx="614944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Total data have 725590 rows and 135 columns.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"/>
          <p:cNvGrpSpPr/>
          <p:nvPr/>
        </p:nvGrpSpPr>
        <p:grpSpPr>
          <a:xfrm flipH="1">
            <a:off x="1095084" y="1942464"/>
            <a:ext cx="7283647" cy="864662"/>
            <a:chOff x="4818993" y="1151284"/>
            <a:chExt cx="3582784" cy="808349"/>
          </a:xfrm>
        </p:grpSpPr>
        <p:sp>
          <p:nvSpPr>
            <p:cNvPr id="36" name="圆角矩形 35"/>
            <p:cNvSpPr/>
            <p:nvPr/>
          </p:nvSpPr>
          <p:spPr>
            <a:xfrm>
              <a:off x="4818993" y="1151284"/>
              <a:ext cx="3582784" cy="808349"/>
            </a:xfrm>
            <a:prstGeom prst="roundRect">
              <a:avLst>
                <a:gd name="adj" fmla="val 9467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24"/>
            <p:cNvSpPr txBox="1"/>
            <p:nvPr/>
          </p:nvSpPr>
          <p:spPr>
            <a:xfrm>
              <a:off x="4818993" y="1360642"/>
              <a:ext cx="2941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193765" y="1364718"/>
              <a:ext cx="188431" cy="388334"/>
            </a:xfrm>
            <a:prstGeom prst="roundRect">
              <a:avLst/>
            </a:prstGeom>
            <a:solidFill>
              <a:srgbClr val="027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27"/>
            <p:cNvSpPr txBox="1"/>
            <p:nvPr/>
          </p:nvSpPr>
          <p:spPr>
            <a:xfrm>
              <a:off x="8193765" y="1402214"/>
              <a:ext cx="207038" cy="28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02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40" name="文本框 15"/>
            <p:cNvSpPr txBox="1"/>
            <p:nvPr/>
          </p:nvSpPr>
          <p:spPr>
            <a:xfrm>
              <a:off x="4867578" y="1237445"/>
              <a:ext cx="2648510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3"/>
          <p:cNvGrpSpPr/>
          <p:nvPr/>
        </p:nvGrpSpPr>
        <p:grpSpPr>
          <a:xfrm flipH="1">
            <a:off x="1095084" y="3075924"/>
            <a:ext cx="7283647" cy="864662"/>
            <a:chOff x="4818993" y="1151284"/>
            <a:chExt cx="3582784" cy="808349"/>
          </a:xfrm>
        </p:grpSpPr>
        <p:sp>
          <p:nvSpPr>
            <p:cNvPr id="42" name="圆角矩形 41"/>
            <p:cNvSpPr/>
            <p:nvPr/>
          </p:nvSpPr>
          <p:spPr>
            <a:xfrm>
              <a:off x="4818993" y="1151284"/>
              <a:ext cx="3582784" cy="808349"/>
            </a:xfrm>
            <a:prstGeom prst="roundRect">
              <a:avLst>
                <a:gd name="adj" fmla="val 9467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24"/>
            <p:cNvSpPr txBox="1"/>
            <p:nvPr/>
          </p:nvSpPr>
          <p:spPr>
            <a:xfrm>
              <a:off x="4818993" y="1360642"/>
              <a:ext cx="2941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193765" y="1364718"/>
              <a:ext cx="188431" cy="388334"/>
            </a:xfrm>
            <a:prstGeom prst="roundRect">
              <a:avLst/>
            </a:prstGeom>
            <a:solidFill>
              <a:srgbClr val="027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>
              <a:off x="8193765" y="1402214"/>
              <a:ext cx="207038" cy="28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03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46" name="文本框 15"/>
            <p:cNvSpPr txBox="1"/>
            <p:nvPr/>
          </p:nvSpPr>
          <p:spPr>
            <a:xfrm>
              <a:off x="4867578" y="1237445"/>
              <a:ext cx="2648510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" name="文本框 15"/>
          <p:cNvSpPr txBox="1"/>
          <p:nvPr/>
        </p:nvSpPr>
        <p:spPr>
          <a:xfrm flipH="1">
            <a:off x="1692980" y="4315093"/>
            <a:ext cx="614944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There are many reasons that influence the improvement cost--- the structure of bridge, the location, the traffic and etc.</a:t>
            </a:r>
          </a:p>
        </p:txBody>
      </p:sp>
      <p:sp>
        <p:nvSpPr>
          <p:cNvPr id="55" name="文本框 15"/>
          <p:cNvSpPr txBox="1"/>
          <p:nvPr/>
        </p:nvSpPr>
        <p:spPr>
          <a:xfrm flipH="1">
            <a:off x="1783804" y="2020741"/>
            <a:ext cx="6149443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 structure is an architectural structure, it can be a bridge or other type of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building.</a:t>
            </a:r>
          </a:p>
          <a:p>
            <a:pPr algn="just"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文本框 15"/>
          <p:cNvSpPr txBox="1"/>
          <p:nvPr/>
        </p:nvSpPr>
        <p:spPr>
          <a:xfrm flipH="1">
            <a:off x="1692981" y="3084598"/>
            <a:ext cx="6149443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 route is a path that vehicle or other things can pass. Routes can be carried "on" and "under" a structure, and a structure can carry more than one route.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0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 txBox="1">
            <a:spLocks/>
          </p:cNvSpPr>
          <p:nvPr/>
        </p:nvSpPr>
        <p:spPr>
          <a:xfrm>
            <a:off x="539750" y="307879"/>
            <a:ext cx="7128594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process of our project.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等腰三角形 178"/>
          <p:cNvSpPr/>
          <p:nvPr/>
        </p:nvSpPr>
        <p:spPr>
          <a:xfrm rot="5122105">
            <a:off x="4402694" y="2721307"/>
            <a:ext cx="112858" cy="978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H="1">
            <a:off x="1104776" y="1094972"/>
            <a:ext cx="7283647" cy="864662"/>
            <a:chOff x="4818993" y="1151284"/>
            <a:chExt cx="3582784" cy="808349"/>
          </a:xfrm>
        </p:grpSpPr>
        <p:sp>
          <p:nvSpPr>
            <p:cNvPr id="194" name="圆角矩形 193"/>
            <p:cNvSpPr/>
            <p:nvPr/>
          </p:nvSpPr>
          <p:spPr>
            <a:xfrm>
              <a:off x="4818993" y="1151284"/>
              <a:ext cx="3582784" cy="808349"/>
            </a:xfrm>
            <a:prstGeom prst="roundRect">
              <a:avLst>
                <a:gd name="adj" fmla="val 9467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6" name="TextBox 24"/>
            <p:cNvSpPr txBox="1"/>
            <p:nvPr/>
          </p:nvSpPr>
          <p:spPr>
            <a:xfrm>
              <a:off x="4818993" y="1360642"/>
              <a:ext cx="2941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8193765" y="1364718"/>
              <a:ext cx="188431" cy="388334"/>
            </a:xfrm>
            <a:prstGeom prst="roundRect">
              <a:avLst/>
            </a:prstGeom>
            <a:solidFill>
              <a:srgbClr val="027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27"/>
            <p:cNvSpPr txBox="1"/>
            <p:nvPr/>
          </p:nvSpPr>
          <p:spPr>
            <a:xfrm>
              <a:off x="8193765" y="1402214"/>
              <a:ext cx="207038" cy="28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01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09" name="文本框 15"/>
            <p:cNvSpPr txBox="1"/>
            <p:nvPr/>
          </p:nvSpPr>
          <p:spPr>
            <a:xfrm>
              <a:off x="4867578" y="1237445"/>
              <a:ext cx="2648510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15"/>
          <p:cNvSpPr txBox="1"/>
          <p:nvPr/>
        </p:nvSpPr>
        <p:spPr>
          <a:xfrm flipH="1">
            <a:off x="2022956" y="1219315"/>
            <a:ext cx="614944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Figure out the aim of the project. Understand the meaning of each attributes. Find the relationship of the data.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"/>
          <p:cNvGrpSpPr/>
          <p:nvPr/>
        </p:nvGrpSpPr>
        <p:grpSpPr>
          <a:xfrm flipH="1">
            <a:off x="1104775" y="2208604"/>
            <a:ext cx="7283647" cy="864662"/>
            <a:chOff x="4818993" y="1151284"/>
            <a:chExt cx="3582784" cy="808349"/>
          </a:xfrm>
        </p:grpSpPr>
        <p:sp>
          <p:nvSpPr>
            <p:cNvPr id="36" name="圆角矩形 35"/>
            <p:cNvSpPr/>
            <p:nvPr/>
          </p:nvSpPr>
          <p:spPr>
            <a:xfrm>
              <a:off x="4818993" y="1151284"/>
              <a:ext cx="3582784" cy="808349"/>
            </a:xfrm>
            <a:prstGeom prst="roundRect">
              <a:avLst>
                <a:gd name="adj" fmla="val 9467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24"/>
            <p:cNvSpPr txBox="1"/>
            <p:nvPr/>
          </p:nvSpPr>
          <p:spPr>
            <a:xfrm>
              <a:off x="4818993" y="1360642"/>
              <a:ext cx="2941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193765" y="1364718"/>
              <a:ext cx="188431" cy="388334"/>
            </a:xfrm>
            <a:prstGeom prst="roundRect">
              <a:avLst/>
            </a:prstGeom>
            <a:solidFill>
              <a:srgbClr val="027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27"/>
            <p:cNvSpPr txBox="1"/>
            <p:nvPr/>
          </p:nvSpPr>
          <p:spPr>
            <a:xfrm>
              <a:off x="8193765" y="1402214"/>
              <a:ext cx="207038" cy="28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02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40" name="文本框 15"/>
            <p:cNvSpPr txBox="1"/>
            <p:nvPr/>
          </p:nvSpPr>
          <p:spPr>
            <a:xfrm>
              <a:off x="4867578" y="1237445"/>
              <a:ext cx="2648510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3"/>
          <p:cNvGrpSpPr/>
          <p:nvPr/>
        </p:nvGrpSpPr>
        <p:grpSpPr>
          <a:xfrm flipH="1">
            <a:off x="1104774" y="3341677"/>
            <a:ext cx="7283647" cy="864662"/>
            <a:chOff x="4818993" y="1151284"/>
            <a:chExt cx="3582784" cy="808349"/>
          </a:xfrm>
        </p:grpSpPr>
        <p:sp>
          <p:nvSpPr>
            <p:cNvPr id="42" name="圆角矩形 41"/>
            <p:cNvSpPr/>
            <p:nvPr/>
          </p:nvSpPr>
          <p:spPr>
            <a:xfrm>
              <a:off x="4818993" y="1151284"/>
              <a:ext cx="3582784" cy="808349"/>
            </a:xfrm>
            <a:prstGeom prst="roundRect">
              <a:avLst>
                <a:gd name="adj" fmla="val 9467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24"/>
            <p:cNvSpPr txBox="1"/>
            <p:nvPr/>
          </p:nvSpPr>
          <p:spPr>
            <a:xfrm>
              <a:off x="4818993" y="1360642"/>
              <a:ext cx="2941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193765" y="1364718"/>
              <a:ext cx="188431" cy="388334"/>
            </a:xfrm>
            <a:prstGeom prst="roundRect">
              <a:avLst/>
            </a:prstGeom>
            <a:solidFill>
              <a:srgbClr val="027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>
              <a:off x="8193765" y="1402214"/>
              <a:ext cx="207038" cy="28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03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46" name="文本框 15"/>
            <p:cNvSpPr txBox="1"/>
            <p:nvPr/>
          </p:nvSpPr>
          <p:spPr>
            <a:xfrm>
              <a:off x="4867578" y="1237445"/>
              <a:ext cx="2648510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文本框 15"/>
          <p:cNvSpPr txBox="1"/>
          <p:nvPr/>
        </p:nvSpPr>
        <p:spPr>
          <a:xfrm flipH="1">
            <a:off x="2022955" y="2338145"/>
            <a:ext cx="614944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Design the data model and load the data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15"/>
          <p:cNvSpPr txBox="1"/>
          <p:nvPr/>
        </p:nvSpPr>
        <p:spPr>
          <a:xfrm flipH="1">
            <a:off x="1883315" y="3476732"/>
            <a:ext cx="614944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Optimize the data and analyze the questions.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241"/>
          <a:stretch/>
        </p:blipFill>
        <p:spPr bwMode="auto">
          <a:xfrm>
            <a:off x="0" y="0"/>
            <a:ext cx="9144000" cy="393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112838"/>
            <a:ext cx="9144000" cy="2233988"/>
          </a:xfrm>
          <a:prstGeom prst="rect">
            <a:avLst/>
          </a:prstGeom>
          <a:solidFill>
            <a:srgbClr val="0278A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4300587" y="1977407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spc="300" dirty="0" smtClean="0">
                <a:solidFill>
                  <a:schemeClr val="bg1"/>
                </a:solidFill>
                <a:latin typeface="Akzidenz-Grotesk BQ Condensed" pitchFamily="50" charset="0"/>
              </a:rPr>
              <a:t>Part 02</a:t>
            </a:r>
            <a:endParaRPr lang="zh-CN" altLang="en-US" sz="6000" b="1" spc="300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  <p:sp>
        <p:nvSpPr>
          <p:cNvPr id="7" name="文本框 19"/>
          <p:cNvSpPr txBox="1"/>
          <p:nvPr/>
        </p:nvSpPr>
        <p:spPr>
          <a:xfrm>
            <a:off x="4284619" y="1771895"/>
            <a:ext cx="8659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ERD</a:t>
            </a:r>
            <a:endParaRPr lang="zh-CN" altLang="en-US" sz="2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27784" y="1906098"/>
            <a:ext cx="942054" cy="665652"/>
            <a:chOff x="2121053" y="4628326"/>
            <a:chExt cx="333034" cy="313762"/>
          </a:xfrm>
        </p:grpSpPr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2268612" y="4628326"/>
              <a:ext cx="185475" cy="133205"/>
            </a:xfrm>
            <a:custGeom>
              <a:avLst/>
              <a:gdLst>
                <a:gd name="T0" fmla="*/ 81 w 93"/>
                <a:gd name="T1" fmla="*/ 0 h 67"/>
                <a:gd name="T2" fmla="*/ 12 w 93"/>
                <a:gd name="T3" fmla="*/ 0 h 67"/>
                <a:gd name="T4" fmla="*/ 0 w 93"/>
                <a:gd name="T5" fmla="*/ 12 h 67"/>
                <a:gd name="T6" fmla="*/ 0 w 93"/>
                <a:gd name="T7" fmla="*/ 21 h 67"/>
                <a:gd name="T8" fmla="*/ 7 w 93"/>
                <a:gd name="T9" fmla="*/ 21 h 67"/>
                <a:gd name="T10" fmla="*/ 7 w 93"/>
                <a:gd name="T11" fmla="*/ 12 h 67"/>
                <a:gd name="T12" fmla="*/ 12 w 93"/>
                <a:gd name="T13" fmla="*/ 7 h 67"/>
                <a:gd name="T14" fmla="*/ 81 w 93"/>
                <a:gd name="T15" fmla="*/ 7 h 67"/>
                <a:gd name="T16" fmla="*/ 86 w 93"/>
                <a:gd name="T17" fmla="*/ 12 h 67"/>
                <a:gd name="T18" fmla="*/ 86 w 93"/>
                <a:gd name="T19" fmla="*/ 54 h 67"/>
                <a:gd name="T20" fmla="*/ 81 w 93"/>
                <a:gd name="T21" fmla="*/ 59 h 67"/>
                <a:gd name="T22" fmla="*/ 72 w 93"/>
                <a:gd name="T23" fmla="*/ 59 h 67"/>
                <a:gd name="T24" fmla="*/ 72 w 93"/>
                <a:gd name="T25" fmla="*/ 67 h 67"/>
                <a:gd name="T26" fmla="*/ 81 w 93"/>
                <a:gd name="T27" fmla="*/ 67 h 67"/>
                <a:gd name="T28" fmla="*/ 93 w 93"/>
                <a:gd name="T29" fmla="*/ 54 h 67"/>
                <a:gd name="T30" fmla="*/ 93 w 93"/>
                <a:gd name="T31" fmla="*/ 12 h 67"/>
                <a:gd name="T32" fmla="*/ 81 w 93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67">
                  <a:moveTo>
                    <a:pt x="8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9"/>
                    <a:pt x="10" y="7"/>
                    <a:pt x="12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6" y="9"/>
                    <a:pt x="86" y="1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3" y="59"/>
                    <a:pt x="81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7" y="67"/>
                    <a:pt x="93" y="61"/>
                    <a:pt x="93" y="54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2224957" y="4664192"/>
              <a:ext cx="185475" cy="131518"/>
            </a:xfrm>
            <a:custGeom>
              <a:avLst/>
              <a:gdLst>
                <a:gd name="T0" fmla="*/ 80 w 93"/>
                <a:gd name="T1" fmla="*/ 0 h 66"/>
                <a:gd name="T2" fmla="*/ 12 w 93"/>
                <a:gd name="T3" fmla="*/ 0 h 66"/>
                <a:gd name="T4" fmla="*/ 0 w 93"/>
                <a:gd name="T5" fmla="*/ 12 h 66"/>
                <a:gd name="T6" fmla="*/ 0 w 93"/>
                <a:gd name="T7" fmla="*/ 29 h 66"/>
                <a:gd name="T8" fmla="*/ 7 w 93"/>
                <a:gd name="T9" fmla="*/ 25 h 66"/>
                <a:gd name="T10" fmla="*/ 7 w 93"/>
                <a:gd name="T11" fmla="*/ 12 h 66"/>
                <a:gd name="T12" fmla="*/ 12 w 93"/>
                <a:gd name="T13" fmla="*/ 7 h 66"/>
                <a:gd name="T14" fmla="*/ 80 w 93"/>
                <a:gd name="T15" fmla="*/ 7 h 66"/>
                <a:gd name="T16" fmla="*/ 85 w 93"/>
                <a:gd name="T17" fmla="*/ 12 h 66"/>
                <a:gd name="T18" fmla="*/ 85 w 93"/>
                <a:gd name="T19" fmla="*/ 54 h 66"/>
                <a:gd name="T20" fmla="*/ 80 w 93"/>
                <a:gd name="T21" fmla="*/ 59 h 66"/>
                <a:gd name="T22" fmla="*/ 12 w 93"/>
                <a:gd name="T23" fmla="*/ 59 h 66"/>
                <a:gd name="T24" fmla="*/ 7 w 93"/>
                <a:gd name="T25" fmla="*/ 54 h 66"/>
                <a:gd name="T26" fmla="*/ 7 w 93"/>
                <a:gd name="T27" fmla="*/ 43 h 66"/>
                <a:gd name="T28" fmla="*/ 0 w 93"/>
                <a:gd name="T29" fmla="*/ 47 h 66"/>
                <a:gd name="T30" fmla="*/ 0 w 93"/>
                <a:gd name="T31" fmla="*/ 54 h 66"/>
                <a:gd name="T32" fmla="*/ 12 w 93"/>
                <a:gd name="T33" fmla="*/ 66 h 66"/>
                <a:gd name="T34" fmla="*/ 80 w 93"/>
                <a:gd name="T35" fmla="*/ 66 h 66"/>
                <a:gd name="T36" fmla="*/ 93 w 93"/>
                <a:gd name="T37" fmla="*/ 54 h 66"/>
                <a:gd name="T38" fmla="*/ 93 w 93"/>
                <a:gd name="T39" fmla="*/ 12 h 66"/>
                <a:gd name="T40" fmla="*/ 80 w 9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66">
                  <a:moveTo>
                    <a:pt x="8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9"/>
                    <a:pt x="9" y="7"/>
                    <a:pt x="12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3" y="7"/>
                    <a:pt x="85" y="9"/>
                    <a:pt x="85" y="1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7"/>
                    <a:pt x="83" y="59"/>
                    <a:pt x="80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9" y="59"/>
                    <a:pt x="7" y="57"/>
                    <a:pt x="7" y="5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5" y="66"/>
                    <a:pt x="12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7" y="66"/>
                    <a:pt x="93" y="61"/>
                    <a:pt x="93" y="54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5"/>
                    <a:pt x="87" y="0"/>
                    <a:pt x="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2142762" y="4659239"/>
              <a:ext cx="62387" cy="5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2121053" y="4689168"/>
              <a:ext cx="189691" cy="252920"/>
            </a:xfrm>
            <a:custGeom>
              <a:avLst/>
              <a:gdLst>
                <a:gd name="T0" fmla="*/ 94 w 95"/>
                <a:gd name="T1" fmla="*/ 4 h 127"/>
                <a:gd name="T2" fmla="*/ 93 w 95"/>
                <a:gd name="T3" fmla="*/ 2 h 127"/>
                <a:gd name="T4" fmla="*/ 86 w 95"/>
                <a:gd name="T5" fmla="*/ 1 h 127"/>
                <a:gd name="T6" fmla="*/ 48 w 95"/>
                <a:gd name="T7" fmla="*/ 20 h 127"/>
                <a:gd name="T8" fmla="*/ 48 w 95"/>
                <a:gd name="T9" fmla="*/ 20 h 127"/>
                <a:gd name="T10" fmla="*/ 39 w 95"/>
                <a:gd name="T11" fmla="*/ 20 h 127"/>
                <a:gd name="T12" fmla="*/ 28 w 95"/>
                <a:gd name="T13" fmla="*/ 20 h 127"/>
                <a:gd name="T14" fmla="*/ 25 w 95"/>
                <a:gd name="T15" fmla="*/ 20 h 127"/>
                <a:gd name="T16" fmla="*/ 22 w 95"/>
                <a:gd name="T17" fmla="*/ 20 h 127"/>
                <a:gd name="T18" fmla="*/ 6 w 95"/>
                <a:gd name="T19" fmla="*/ 20 h 127"/>
                <a:gd name="T20" fmla="*/ 3 w 95"/>
                <a:gd name="T21" fmla="*/ 22 h 127"/>
                <a:gd name="T22" fmla="*/ 1 w 95"/>
                <a:gd name="T23" fmla="*/ 26 h 127"/>
                <a:gd name="T24" fmla="*/ 0 w 95"/>
                <a:gd name="T25" fmla="*/ 68 h 127"/>
                <a:gd name="T26" fmla="*/ 4 w 95"/>
                <a:gd name="T27" fmla="*/ 74 h 127"/>
                <a:gd name="T28" fmla="*/ 6 w 95"/>
                <a:gd name="T29" fmla="*/ 74 h 127"/>
                <a:gd name="T30" fmla="*/ 10 w 95"/>
                <a:gd name="T31" fmla="*/ 69 h 127"/>
                <a:gd name="T32" fmla="*/ 11 w 95"/>
                <a:gd name="T33" fmla="*/ 38 h 127"/>
                <a:gd name="T34" fmla="*/ 12 w 95"/>
                <a:gd name="T35" fmla="*/ 38 h 127"/>
                <a:gd name="T36" fmla="*/ 12 w 95"/>
                <a:gd name="T37" fmla="*/ 64 h 127"/>
                <a:gd name="T38" fmla="*/ 12 w 95"/>
                <a:gd name="T39" fmla="*/ 66 h 127"/>
                <a:gd name="T40" fmla="*/ 12 w 95"/>
                <a:gd name="T41" fmla="*/ 121 h 127"/>
                <a:gd name="T42" fmla="*/ 18 w 95"/>
                <a:gd name="T43" fmla="*/ 127 h 127"/>
                <a:gd name="T44" fmla="*/ 22 w 95"/>
                <a:gd name="T45" fmla="*/ 127 h 127"/>
                <a:gd name="T46" fmla="*/ 28 w 95"/>
                <a:gd name="T47" fmla="*/ 121 h 127"/>
                <a:gd name="T48" fmla="*/ 28 w 95"/>
                <a:gd name="T49" fmla="*/ 78 h 127"/>
                <a:gd name="T50" fmla="*/ 33 w 95"/>
                <a:gd name="T51" fmla="*/ 78 h 127"/>
                <a:gd name="T52" fmla="*/ 33 w 95"/>
                <a:gd name="T53" fmla="*/ 121 h 127"/>
                <a:gd name="T54" fmla="*/ 39 w 95"/>
                <a:gd name="T55" fmla="*/ 127 h 127"/>
                <a:gd name="T56" fmla="*/ 43 w 95"/>
                <a:gd name="T57" fmla="*/ 127 h 127"/>
                <a:gd name="T58" fmla="*/ 49 w 95"/>
                <a:gd name="T59" fmla="*/ 121 h 127"/>
                <a:gd name="T60" fmla="*/ 49 w 95"/>
                <a:gd name="T61" fmla="*/ 66 h 127"/>
                <a:gd name="T62" fmla="*/ 49 w 95"/>
                <a:gd name="T63" fmla="*/ 64 h 127"/>
                <a:gd name="T64" fmla="*/ 49 w 95"/>
                <a:gd name="T65" fmla="*/ 36 h 127"/>
                <a:gd name="T66" fmla="*/ 54 w 95"/>
                <a:gd name="T67" fmla="*/ 29 h 127"/>
                <a:gd name="T68" fmla="*/ 91 w 95"/>
                <a:gd name="T69" fmla="*/ 10 h 127"/>
                <a:gd name="T70" fmla="*/ 94 w 95"/>
                <a:gd name="T71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" h="127">
                  <a:moveTo>
                    <a:pt x="94" y="4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2" y="0"/>
                    <a:pt x="89" y="0"/>
                    <a:pt x="86" y="1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4" y="21"/>
                    <a:pt x="3" y="22"/>
                  </a:cubicBezTo>
                  <a:cubicBezTo>
                    <a:pt x="2" y="23"/>
                    <a:pt x="1" y="24"/>
                    <a:pt x="1" y="2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2" y="73"/>
                    <a:pt x="4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10" y="71"/>
                    <a:pt x="10" y="69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2" y="124"/>
                    <a:pt x="15" y="127"/>
                    <a:pt x="18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5" y="127"/>
                    <a:pt x="28" y="124"/>
                    <a:pt x="28" y="12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3" y="124"/>
                    <a:pt x="36" y="127"/>
                    <a:pt x="39" y="127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6" y="127"/>
                    <a:pt x="49" y="124"/>
                    <a:pt x="49" y="12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3"/>
                    <a:pt x="52" y="31"/>
                    <a:pt x="54" y="2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4" y="9"/>
                    <a:pt x="95" y="6"/>
                    <a:pt x="9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4941268" y="243325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7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4"/>
          <p:cNvSpPr txBox="1">
            <a:spLocks/>
          </p:cNvSpPr>
          <p:nvPr/>
        </p:nvSpPr>
        <p:spPr>
          <a:xfrm>
            <a:off x="539749" y="307879"/>
            <a:ext cx="8604251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 reasons affecting improvement cost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 useBgFill="1">
        <p:nvSpPr>
          <p:cNvPr id="265" name="椭圆 264"/>
          <p:cNvSpPr/>
          <p:nvPr/>
        </p:nvSpPr>
        <p:spPr>
          <a:xfrm>
            <a:off x="6518107" y="983485"/>
            <a:ext cx="83838" cy="83838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66" name="椭圆 265"/>
          <p:cNvSpPr/>
          <p:nvPr/>
        </p:nvSpPr>
        <p:spPr>
          <a:xfrm>
            <a:off x="4616103" y="4279504"/>
            <a:ext cx="83838" cy="83838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文本框 268"/>
          <p:cNvSpPr txBox="1"/>
          <p:nvPr/>
        </p:nvSpPr>
        <p:spPr>
          <a:xfrm>
            <a:off x="4667612" y="3657137"/>
            <a:ext cx="488594" cy="596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kzidenz-Grotesk BQ Condensed" pitchFamily="50" charset="0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539750" y="1173902"/>
            <a:ext cx="773829" cy="707670"/>
          </a:xfrm>
          <a:prstGeom prst="rect">
            <a:avLst/>
          </a:pr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1298577" y="1067323"/>
            <a:ext cx="1299266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278A1"/>
                </a:solidFill>
                <a:latin typeface="微软雅黑" pitchFamily="34" charset="-122"/>
                <a:ea typeface="微软雅黑" pitchFamily="34" charset="-122"/>
              </a:rPr>
              <a:t>Structure</a:t>
            </a:r>
            <a:endParaRPr lang="zh-CN" altLang="en-US" sz="2000" dirty="0">
              <a:solidFill>
                <a:srgbClr val="0278A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2845246" y="1160581"/>
            <a:ext cx="311395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Material type</a:t>
            </a:r>
          </a:p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esign type</a:t>
            </a:r>
          </a:p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 of Service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539750" y="2577771"/>
            <a:ext cx="773829" cy="707670"/>
          </a:xfrm>
          <a:prstGeom prst="rect">
            <a:avLst/>
          </a:pr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1298577" y="2471192"/>
            <a:ext cx="920637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278A1"/>
                </a:solidFill>
                <a:latin typeface="微软雅黑" pitchFamily="34" charset="-122"/>
                <a:ea typeface="微软雅黑" pitchFamily="34" charset="-122"/>
              </a:rPr>
              <a:t>Traffic</a:t>
            </a:r>
            <a:endParaRPr lang="zh-CN" altLang="en-US" sz="2000" dirty="0">
              <a:solidFill>
                <a:srgbClr val="0278A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2845245" y="2476037"/>
            <a:ext cx="31139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ADT</a:t>
            </a:r>
          </a:p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Traffic lanes</a:t>
            </a:r>
          </a:p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Traffic direction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539750" y="3981639"/>
            <a:ext cx="773829" cy="707670"/>
          </a:xfrm>
          <a:prstGeom prst="rect">
            <a:avLst/>
          </a:pr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1298577" y="3875060"/>
            <a:ext cx="1213794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278A1"/>
                </a:solidFill>
                <a:latin typeface="微软雅黑" pitchFamily="34" charset="-122"/>
                <a:ea typeface="微软雅黑" pitchFamily="34" charset="-122"/>
              </a:rPr>
              <a:t>highway</a:t>
            </a:r>
            <a:endParaRPr lang="zh-CN" altLang="en-US" sz="2000" dirty="0">
              <a:solidFill>
                <a:srgbClr val="0278A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2845244" y="3915158"/>
            <a:ext cx="311395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a. National network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b. Highway system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267"/>
          <p:cNvSpPr txBox="1"/>
          <p:nvPr/>
        </p:nvSpPr>
        <p:spPr>
          <a:xfrm>
            <a:off x="626816" y="1160581"/>
            <a:ext cx="488594" cy="596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kzidenz-Grotesk BQ Condensed" pitchFamily="50" charset="0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  <p:sp>
        <p:nvSpPr>
          <p:cNvPr id="67" name="文本框 268"/>
          <p:cNvSpPr txBox="1"/>
          <p:nvPr/>
        </p:nvSpPr>
        <p:spPr>
          <a:xfrm>
            <a:off x="626816" y="2538247"/>
            <a:ext cx="488594" cy="596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kzidenz-Grotesk BQ Condensed" pitchFamily="50" charset="0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  <p:sp>
        <p:nvSpPr>
          <p:cNvPr id="69" name="文本框 269"/>
          <p:cNvSpPr txBox="1"/>
          <p:nvPr/>
        </p:nvSpPr>
        <p:spPr>
          <a:xfrm>
            <a:off x="626816" y="3946725"/>
            <a:ext cx="488594" cy="596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kzidenz-Grotesk BQ Condensed" pitchFamily="50" charset="0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4"/>
          <p:cNvSpPr txBox="1">
            <a:spLocks/>
          </p:cNvSpPr>
          <p:nvPr/>
        </p:nvSpPr>
        <p:spPr>
          <a:xfrm>
            <a:off x="539749" y="307879"/>
            <a:ext cx="8604251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 reasons affecting improvement cost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 useBgFill="1">
        <p:nvSpPr>
          <p:cNvPr id="265" name="椭圆 264"/>
          <p:cNvSpPr/>
          <p:nvPr/>
        </p:nvSpPr>
        <p:spPr>
          <a:xfrm>
            <a:off x="6518107" y="983485"/>
            <a:ext cx="83838" cy="83838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文本框 268"/>
          <p:cNvSpPr txBox="1"/>
          <p:nvPr/>
        </p:nvSpPr>
        <p:spPr>
          <a:xfrm>
            <a:off x="4667612" y="3657137"/>
            <a:ext cx="488594" cy="596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kzidenz-Grotesk BQ Condensed" pitchFamily="50" charset="0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539750" y="1173902"/>
            <a:ext cx="773829" cy="707670"/>
          </a:xfrm>
          <a:prstGeom prst="rect">
            <a:avLst/>
          </a:pr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1298577" y="1067323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278A1"/>
                </a:solidFill>
                <a:latin typeface="微软雅黑" pitchFamily="34" charset="-122"/>
                <a:ea typeface="微软雅黑" pitchFamily="34" charset="-122"/>
              </a:rPr>
              <a:t>Ratings </a:t>
            </a:r>
            <a:endParaRPr lang="zh-CN" altLang="en-US" sz="2000" dirty="0">
              <a:solidFill>
                <a:srgbClr val="0278A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2845246" y="1160581"/>
            <a:ext cx="3113957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Condition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rating</a:t>
            </a:r>
          </a:p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Appraisal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rating</a:t>
            </a:r>
          </a:p>
          <a:p>
            <a:pPr algn="just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539750" y="2577771"/>
            <a:ext cx="773829" cy="707670"/>
          </a:xfrm>
          <a:prstGeom prst="rect">
            <a:avLst/>
          </a:prstGeom>
          <a:solidFill>
            <a:srgbClr val="027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1298577" y="2471192"/>
            <a:ext cx="1125244" cy="799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278A1"/>
                </a:solidFill>
                <a:latin typeface="微软雅黑" pitchFamily="34" charset="-122"/>
                <a:ea typeface="微软雅黑" pitchFamily="34" charset="-122"/>
              </a:rPr>
              <a:t>Other </a:t>
            </a:r>
          </a:p>
          <a:p>
            <a:pPr lvl="0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278A1"/>
                </a:solidFill>
                <a:latin typeface="微软雅黑" pitchFamily="34" charset="-122"/>
                <a:ea typeface="微软雅黑" pitchFamily="34" charset="-122"/>
              </a:rPr>
              <a:t>reasons</a:t>
            </a:r>
            <a:endParaRPr lang="zh-CN" altLang="en-US" sz="2000" dirty="0">
              <a:solidFill>
                <a:srgbClr val="0278A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2845245" y="2476037"/>
            <a:ext cx="311395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</a:p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Year of Reconstruction</a:t>
            </a:r>
          </a:p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Deck protection</a:t>
            </a:r>
          </a:p>
          <a:p>
            <a:pPr marL="228600" indent="-228600" algn="just">
              <a:lnSpc>
                <a:spcPct val="130000"/>
              </a:lnSpc>
              <a:buAutoNum type="alphaLcPeriod"/>
            </a:pPr>
            <a:r>
              <a:rPr lang="mr-IN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lnSpc>
                <a:spcPct val="130000"/>
              </a:lnSpc>
              <a:buAutoNum type="alphaLcPeriod"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267"/>
          <p:cNvSpPr txBox="1"/>
          <p:nvPr/>
        </p:nvSpPr>
        <p:spPr>
          <a:xfrm>
            <a:off x="626816" y="116058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Akzidenz-Grotesk BQ Condensed" pitchFamily="50" charset="0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  <p:sp>
        <p:nvSpPr>
          <p:cNvPr id="67" name="文本框 268"/>
          <p:cNvSpPr txBox="1"/>
          <p:nvPr/>
        </p:nvSpPr>
        <p:spPr>
          <a:xfrm>
            <a:off x="626816" y="2538247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Akzidenz-Grotesk BQ Condensed" pitchFamily="50" charset="0"/>
              </a:rPr>
              <a:t>05</a:t>
            </a:r>
            <a:endParaRPr lang="zh-CN" altLang="en-US" sz="4400" b="1" dirty="0">
              <a:solidFill>
                <a:schemeClr val="bg1"/>
              </a:solidFill>
              <a:latin typeface="Akzidenz-Grotesk BQ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"/>
          <p:cNvSpPr txBox="1">
            <a:spLocks/>
          </p:cNvSpPr>
          <p:nvPr/>
        </p:nvSpPr>
        <p:spPr>
          <a:xfrm>
            <a:off x="539750" y="307879"/>
            <a:ext cx="5256386" cy="315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 ERD </a:t>
            </a:r>
            <a:r>
              <a:rPr lang="mr-IN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Overview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-235897" y="1278492"/>
            <a:ext cx="3516564" cy="3060944"/>
          </a:xfrm>
          <a:custGeom>
            <a:avLst/>
            <a:gdLst>
              <a:gd name="connsiteX0" fmla="*/ 0 w 3516564"/>
              <a:gd name="connsiteY0" fmla="*/ 3060944 h 3060944"/>
              <a:gd name="connsiteX1" fmla="*/ 0 w 3516564"/>
              <a:gd name="connsiteY1" fmla="*/ 351657 h 3060944"/>
              <a:gd name="connsiteX2" fmla="*/ 3516564 w 3516564"/>
              <a:gd name="connsiteY2" fmla="*/ 0 h 3060944"/>
              <a:gd name="connsiteX3" fmla="*/ 3516564 w 3516564"/>
              <a:gd name="connsiteY3" fmla="*/ 3060944 h 306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564" h="3060944">
                <a:moveTo>
                  <a:pt x="0" y="3060944"/>
                </a:moveTo>
                <a:lnTo>
                  <a:pt x="0" y="351657"/>
                </a:lnTo>
                <a:lnTo>
                  <a:pt x="3516564" y="0"/>
                </a:lnTo>
                <a:lnTo>
                  <a:pt x="3516564" y="3060944"/>
                </a:lnTo>
                <a:close/>
              </a:path>
            </a:pathLst>
          </a:custGeom>
          <a:solidFill>
            <a:srgbClr val="267B9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07"/>
          <p:cNvSpPr txBox="1"/>
          <p:nvPr/>
        </p:nvSpPr>
        <p:spPr>
          <a:xfrm>
            <a:off x="417457" y="1794520"/>
            <a:ext cx="220985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The whole structure of our ERD.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83317"/>
            <a:ext cx="6580210" cy="44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434</Words>
  <Application>Microsoft Macintosh PowerPoint</Application>
  <PresentationFormat>全屏显示(16:9)</PresentationFormat>
  <Paragraphs>119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Akzidenz-Grotesk BQ Condensed</vt:lpstr>
      <vt:lpstr>Arial Unicode MS</vt:lpstr>
      <vt:lpstr>Calibri</vt:lpstr>
      <vt:lpstr>Mangal</vt:lpstr>
      <vt:lpstr>时尚中黑简体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李彦彤</cp:lastModifiedBy>
  <cp:revision>411</cp:revision>
  <dcterms:modified xsi:type="dcterms:W3CDTF">2017-12-09T03:40:57Z</dcterms:modified>
</cp:coreProperties>
</file>