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5" r:id="rId5"/>
    <p:sldId id="267" r:id="rId6"/>
    <p:sldId id="268" r:id="rId7"/>
    <p:sldId id="269" r:id="rId8"/>
    <p:sldId id="272" r:id="rId9"/>
    <p:sldId id="273" r:id="rId10"/>
    <p:sldId id="274" r:id="rId11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5809" autoAdjust="0"/>
  </p:normalViewPr>
  <p:slideViewPr>
    <p:cSldViewPr snapToGrid="0">
      <p:cViewPr>
        <p:scale>
          <a:sx n="125" d="100"/>
          <a:sy n="125" d="100"/>
        </p:scale>
        <p:origin x="-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728835-BA97-467C-843D-94EC19CE7E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2020/12/2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ABD897-4713-476D-AE20-0295932620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01369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404F367-93B9-49BC-880B-5159144A5351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FCC149C-479E-4175-B238-B83A279FCF50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289732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FCC149C-479E-4175-B238-B83A279FCF50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476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水滴-HD-標題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 anchor="b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2C0BA9-8F23-4CC4-AE82-B0F47531C1D2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727E20-C691-4194-BA67-50F4C10C0EC2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rtlCol="0" anchor="ctr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03ACFA-9EAB-4024-8398-7A9C45F03D95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2" name="文字預留位置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3CA085F-1C8F-4249-B4B1-5B2A1F20CB23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D22F896-40B5-4ADD-8801-0D06FADFA09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5C7F5A-6DFE-431A-AB24-FBF4917570BD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7" name="文字預留位置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8" name="文字預留位置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0" name="文字預留位置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文字預留位置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文字預留位置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C6FD43-1739-4DAD-91B6-41A08EDEA5D8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9" name="文字版面配置區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圖片預留位置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1" name="文字預留位置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圖片預留位置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4" name="文字預留位置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文字預留位置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圖片預留位置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7" name="文字預留位置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4EB9F9-C285-47DC-860B-BC96183E97E3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1" name="直排文字預留位置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2A209B-3BF9-4E58-9A30-3E71DB938777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8" name="直排文字預留位置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6E63C2-83D0-46B9-B929-DF2E4AF04A44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2" name="內容預留位置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C6DAE-E458-4FAA-BAAB-D22447F61CAD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48094D-2999-444A-A78A-7C564C88EAD4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2" name="內容預留位置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13" name="內容預留位置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7A2E6B-7BCE-48D7-9543-BBCBDA6F478D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內容預留位置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內容預留位置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2C03D1-57F6-4512-B0E7-E877B9DD54D7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1BEF13-8B6E-402B-AD57-044C9022E01B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6DD3D3-EA80-4C78-8F88-AB153A9EFE8F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0" name="內容預留位置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0EC74D-164A-4B44-AE4B-F4CF5F770953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E4EAD1-F3D6-4B5B-BF18-BAB318D99FEC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A4BB9F2-61FB-4780-88E3-BB8FD94F52A9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D22F896-40B5-4ADD-8801-0D06FADFA09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矩形 18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圖片 6" descr="木材表面上的條紋特寫">
            <a:extLst>
              <a:ext uri="{FF2B5EF4-FFF2-40B4-BE49-F238E27FC236}">
                <a16:creationId xmlns:a16="http://schemas.microsoft.com/office/drawing/2014/main" id="{58C70723-AF1C-49BA-B2B2-D8FE9676FF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356BAE1-8BDB-451F-A765-321D7D204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專案管理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需求</a:t>
            </a:r>
            <a:b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乒乓球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D16941-0C22-4CCD-8F85-FE64C280C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199"/>
            <a:ext cx="8689976" cy="1855574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組員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0652046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周軒亮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rtl="0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0652051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劉勝騰     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rtl="0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0652025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杜柏賢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00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61D9B0F-DEFA-45C5-8673-FA7FAECF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/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功能需求</a:t>
            </a:r>
          </a:p>
        </p:txBody>
      </p:sp>
      <p:sp>
        <p:nvSpPr>
          <p:cNvPr id="6" name="椭圆 15">
            <a:extLst>
              <a:ext uri="{FF2B5EF4-FFF2-40B4-BE49-F238E27FC236}">
                <a16:creationId xmlns:a16="http://schemas.microsoft.com/office/drawing/2014/main" id="{D93903C9-5FF4-48EB-94BD-C51F4C26E376}"/>
              </a:ext>
            </a:extLst>
          </p:cNvPr>
          <p:cNvSpPr/>
          <p:nvPr/>
        </p:nvSpPr>
        <p:spPr>
          <a:xfrm>
            <a:off x="783426" y="1915873"/>
            <a:ext cx="767080" cy="7194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8" name="文本框 51">
            <a:extLst>
              <a:ext uri="{FF2B5EF4-FFF2-40B4-BE49-F238E27FC236}">
                <a16:creationId xmlns:a16="http://schemas.microsoft.com/office/drawing/2014/main" id="{66A8730C-D469-4C85-BF47-164B8012C693}"/>
              </a:ext>
            </a:extLst>
          </p:cNvPr>
          <p:cNvSpPr txBox="1"/>
          <p:nvPr/>
        </p:nvSpPr>
        <p:spPr>
          <a:xfrm>
            <a:off x="1774160" y="2058239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平板能在移動後正確擊球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椭圆 15">
            <a:extLst>
              <a:ext uri="{FF2B5EF4-FFF2-40B4-BE49-F238E27FC236}">
                <a16:creationId xmlns:a16="http://schemas.microsoft.com/office/drawing/2014/main" id="{EDB6C437-615C-4F0D-9F5A-495CECBE47C9}"/>
              </a:ext>
            </a:extLst>
          </p:cNvPr>
          <p:cNvSpPr/>
          <p:nvPr/>
        </p:nvSpPr>
        <p:spPr>
          <a:xfrm>
            <a:off x="783426" y="3207263"/>
            <a:ext cx="767080" cy="7194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2" name="文本框 51">
            <a:extLst>
              <a:ext uri="{FF2B5EF4-FFF2-40B4-BE49-F238E27FC236}">
                <a16:creationId xmlns:a16="http://schemas.microsoft.com/office/drawing/2014/main" id="{31CFEE84-C47B-4625-BD0A-586708A78A4A}"/>
              </a:ext>
            </a:extLst>
          </p:cNvPr>
          <p:cNvSpPr txBox="1"/>
          <p:nvPr/>
        </p:nvSpPr>
        <p:spPr>
          <a:xfrm>
            <a:off x="1774160" y="3353061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51">
            <a:extLst>
              <a:ext uri="{FF2B5EF4-FFF2-40B4-BE49-F238E27FC236}">
                <a16:creationId xmlns:a16="http://schemas.microsoft.com/office/drawing/2014/main" id="{FF6D6C0D-A7FC-4BC2-8D4B-5E169B8E1C8C}"/>
              </a:ext>
            </a:extLst>
          </p:cNvPr>
          <p:cNvSpPr txBox="1"/>
          <p:nvPr/>
        </p:nvSpPr>
        <p:spPr>
          <a:xfrm>
            <a:off x="1774160" y="4644451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443A47E-CE9A-46D8-8EDB-D8504D570DA7}"/>
              </a:ext>
            </a:extLst>
          </p:cNvPr>
          <p:cNvSpPr/>
          <p:nvPr/>
        </p:nvSpPr>
        <p:spPr>
          <a:xfrm>
            <a:off x="783426" y="4498653"/>
            <a:ext cx="767080" cy="71949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CBABD8D0-D603-4686-BAB4-BBC436A70C5E}"/>
              </a:ext>
            </a:extLst>
          </p:cNvPr>
          <p:cNvSpPr txBox="1"/>
          <p:nvPr/>
        </p:nvSpPr>
        <p:spPr>
          <a:xfrm>
            <a:off x="1774160" y="5935841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能夠將球打到角落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椭圆 15">
            <a:extLst>
              <a:ext uri="{FF2B5EF4-FFF2-40B4-BE49-F238E27FC236}">
                <a16:creationId xmlns:a16="http://schemas.microsoft.com/office/drawing/2014/main" id="{FD26F975-8DF8-49CC-815A-AFB2DF25B6B3}"/>
              </a:ext>
            </a:extLst>
          </p:cNvPr>
          <p:cNvSpPr/>
          <p:nvPr/>
        </p:nvSpPr>
        <p:spPr>
          <a:xfrm>
            <a:off x="783426" y="5790043"/>
            <a:ext cx="767080" cy="71949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4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1" name="椭圆 15">
            <a:extLst>
              <a:ext uri="{FF2B5EF4-FFF2-40B4-BE49-F238E27FC236}">
                <a16:creationId xmlns:a16="http://schemas.microsoft.com/office/drawing/2014/main" id="{BE3BA1EE-6A13-4B26-9142-60C11EA57EAC}"/>
              </a:ext>
            </a:extLst>
          </p:cNvPr>
          <p:cNvSpPr/>
          <p:nvPr/>
        </p:nvSpPr>
        <p:spPr>
          <a:xfrm>
            <a:off x="5603241" y="1868391"/>
            <a:ext cx="767080" cy="7194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5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3" name="文本框 51">
            <a:extLst>
              <a:ext uri="{FF2B5EF4-FFF2-40B4-BE49-F238E27FC236}">
                <a16:creationId xmlns:a16="http://schemas.microsoft.com/office/drawing/2014/main" id="{2D067F16-D9C3-4592-9DF0-85F4ECFA8848}"/>
              </a:ext>
            </a:extLst>
          </p:cNvPr>
          <p:cNvSpPr txBox="1"/>
          <p:nvPr/>
        </p:nvSpPr>
        <p:spPr>
          <a:xfrm>
            <a:off x="6593975" y="2010757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使用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SVM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或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KNN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訓練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MODEL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5" name="椭圆 15">
            <a:extLst>
              <a:ext uri="{FF2B5EF4-FFF2-40B4-BE49-F238E27FC236}">
                <a16:creationId xmlns:a16="http://schemas.microsoft.com/office/drawing/2014/main" id="{7DD8685D-D2EC-4356-87CE-1DE0AD585E6E}"/>
              </a:ext>
            </a:extLst>
          </p:cNvPr>
          <p:cNvSpPr/>
          <p:nvPr/>
        </p:nvSpPr>
        <p:spPr>
          <a:xfrm>
            <a:off x="5603241" y="3202564"/>
            <a:ext cx="767080" cy="7194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cs typeface="+mn-ea"/>
                <a:sym typeface="+mn-lt"/>
              </a:rPr>
              <a:t>6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7" name="文本框 51">
            <a:extLst>
              <a:ext uri="{FF2B5EF4-FFF2-40B4-BE49-F238E27FC236}">
                <a16:creationId xmlns:a16="http://schemas.microsoft.com/office/drawing/2014/main" id="{B249A800-4984-4E81-8779-53D998728C1E}"/>
              </a:ext>
            </a:extLst>
          </p:cNvPr>
          <p:cNvSpPr txBox="1"/>
          <p:nvPr/>
        </p:nvSpPr>
        <p:spPr>
          <a:xfrm>
            <a:off x="6593975" y="3344930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以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RULE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BASE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來取得樣本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976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B7323-E272-4D88-A35D-AE6E312C66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2050901"/>
            <a:ext cx="10363826" cy="3424107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遊戲畫面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:200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*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500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A2A381B-D311-4273-89EE-AD726B6F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/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介面需求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5530C56-7D4F-45D0-82F7-37F006A5CB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67" y="1418617"/>
            <a:ext cx="1774092" cy="468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5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6FBB460-89A1-457F-B436-CF595FC7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/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效能需求</a:t>
            </a:r>
          </a:p>
        </p:txBody>
      </p:sp>
      <p:sp>
        <p:nvSpPr>
          <p:cNvPr id="6" name="文本框 51">
            <a:extLst>
              <a:ext uri="{FF2B5EF4-FFF2-40B4-BE49-F238E27FC236}">
                <a16:creationId xmlns:a16="http://schemas.microsoft.com/office/drawing/2014/main" id="{86FD3623-FCAD-4724-A9AE-5264648A06B8}"/>
              </a:ext>
            </a:extLst>
          </p:cNvPr>
          <p:cNvSpPr txBox="1"/>
          <p:nvPr/>
        </p:nvSpPr>
        <p:spPr>
          <a:xfrm>
            <a:off x="1626263" y="1924216"/>
            <a:ext cx="6730558" cy="222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作業系統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win10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版本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記憶體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:4G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以上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軟體版本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:python3.8</a:t>
            </a:r>
          </a:p>
        </p:txBody>
      </p:sp>
    </p:spTree>
    <p:extLst>
      <p:ext uri="{BB962C8B-B14F-4D97-AF65-F5344CB8AC3E}">
        <p14:creationId xmlns:p14="http://schemas.microsoft.com/office/powerpoint/2010/main" val="132664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684B64-28F6-47CE-9A5A-E3FECF3475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30018"/>
            <a:ext cx="10363826" cy="416118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訓練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擊球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、接球訓練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測試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不同球速的測試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利用不同的訓練模式互相對打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ex:P1_KNN, P2_SVM</a:t>
            </a:r>
          </a:p>
          <a:p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判斷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預測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軌跡、速度、落點判斷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3E556F8-B516-4B99-9131-FC56DD84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92471"/>
            <a:ext cx="10106733" cy="605984"/>
          </a:xfrm>
        </p:spPr>
        <p:txBody>
          <a:bodyPr/>
          <a:lstStyle/>
          <a:p>
            <a:r>
              <a:rPr lang="zh-TW" altLang="en-US" dirty="0"/>
              <a:t>專案分析</a:t>
            </a:r>
            <a:r>
              <a:rPr lang="en-US" altLang="zh-TW" dirty="0"/>
              <a:t>-</a:t>
            </a:r>
            <a:r>
              <a:rPr lang="zh-TW" altLang="en-US" dirty="0"/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373786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86BF1EA-C9F9-4286-95C8-B5AAD87546B1}"/>
              </a:ext>
            </a:extLst>
          </p:cNvPr>
          <p:cNvSpPr/>
          <p:nvPr/>
        </p:nvSpPr>
        <p:spPr>
          <a:xfrm>
            <a:off x="5121441" y="472252"/>
            <a:ext cx="1949115" cy="69783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乒乓球自動對打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C6CA810-50E8-4930-8355-6DD4A7A916C7}"/>
              </a:ext>
            </a:extLst>
          </p:cNvPr>
          <p:cNvSpPr/>
          <p:nvPr/>
        </p:nvSpPr>
        <p:spPr>
          <a:xfrm>
            <a:off x="1572125" y="2347174"/>
            <a:ext cx="1949115" cy="69783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訓練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CB1D083-1D7B-4B9C-AA5B-0791A455AAB5}"/>
              </a:ext>
            </a:extLst>
          </p:cNvPr>
          <p:cNvSpPr/>
          <p:nvPr/>
        </p:nvSpPr>
        <p:spPr>
          <a:xfrm>
            <a:off x="5121442" y="2357199"/>
            <a:ext cx="1949115" cy="69783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測試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644A38C-4AD5-4D67-B709-CF07AE10798F}"/>
              </a:ext>
            </a:extLst>
          </p:cNvPr>
          <p:cNvSpPr/>
          <p:nvPr/>
        </p:nvSpPr>
        <p:spPr>
          <a:xfrm>
            <a:off x="730449" y="4160283"/>
            <a:ext cx="1227221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樣本採集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7091AA4-89A2-4FD4-9C94-F00EB57614EF}"/>
              </a:ext>
            </a:extLst>
          </p:cNvPr>
          <p:cNvSpPr/>
          <p:nvPr/>
        </p:nvSpPr>
        <p:spPr>
          <a:xfrm>
            <a:off x="8670759" y="2357199"/>
            <a:ext cx="1949115" cy="69783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判斷</a:t>
            </a:r>
            <a:r>
              <a:rPr lang="en-US" altLang="zh-TW" dirty="0"/>
              <a:t>/</a:t>
            </a:r>
            <a:r>
              <a:rPr lang="zh-TW" altLang="en-US" dirty="0"/>
              <a:t>預測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F77C482-1EC8-40CB-B283-2CE7A47D2598}"/>
              </a:ext>
            </a:extLst>
          </p:cNvPr>
          <p:cNvSpPr/>
          <p:nvPr/>
        </p:nvSpPr>
        <p:spPr>
          <a:xfrm>
            <a:off x="4673696" y="4176324"/>
            <a:ext cx="1227220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擊球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CD5BD448-C439-473A-829F-47E4C2975727}"/>
              </a:ext>
            </a:extLst>
          </p:cNvPr>
          <p:cNvSpPr/>
          <p:nvPr/>
        </p:nvSpPr>
        <p:spPr>
          <a:xfrm>
            <a:off x="6371860" y="4197887"/>
            <a:ext cx="962524" cy="68981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速度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35102A37-7540-457F-99EB-FB8240C92AEC}"/>
              </a:ext>
            </a:extLst>
          </p:cNvPr>
          <p:cNvSpPr/>
          <p:nvPr/>
        </p:nvSpPr>
        <p:spPr>
          <a:xfrm>
            <a:off x="7511687" y="4232798"/>
            <a:ext cx="1704472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軌跡判斷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40CD843-E159-4DF4-838E-DFBB09C775DD}"/>
              </a:ext>
            </a:extLst>
          </p:cNvPr>
          <p:cNvSpPr/>
          <p:nvPr/>
        </p:nvSpPr>
        <p:spPr>
          <a:xfrm>
            <a:off x="10464582" y="4232798"/>
            <a:ext cx="1704472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落點預測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F516377-A996-471C-978F-592077DF066B}"/>
              </a:ext>
            </a:extLst>
          </p:cNvPr>
          <p:cNvSpPr/>
          <p:nvPr/>
        </p:nvSpPr>
        <p:spPr>
          <a:xfrm>
            <a:off x="8821151" y="5270562"/>
            <a:ext cx="1704472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速度判斷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2EF0EA1-7F6E-4B6E-885D-24021671A7EB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546683" y="1750787"/>
            <a:ext cx="16043" cy="596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331E7D6-7258-4E75-920D-946DCD2CB6AB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096000" y="1747223"/>
            <a:ext cx="4011" cy="609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846BE4C-DF26-49C5-B724-AAECC520DD6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645316" y="1750787"/>
            <a:ext cx="1" cy="606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BD2E3C7-2D5E-4BAE-85BF-00374764A324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357308" y="3508872"/>
            <a:ext cx="6615" cy="723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5AD83B0-73A6-4029-9E5D-62EF9A3EB5BC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651396" y="3503089"/>
            <a:ext cx="21991" cy="1767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181A5D7-D242-4D18-AFD7-C25A2A3600FF}"/>
              </a:ext>
            </a:extLst>
          </p:cNvPr>
          <p:cNvCxnSpPr/>
          <p:nvPr/>
        </p:nvCxnSpPr>
        <p:spPr>
          <a:xfrm>
            <a:off x="397042" y="355949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50025B96-E87B-495A-9D22-6DA9E74A74B4}"/>
              </a:ext>
            </a:extLst>
          </p:cNvPr>
          <p:cNvCxnSpPr>
            <a:cxnSpLocks/>
          </p:cNvCxnSpPr>
          <p:nvPr/>
        </p:nvCxnSpPr>
        <p:spPr>
          <a:xfrm>
            <a:off x="537410" y="87244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30B855E2-27B9-43D3-A10D-3A7E2DF3552E}"/>
              </a:ext>
            </a:extLst>
          </p:cNvPr>
          <p:cNvCxnSpPr>
            <a:cxnSpLocks/>
          </p:cNvCxnSpPr>
          <p:nvPr/>
        </p:nvCxnSpPr>
        <p:spPr>
          <a:xfrm flipV="1">
            <a:off x="2558714" y="1747272"/>
            <a:ext cx="7090612" cy="34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FC2A9680-0DDD-42B8-A78F-455DBF484FB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095998" y="1170084"/>
            <a:ext cx="1" cy="5771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58C9DA66-8D71-4266-AECF-9196AD5A7CB9}"/>
              </a:ext>
            </a:extLst>
          </p:cNvPr>
          <p:cNvGrpSpPr/>
          <p:nvPr/>
        </p:nvGrpSpPr>
        <p:grpSpPr>
          <a:xfrm>
            <a:off x="1344060" y="3043377"/>
            <a:ext cx="2184336" cy="1116906"/>
            <a:chOff x="1344060" y="3043377"/>
            <a:chExt cx="2184336" cy="1116906"/>
          </a:xfrm>
        </p:grpSpPr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B79A7551-CF78-41BC-9F91-8F17C948A99E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1344060" y="3738683"/>
              <a:ext cx="5092" cy="42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527FF900-281A-4AF9-A94B-2FB19A4ACF6D}"/>
                </a:ext>
              </a:extLst>
            </p:cNvPr>
            <p:cNvCxnSpPr>
              <a:cxnSpLocks/>
            </p:cNvCxnSpPr>
            <p:nvPr/>
          </p:nvCxnSpPr>
          <p:spPr>
            <a:xfrm>
              <a:off x="3521240" y="3738683"/>
              <a:ext cx="7156" cy="42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DACE822E-8D5A-429F-A216-80489ED885E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308" y="3738683"/>
              <a:ext cx="21649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6F2CEEF8-F75E-4D75-B78B-527D40DB71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8613" y="3043377"/>
              <a:ext cx="2" cy="6985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839096F4-FA57-4FDF-9E6B-0FD7A80F3D07}"/>
              </a:ext>
            </a:extLst>
          </p:cNvPr>
          <p:cNvCxnSpPr>
            <a:cxnSpLocks/>
          </p:cNvCxnSpPr>
          <p:nvPr/>
        </p:nvCxnSpPr>
        <p:spPr>
          <a:xfrm>
            <a:off x="5289550" y="3758003"/>
            <a:ext cx="0" cy="418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17DC7AEB-4660-490B-9888-11BB7B1706B0}"/>
              </a:ext>
            </a:extLst>
          </p:cNvPr>
          <p:cNvCxnSpPr>
            <a:cxnSpLocks/>
          </p:cNvCxnSpPr>
          <p:nvPr/>
        </p:nvCxnSpPr>
        <p:spPr>
          <a:xfrm>
            <a:off x="6853121" y="3757084"/>
            <a:ext cx="1875" cy="455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22B826D9-1D01-40E8-BD44-2E6D3A770881}"/>
              </a:ext>
            </a:extLst>
          </p:cNvPr>
          <p:cNvCxnSpPr>
            <a:cxnSpLocks/>
          </p:cNvCxnSpPr>
          <p:nvPr/>
        </p:nvCxnSpPr>
        <p:spPr>
          <a:xfrm>
            <a:off x="5289550" y="3760362"/>
            <a:ext cx="15654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6F574658-3D54-4475-97CD-2619A1509DC6}"/>
              </a:ext>
            </a:extLst>
          </p:cNvPr>
          <p:cNvCxnSpPr>
            <a:cxnSpLocks/>
          </p:cNvCxnSpPr>
          <p:nvPr/>
        </p:nvCxnSpPr>
        <p:spPr>
          <a:xfrm flipH="1">
            <a:off x="6074807" y="3065056"/>
            <a:ext cx="2" cy="6985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65282D90-E485-4D80-AE36-F80564AC6065}"/>
              </a:ext>
            </a:extLst>
          </p:cNvPr>
          <p:cNvCxnSpPr>
            <a:cxnSpLocks/>
          </p:cNvCxnSpPr>
          <p:nvPr/>
        </p:nvCxnSpPr>
        <p:spPr>
          <a:xfrm>
            <a:off x="11406471" y="3503089"/>
            <a:ext cx="6615" cy="723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D059D0B0-CCF8-4301-A700-AC72CEF1AA9A}"/>
              </a:ext>
            </a:extLst>
          </p:cNvPr>
          <p:cNvCxnSpPr>
            <a:cxnSpLocks/>
          </p:cNvCxnSpPr>
          <p:nvPr/>
        </p:nvCxnSpPr>
        <p:spPr>
          <a:xfrm flipV="1">
            <a:off x="8363923" y="3508872"/>
            <a:ext cx="3049163" cy="57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1F631502-2C37-4DD0-8B38-E95C46A0E8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645317" y="3055031"/>
            <a:ext cx="0" cy="459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C797634D-7719-4C3D-A4E6-CD922BA27137}"/>
              </a:ext>
            </a:extLst>
          </p:cNvPr>
          <p:cNvSpPr/>
          <p:nvPr/>
        </p:nvSpPr>
        <p:spPr>
          <a:xfrm>
            <a:off x="4049290" y="5811470"/>
            <a:ext cx="96252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中心點擊球</a:t>
            </a:r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638FAEC4-2AFC-4271-B453-6F639E9065E0}"/>
              </a:ext>
            </a:extLst>
          </p:cNvPr>
          <p:cNvSpPr/>
          <p:nvPr/>
        </p:nvSpPr>
        <p:spPr>
          <a:xfrm>
            <a:off x="5612861" y="5824195"/>
            <a:ext cx="96252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切球</a:t>
            </a:r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6D436078-1E79-4FEE-97E1-01A3C0A63147}"/>
              </a:ext>
            </a:extLst>
          </p:cNvPr>
          <p:cNvSpPr/>
          <p:nvPr/>
        </p:nvSpPr>
        <p:spPr>
          <a:xfrm>
            <a:off x="2899559" y="4169238"/>
            <a:ext cx="1227221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分類樣本</a:t>
            </a: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488FF0C-24A3-4CA4-AAA7-571050A0FF2E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4530552" y="5375666"/>
            <a:ext cx="0" cy="435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196D2EA9-2208-4939-A560-C68792FB5DFB}"/>
              </a:ext>
            </a:extLst>
          </p:cNvPr>
          <p:cNvCxnSpPr>
            <a:cxnSpLocks/>
          </p:cNvCxnSpPr>
          <p:nvPr/>
        </p:nvCxnSpPr>
        <p:spPr>
          <a:xfrm>
            <a:off x="6094123" y="5374747"/>
            <a:ext cx="1875" cy="455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ABFF85E8-EC62-4C2D-A174-39CDCD48253E}"/>
              </a:ext>
            </a:extLst>
          </p:cNvPr>
          <p:cNvCxnSpPr>
            <a:cxnSpLocks/>
          </p:cNvCxnSpPr>
          <p:nvPr/>
        </p:nvCxnSpPr>
        <p:spPr>
          <a:xfrm>
            <a:off x="4530552" y="5378025"/>
            <a:ext cx="15654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F6B7B571-DD2C-47E3-B2F0-B247955E4FEB}"/>
              </a:ext>
            </a:extLst>
          </p:cNvPr>
          <p:cNvCxnSpPr>
            <a:cxnSpLocks/>
          </p:cNvCxnSpPr>
          <p:nvPr/>
        </p:nvCxnSpPr>
        <p:spPr>
          <a:xfrm>
            <a:off x="5315809" y="4900325"/>
            <a:ext cx="0" cy="4809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90BA7B7D-6A55-4DFC-A67A-2A14D16900C2}"/>
              </a:ext>
            </a:extLst>
          </p:cNvPr>
          <p:cNvSpPr/>
          <p:nvPr/>
        </p:nvSpPr>
        <p:spPr>
          <a:xfrm>
            <a:off x="69999" y="5803259"/>
            <a:ext cx="96252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SVM</a:t>
            </a:r>
            <a:endParaRPr lang="zh-TW" altLang="en-US" dirty="0"/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E67C6DD2-3CB2-477E-A188-A801018E7A21}"/>
              </a:ext>
            </a:extLst>
          </p:cNvPr>
          <p:cNvSpPr/>
          <p:nvPr/>
        </p:nvSpPr>
        <p:spPr>
          <a:xfrm>
            <a:off x="1650172" y="5783622"/>
            <a:ext cx="1106586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err="1"/>
              <a:t>RuleBase</a:t>
            </a:r>
            <a:endParaRPr lang="zh-TW" altLang="en-US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0C85D74E-A032-4814-BEE4-5A2EAD533EF8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551261" y="5334174"/>
            <a:ext cx="0" cy="469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0E674BF4-63AD-455D-BFB4-22A7754E509C}"/>
              </a:ext>
            </a:extLst>
          </p:cNvPr>
          <p:cNvCxnSpPr>
            <a:cxnSpLocks/>
          </p:cNvCxnSpPr>
          <p:nvPr/>
        </p:nvCxnSpPr>
        <p:spPr>
          <a:xfrm>
            <a:off x="2203465" y="5334174"/>
            <a:ext cx="1875" cy="455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2774CE17-D330-4D2A-AAC0-0C6215FED4A5}"/>
              </a:ext>
            </a:extLst>
          </p:cNvPr>
          <p:cNvCxnSpPr>
            <a:cxnSpLocks/>
          </p:cNvCxnSpPr>
          <p:nvPr/>
        </p:nvCxnSpPr>
        <p:spPr>
          <a:xfrm>
            <a:off x="537410" y="5337452"/>
            <a:ext cx="16679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8F41BC09-599A-4156-B995-348FC5014BE9}"/>
              </a:ext>
            </a:extLst>
          </p:cNvPr>
          <p:cNvCxnSpPr>
            <a:cxnSpLocks/>
          </p:cNvCxnSpPr>
          <p:nvPr/>
        </p:nvCxnSpPr>
        <p:spPr>
          <a:xfrm>
            <a:off x="1425151" y="4859752"/>
            <a:ext cx="0" cy="4809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84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F96CC77-AC98-43D8-A345-FCF6F78A6854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36889" y="2850761"/>
            <a:ext cx="0" cy="120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>
            <a:extLst>
              <a:ext uri="{FF2B5EF4-FFF2-40B4-BE49-F238E27FC236}">
                <a16:creationId xmlns:a16="http://schemas.microsoft.com/office/drawing/2014/main" id="{15DB3308-C3BC-44AA-A72A-CF69AA87C048}"/>
              </a:ext>
            </a:extLst>
          </p:cNvPr>
          <p:cNvGrpSpPr/>
          <p:nvPr/>
        </p:nvGrpSpPr>
        <p:grpSpPr>
          <a:xfrm>
            <a:off x="1585733" y="1483783"/>
            <a:ext cx="9597781" cy="5124540"/>
            <a:chOff x="1585733" y="1483783"/>
            <a:chExt cx="9597781" cy="5124540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B5200DC5-C12D-4A30-8C9B-B4E26E844CF1}"/>
                </a:ext>
              </a:extLst>
            </p:cNvPr>
            <p:cNvGrpSpPr/>
            <p:nvPr/>
          </p:nvGrpSpPr>
          <p:grpSpPr>
            <a:xfrm>
              <a:off x="1585733" y="1483783"/>
              <a:ext cx="9597781" cy="5124540"/>
              <a:chOff x="1758462" y="1408369"/>
              <a:chExt cx="9597781" cy="5124540"/>
            </a:xfrm>
          </p:grpSpPr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BDE2F6D4-4660-4D2A-84E1-166A84AE8E4F}"/>
                  </a:ext>
                </a:extLst>
              </p:cNvPr>
              <p:cNvGrpSpPr/>
              <p:nvPr/>
            </p:nvGrpSpPr>
            <p:grpSpPr>
              <a:xfrm>
                <a:off x="1758462" y="1408369"/>
                <a:ext cx="9597781" cy="5124540"/>
                <a:chOff x="1758462" y="1408369"/>
                <a:chExt cx="9597781" cy="5124540"/>
              </a:xfrm>
            </p:grpSpPr>
            <p:grpSp>
              <p:nvGrpSpPr>
                <p:cNvPr id="13" name="群組 12">
                  <a:extLst>
                    <a:ext uri="{FF2B5EF4-FFF2-40B4-BE49-F238E27FC236}">
                      <a16:creationId xmlns:a16="http://schemas.microsoft.com/office/drawing/2014/main" id="{F64ACE0E-7E03-491F-A628-31C1062FA3FC}"/>
                    </a:ext>
                  </a:extLst>
                </p:cNvPr>
                <p:cNvGrpSpPr/>
                <p:nvPr/>
              </p:nvGrpSpPr>
              <p:grpSpPr>
                <a:xfrm>
                  <a:off x="3050049" y="1408369"/>
                  <a:ext cx="8306194" cy="5124540"/>
                  <a:chOff x="1659117" y="1404502"/>
                  <a:chExt cx="8306194" cy="5124540"/>
                </a:xfrm>
              </p:grpSpPr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DD8A9CB1-B829-4E7E-8B07-CFA7845D0AED}"/>
                      </a:ext>
                    </a:extLst>
                  </p:cNvPr>
                  <p:cNvSpPr/>
                  <p:nvPr/>
                </p:nvSpPr>
                <p:spPr>
                  <a:xfrm>
                    <a:off x="4895492" y="4044412"/>
                    <a:ext cx="1741599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根據選擇的攻擊模式擊球</a:t>
                    </a:r>
                  </a:p>
                </p:txBody>
              </p:sp>
              <p:grpSp>
                <p:nvGrpSpPr>
                  <p:cNvPr id="16" name="群組 15">
                    <a:extLst>
                      <a:ext uri="{FF2B5EF4-FFF2-40B4-BE49-F238E27FC236}">
                        <a16:creationId xmlns:a16="http://schemas.microsoft.com/office/drawing/2014/main" id="{24A70DC8-7008-4B4F-B8A2-88EE67889CD4}"/>
                      </a:ext>
                    </a:extLst>
                  </p:cNvPr>
                  <p:cNvGrpSpPr/>
                  <p:nvPr/>
                </p:nvGrpSpPr>
                <p:grpSpPr>
                  <a:xfrm>
                    <a:off x="1659117" y="1404502"/>
                    <a:ext cx="8306194" cy="5124540"/>
                    <a:chOff x="1659117" y="1404502"/>
                    <a:chExt cx="8306194" cy="5124540"/>
                  </a:xfrm>
                </p:grpSpPr>
                <p:grpSp>
                  <p:nvGrpSpPr>
                    <p:cNvPr id="17" name="群組 16">
                      <a:extLst>
                        <a:ext uri="{FF2B5EF4-FFF2-40B4-BE49-F238E27FC236}">
                          <a16:creationId xmlns:a16="http://schemas.microsoft.com/office/drawing/2014/main" id="{AA36F41F-E024-487C-8200-110DD2AD5F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59117" y="1404502"/>
                      <a:ext cx="8306194" cy="5124540"/>
                      <a:chOff x="377072" y="1319661"/>
                      <a:chExt cx="8306194" cy="5124540"/>
                    </a:xfrm>
                  </p:grpSpPr>
                  <p:sp>
                    <p:nvSpPr>
                      <p:cNvPr id="22" name="矩形 21">
                        <a:extLst>
                          <a:ext uri="{FF2B5EF4-FFF2-40B4-BE49-F238E27FC236}">
                            <a16:creationId xmlns:a16="http://schemas.microsoft.com/office/drawing/2014/main" id="{6E7B1D71-3864-475D-8150-2312AD716D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92866" y="2196884"/>
                        <a:ext cx="1490400" cy="424731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選</a:t>
                        </a:r>
                        <a:endPara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  <a:p>
                        <a:pPr algn="ctr"/>
                        <a:r>
                          <a: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擇</a:t>
                        </a:r>
                        <a:endPara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  <a:p>
                        <a:pPr algn="ctr"/>
                        <a:r>
                          <a: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的</a:t>
                        </a:r>
                        <a:endPara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  <a:p>
                        <a:pPr algn="ctr"/>
                        <a:r>
                          <a: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攻</a:t>
                        </a:r>
                        <a:endPara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  <a:p>
                        <a:pPr algn="ctr"/>
                        <a:r>
                          <a: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擊</a:t>
                        </a:r>
                        <a:endPara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  <a:p>
                        <a:pPr algn="ctr"/>
                        <a:r>
                          <a: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方</a:t>
                        </a:r>
                        <a:endPara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  <a:p>
                        <a:pPr algn="ctr"/>
                        <a:r>
                          <a: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式</a:t>
                        </a:r>
                        <a:endPara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  <a:p>
                        <a:pPr algn="ctr"/>
                        <a:endPara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  <a:p>
                        <a:pPr algn="ctr"/>
                        <a:endPara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  <a:p>
                        <a:pPr algn="ctr"/>
                        <a:endPara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  <a:p>
                        <a:pPr algn="ctr"/>
                        <a:endPara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  <a:p>
                        <a:pPr algn="ctr"/>
                        <a:endPara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  <a:p>
                        <a:pPr algn="ctr"/>
                        <a:endPara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  <a:p>
                        <a:pPr algn="ctr"/>
                        <a:endPara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  <a:p>
                        <a:pPr algn="ctr"/>
                        <a:endPara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  <p:grpSp>
                    <p:nvGrpSpPr>
                      <p:cNvPr id="23" name="群組 22">
                        <a:extLst>
                          <a:ext uri="{FF2B5EF4-FFF2-40B4-BE49-F238E27FC236}">
                            <a16:creationId xmlns:a16="http://schemas.microsoft.com/office/drawing/2014/main" id="{45D52E92-9447-4351-875E-0A1A4E1072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77072" y="1319661"/>
                        <a:ext cx="7296347" cy="3939085"/>
                        <a:chOff x="377072" y="1319661"/>
                        <a:chExt cx="7296347" cy="3939085"/>
                      </a:xfrm>
                    </p:grpSpPr>
                    <p:sp>
                      <p:nvSpPr>
                        <p:cNvPr id="24" name="矩形 23">
                          <a:extLst>
                            <a:ext uri="{FF2B5EF4-FFF2-40B4-BE49-F238E27FC236}">
                              <a16:creationId xmlns:a16="http://schemas.microsoft.com/office/drawing/2014/main" id="{062007CF-B099-48AE-A0D3-1DB857AD3D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874" y="1556969"/>
                          <a:ext cx="115430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球的方向</a:t>
                          </a:r>
                        </a:p>
                      </p:txBody>
                    </p:sp>
                    <p:sp>
                      <p:nvSpPr>
                        <p:cNvPr id="25" name="矩形 24">
                          <a:extLst>
                            <a:ext uri="{FF2B5EF4-FFF2-40B4-BE49-F238E27FC236}">
                              <a16:creationId xmlns:a16="http://schemas.microsoft.com/office/drawing/2014/main" id="{C4C33211-C210-4B86-8B50-B3A2566673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4196" y="2003150"/>
                          <a:ext cx="1569660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球的當前位置</a:t>
                          </a:r>
                        </a:p>
                      </p:txBody>
                    </p:sp>
                    <p:sp>
                      <p:nvSpPr>
                        <p:cNvPr id="26" name="矩形 25">
                          <a:extLst>
                            <a:ext uri="{FF2B5EF4-FFF2-40B4-BE49-F238E27FC236}">
                              <a16:creationId xmlns:a16="http://schemas.microsoft.com/office/drawing/2014/main" id="{52752F10-AF2A-4BB6-A036-1C34DC56E7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80557" y="1639079"/>
                          <a:ext cx="115430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球的落點</a:t>
                          </a:r>
                        </a:p>
                      </p:txBody>
                    </p:sp>
                    <p:grpSp>
                      <p:nvGrpSpPr>
                        <p:cNvPr id="27" name="群組 26">
                          <a:extLst>
                            <a:ext uri="{FF2B5EF4-FFF2-40B4-BE49-F238E27FC236}">
                              <a16:creationId xmlns:a16="http://schemas.microsoft.com/office/drawing/2014/main" id="{0CF2A6F6-8FD4-403B-B331-FED315DE038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98636" y="1319661"/>
                          <a:ext cx="4918146" cy="3939085"/>
                          <a:chOff x="2198636" y="1319661"/>
                          <a:chExt cx="4918146" cy="3939085"/>
                        </a:xfrm>
                      </p:grpSpPr>
                      <p:sp>
                        <p:nvSpPr>
                          <p:cNvPr id="34" name="矩形 33">
                            <a:extLst>
                              <a:ext uri="{FF2B5EF4-FFF2-40B4-BE49-F238E27FC236}">
                                <a16:creationId xmlns:a16="http://schemas.microsoft.com/office/drawing/2014/main" id="{0FFBFAE0-C229-48F9-ABF2-9E4226DC2F1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98636" y="1319661"/>
                            <a:ext cx="1302312" cy="1366978"/>
                          </a:xfrm>
                          <a:prstGeom prst="rect">
                            <a:avLst/>
                          </a:prstGeom>
                          <a:solidFill>
                            <a:schemeClr val="accent4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zh-TW" altLang="en-US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rPr>
                              <a:t>落點判斷</a:t>
                            </a:r>
                          </a:p>
                        </p:txBody>
                      </p:sp>
                      <p:sp>
                        <p:nvSpPr>
                          <p:cNvPr id="35" name="矩形 34">
                            <a:extLst>
                              <a:ext uri="{FF2B5EF4-FFF2-40B4-BE49-F238E27FC236}">
                                <a16:creationId xmlns:a16="http://schemas.microsoft.com/office/drawing/2014/main" id="{84FE7868-318C-4F65-A07D-C0A5FA2B37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14470" y="1319661"/>
                            <a:ext cx="1302312" cy="1366978"/>
                          </a:xfrm>
                          <a:prstGeom prst="rect">
                            <a:avLst/>
                          </a:prstGeom>
                          <a:solidFill>
                            <a:schemeClr val="accent4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zh-TW" altLang="en-US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rPr>
                              <a:t>擊球模組</a:t>
                            </a:r>
                          </a:p>
                        </p:txBody>
                      </p:sp>
                      <p:sp>
                        <p:nvSpPr>
                          <p:cNvPr id="36" name="矩形 35">
                            <a:extLst>
                              <a:ext uri="{FF2B5EF4-FFF2-40B4-BE49-F238E27FC236}">
                                <a16:creationId xmlns:a16="http://schemas.microsoft.com/office/drawing/2014/main" id="{C40EF992-F877-486B-B231-7D6C33C14A7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14470" y="3891768"/>
                            <a:ext cx="1302312" cy="565608"/>
                          </a:xfrm>
                          <a:prstGeom prst="rect">
                            <a:avLst/>
                          </a:prstGeom>
                          <a:solidFill>
                            <a:schemeClr val="accent4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zh-TW" altLang="en-US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rPr>
                              <a:t>中心點擊球</a:t>
                            </a:r>
                          </a:p>
                        </p:txBody>
                      </p:sp>
                      <p:sp>
                        <p:nvSpPr>
                          <p:cNvPr id="37" name="矩形 36">
                            <a:extLst>
                              <a:ext uri="{FF2B5EF4-FFF2-40B4-BE49-F238E27FC236}">
                                <a16:creationId xmlns:a16="http://schemas.microsoft.com/office/drawing/2014/main" id="{59AF779A-A129-4683-AFBA-B686CE031DF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14470" y="4693138"/>
                            <a:ext cx="1302312" cy="565608"/>
                          </a:xfrm>
                          <a:prstGeom prst="rect">
                            <a:avLst/>
                          </a:prstGeom>
                          <a:solidFill>
                            <a:schemeClr val="accent4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zh-TW" altLang="en-US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rPr>
                              <a:t>切球</a:t>
                            </a:r>
                          </a:p>
                        </p:txBody>
                      </p:sp>
                    </p:grpSp>
                    <p:cxnSp>
                      <p:nvCxnSpPr>
                        <p:cNvPr id="28" name="直線單箭頭接點 27">
                          <a:extLst>
                            <a:ext uri="{FF2B5EF4-FFF2-40B4-BE49-F238E27FC236}">
                              <a16:creationId xmlns:a16="http://schemas.microsoft.com/office/drawing/2014/main" id="{2A802CB0-6676-4D42-AE80-F3C40948C33B}"/>
                            </a:ext>
                          </a:extLst>
                        </p:cNvPr>
                        <p:cNvCxnSpPr>
                          <a:endCxn id="34" idx="1"/>
                        </p:cNvCxnSpPr>
                        <p:nvPr/>
                      </p:nvCxnSpPr>
                      <p:spPr>
                        <a:xfrm>
                          <a:off x="377072" y="2003150"/>
                          <a:ext cx="1821564" cy="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9" name="直線單箭頭接點 28">
                          <a:extLst>
                            <a:ext uri="{FF2B5EF4-FFF2-40B4-BE49-F238E27FC236}">
                              <a16:creationId xmlns:a16="http://schemas.microsoft.com/office/drawing/2014/main" id="{5BFB8123-47DE-4F4F-8A1C-07C04BFC5914}"/>
                            </a:ext>
                          </a:extLst>
                        </p:cNvPr>
                        <p:cNvCxnSpPr>
                          <a:stCxn id="34" idx="3"/>
                          <a:endCxn id="35" idx="1"/>
                        </p:cNvCxnSpPr>
                        <p:nvPr/>
                      </p:nvCxnSpPr>
                      <p:spPr>
                        <a:xfrm>
                          <a:off x="3500948" y="2003150"/>
                          <a:ext cx="2313522" cy="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30" name="群組 29">
                          <a:extLst>
                            <a:ext uri="{FF2B5EF4-FFF2-40B4-BE49-F238E27FC236}">
                              <a16:creationId xmlns:a16="http://schemas.microsoft.com/office/drawing/2014/main" id="{348D1CEB-5D4F-421C-A9E6-63B937DE469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116782" y="2003150"/>
                          <a:ext cx="556637" cy="2972792"/>
                          <a:chOff x="7116782" y="2003150"/>
                          <a:chExt cx="556637" cy="2972792"/>
                        </a:xfrm>
                      </p:grpSpPr>
                      <p:cxnSp>
                        <p:nvCxnSpPr>
                          <p:cNvPr id="31" name="直線單箭頭接點 30">
                            <a:extLst>
                              <a:ext uri="{FF2B5EF4-FFF2-40B4-BE49-F238E27FC236}">
                                <a16:creationId xmlns:a16="http://schemas.microsoft.com/office/drawing/2014/main" id="{0CE97509-B79B-4769-90E7-C30AB1D040BE}"/>
                              </a:ext>
                            </a:extLst>
                          </p:cNvPr>
                          <p:cNvCxnSpPr>
                            <a:endCxn id="36" idx="3"/>
                          </p:cNvCxnSpPr>
                          <p:nvPr/>
                        </p:nvCxnSpPr>
                        <p:spPr>
                          <a:xfrm flipH="1">
                            <a:off x="7116782" y="4174572"/>
                            <a:ext cx="556637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2" name="直線單箭頭接點 31">
                            <a:extLst>
                              <a:ext uri="{FF2B5EF4-FFF2-40B4-BE49-F238E27FC236}">
                                <a16:creationId xmlns:a16="http://schemas.microsoft.com/office/drawing/2014/main" id="{437CDABB-1BAA-48CE-9D71-0F15D46BAA2D}"/>
                              </a:ext>
                            </a:extLst>
                          </p:cNvPr>
                          <p:cNvCxnSpPr>
                            <a:endCxn id="37" idx="3"/>
                          </p:cNvCxnSpPr>
                          <p:nvPr/>
                        </p:nvCxnSpPr>
                        <p:spPr>
                          <a:xfrm flipH="1">
                            <a:off x="7116782" y="4975942"/>
                            <a:ext cx="556637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3" name="肘形接點 62">
                            <a:extLst>
                              <a:ext uri="{FF2B5EF4-FFF2-40B4-BE49-F238E27FC236}">
                                <a16:creationId xmlns:a16="http://schemas.microsoft.com/office/drawing/2014/main" id="{E0662C9D-1E34-4936-9525-DB4AC796045E}"/>
                              </a:ext>
                            </a:extLst>
                          </p:cNvPr>
                          <p:cNvCxnSpPr>
                            <a:stCxn id="35" idx="3"/>
                          </p:cNvCxnSpPr>
                          <p:nvPr/>
                        </p:nvCxnSpPr>
                        <p:spPr>
                          <a:xfrm>
                            <a:off x="7116782" y="2003150"/>
                            <a:ext cx="556637" cy="2972792"/>
                          </a:xfrm>
                          <a:prstGeom prst="bentConnector2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  <p:grpSp>
                  <p:nvGrpSpPr>
                    <p:cNvPr id="18" name="群組 17">
                      <a:extLst>
                        <a:ext uri="{FF2B5EF4-FFF2-40B4-BE49-F238E27FC236}">
                          <a16:creationId xmlns:a16="http://schemas.microsoft.com/office/drawing/2014/main" id="{4B8503B1-A90A-4D1A-AA68-F20F2CB1EA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69842" y="4259412"/>
                      <a:ext cx="5426674" cy="801372"/>
                      <a:chOff x="1669842" y="4259412"/>
                      <a:chExt cx="5426674" cy="801372"/>
                    </a:xfrm>
                  </p:grpSpPr>
                  <p:cxnSp>
                    <p:nvCxnSpPr>
                      <p:cNvPr id="19" name="直線單箭頭接點 18">
                        <a:extLst>
                          <a:ext uri="{FF2B5EF4-FFF2-40B4-BE49-F238E27FC236}">
                            <a16:creationId xmlns:a16="http://schemas.microsoft.com/office/drawing/2014/main" id="{2846DADD-5EC3-45E6-B5B0-739B81B031E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669842" y="4660098"/>
                        <a:ext cx="192889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肘形接點 76">
                        <a:extLst>
                          <a:ext uri="{FF2B5EF4-FFF2-40B4-BE49-F238E27FC236}">
                            <a16:creationId xmlns:a16="http://schemas.microsoft.com/office/drawing/2014/main" id="{279DE345-6099-4BF2-9CBD-46B2363BDF7A}"/>
                          </a:ext>
                        </a:extLst>
                      </p:cNvPr>
                      <p:cNvCxnSpPr>
                        <a:stCxn id="36" idx="1"/>
                      </p:cNvCxnSpPr>
                      <p:nvPr/>
                    </p:nvCxnSpPr>
                    <p:spPr>
                      <a:xfrm rot="10800000" flipV="1">
                        <a:off x="6711885" y="4259412"/>
                        <a:ext cx="384630" cy="400685"/>
                      </a:xfrm>
                      <a:prstGeom prst="bentConnector2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肘形接點 77">
                        <a:extLst>
                          <a:ext uri="{FF2B5EF4-FFF2-40B4-BE49-F238E27FC236}">
                            <a16:creationId xmlns:a16="http://schemas.microsoft.com/office/drawing/2014/main" id="{21C98619-0692-40E9-9CE4-83C84A3CF47C}"/>
                          </a:ext>
                        </a:extLst>
                      </p:cNvPr>
                      <p:cNvCxnSpPr>
                        <a:stCxn id="37" idx="1"/>
                      </p:cNvCxnSpPr>
                      <p:nvPr/>
                    </p:nvCxnSpPr>
                    <p:spPr>
                      <a:xfrm rot="10800000">
                        <a:off x="6711885" y="4660099"/>
                        <a:ext cx="384631" cy="400685"/>
                      </a:xfrm>
                      <a:prstGeom prst="bentConnector2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FE072213-230A-4357-BBEE-C4FDEB0439D7}"/>
                    </a:ext>
                  </a:extLst>
                </p:cNvPr>
                <p:cNvSpPr/>
                <p:nvPr/>
              </p:nvSpPr>
              <p:spPr>
                <a:xfrm>
                  <a:off x="1758462" y="1408369"/>
                  <a:ext cx="1302312" cy="1366978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對方</a:t>
                  </a:r>
                  <a:endPara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r>
                    <a:rPr lang="zh-TW" altLang="en-US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擊球</a:t>
                  </a:r>
                  <a:r>
                    <a:rPr lang="en-US" altLang="zh-TW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/</a:t>
                  </a:r>
                  <a:r>
                    <a:rPr lang="zh-TW" altLang="en-US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發球</a:t>
                  </a:r>
                </a:p>
              </p:txBody>
            </p:sp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F374942-CF54-46E8-A6A0-5CC5E3943D22}"/>
                  </a:ext>
                </a:extLst>
              </p:cNvPr>
              <p:cNvSpPr/>
              <p:nvPr/>
            </p:nvSpPr>
            <p:spPr>
              <a:xfrm>
                <a:off x="4871612" y="3980476"/>
                <a:ext cx="1302312" cy="136697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我方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擊球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發球</a:t>
                </a:r>
              </a:p>
            </p:txBody>
          </p: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8B4F844C-E265-4E0C-BBD0-1C6FC2809544}"/>
                  </a:ext>
                </a:extLst>
              </p:cNvPr>
              <p:cNvCxnSpPr/>
              <p:nvPr/>
            </p:nvCxnSpPr>
            <p:spPr>
              <a:xfrm flipH="1">
                <a:off x="6173924" y="4663965"/>
                <a:ext cx="192889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6495F34-FEEE-4504-9728-81E5526EF024}"/>
                </a:ext>
              </a:extLst>
            </p:cNvPr>
            <p:cNvSpPr/>
            <p:nvPr/>
          </p:nvSpPr>
          <p:spPr>
            <a:xfrm>
              <a:off x="2841061" y="4146726"/>
              <a:ext cx="18940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我方擊球到對方的落點、向量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72F7163F-1AF8-4751-8678-0F15EA7F5D26}"/>
              </a:ext>
            </a:extLst>
          </p:cNvPr>
          <p:cNvSpPr/>
          <p:nvPr/>
        </p:nvSpPr>
        <p:spPr>
          <a:xfrm>
            <a:off x="2171177" y="3176550"/>
            <a:ext cx="1894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球可能的落點、向量</a:t>
            </a:r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9626A3C-2775-4369-BEDF-806C67EB77AF}"/>
              </a:ext>
            </a:extLst>
          </p:cNvPr>
          <p:cNvSpPr/>
          <p:nvPr/>
        </p:nvSpPr>
        <p:spPr>
          <a:xfrm>
            <a:off x="1585732" y="4007239"/>
            <a:ext cx="1302312" cy="13669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落點判斷</a:t>
            </a:r>
          </a:p>
        </p:txBody>
      </p:sp>
    </p:spTree>
    <p:extLst>
      <p:ext uri="{BB962C8B-B14F-4D97-AF65-F5344CB8AC3E}">
        <p14:creationId xmlns:p14="http://schemas.microsoft.com/office/powerpoint/2010/main" val="713200699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169_TF34316244.potx" id="{A34BCA18-85BB-4F06-A9B1-8FDFE89EE5A0}" vid="{B019DDDF-4536-4FA0-8678-C7C946B5971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A78EF8-E824-4C87-A4FF-3288A5E914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99C30C-D4EF-40A1-90A6-0C807702411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1E252AE-1687-4F4A-AAAD-EE8304DE90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水滴設計</Template>
  <TotalTime>318</TotalTime>
  <Words>237</Words>
  <Application>Microsoft Office PowerPoint</Application>
  <PresentationFormat>寬螢幕</PresentationFormat>
  <Paragraphs>78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Microsoft JhengHei UI</vt:lpstr>
      <vt:lpstr>宋体</vt:lpstr>
      <vt:lpstr>微軟正黑體</vt:lpstr>
      <vt:lpstr>新細明體</vt:lpstr>
      <vt:lpstr>Arial</vt:lpstr>
      <vt:lpstr>Tw Cen MT</vt:lpstr>
      <vt:lpstr>Wingdings</vt:lpstr>
      <vt:lpstr>小水滴</vt:lpstr>
      <vt:lpstr>專案管理-需求 乒乓球</vt:lpstr>
      <vt:lpstr>專案功能需求-功能需求</vt:lpstr>
      <vt:lpstr>專案功能需求-介面需求</vt:lpstr>
      <vt:lpstr>專案功能需求-效能需求</vt:lpstr>
      <vt:lpstr>專案分析-需求分析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專案管理-需求 乒乓球</dc:title>
  <dc:creator>軒亮 周</dc:creator>
  <cp:lastModifiedBy>軒亮 周</cp:lastModifiedBy>
  <cp:revision>26</cp:revision>
  <dcterms:created xsi:type="dcterms:W3CDTF">2020-11-11T08:50:20Z</dcterms:created>
  <dcterms:modified xsi:type="dcterms:W3CDTF">2020-12-02T10:14:36Z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