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267" r:id="rId6"/>
    <p:sldId id="268" r:id="rId7"/>
    <p:sldId id="269" r:id="rId8"/>
    <p:sldId id="266" r:id="rId9"/>
    <p:sldId id="271" r:id="rId10"/>
    <p:sldId id="270" r:id="rId11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809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28835-BA97-467C-843D-94EC19CE7E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2020/11/24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04F367-93B9-49BC-880B-5159144A5351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FCC149C-479E-4175-B238-B83A279FCF5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C0BA9-8F23-4CC4-AE82-B0F47531C1D2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27E20-C691-4194-BA67-50F4C10C0EC2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3ACFA-9EAB-4024-8398-7A9C45F03D95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CA085F-1C8F-4249-B4B1-5B2A1F20CB23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C7F5A-6DFE-431A-AB24-FBF4917570BD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6FD43-1739-4DAD-91B6-41A08EDEA5D8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EB9F9-C285-47DC-860B-BC96183E97E3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A209B-3BF9-4E58-9A30-3E71DB938777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E63C2-83D0-46B9-B929-DF2E4AF04A44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C6DAE-E458-4FAA-BAAB-D22447F61CAD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8094D-2999-444A-A78A-7C564C88EAD4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A2E6B-7BCE-48D7-9543-BBCBDA6F478D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03D1-57F6-4512-B0E7-E877B9DD54D7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EF13-8B6E-402B-AD57-044C9022E01B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DD3D3-EA80-4C78-8F88-AB153A9EFE8F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EC74D-164A-4B44-AE4B-F4CF5F770953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EAD1-F3D6-4B5B-BF18-BAB318D99FEC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4BB9F2-61FB-4780-88E3-BB8FD94F52A9}" type="datetime1">
              <a:rPr lang="zh-TW" altLang="en-US" noProof="0" smtClean="0"/>
              <a:t>2020/11/24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木材表面上的條紋特寫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專案管理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0652046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周軒亮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0652051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劉勝騰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0652025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杜柏賢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1D9B0F-DEFA-45C5-8673-FA7FAEC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功能需求</a:t>
            </a:r>
          </a:p>
        </p:txBody>
      </p:sp>
      <p:sp>
        <p:nvSpPr>
          <p:cNvPr id="6" name="椭圆 15">
            <a:extLst>
              <a:ext uri="{FF2B5EF4-FFF2-40B4-BE49-F238E27FC236}">
                <a16:creationId xmlns:a16="http://schemas.microsoft.com/office/drawing/2014/main" id="{D93903C9-5FF4-48EB-94BD-C51F4C26E376}"/>
              </a:ext>
            </a:extLst>
          </p:cNvPr>
          <p:cNvSpPr/>
          <p:nvPr/>
        </p:nvSpPr>
        <p:spPr>
          <a:xfrm>
            <a:off x="783426" y="1915873"/>
            <a:ext cx="767080" cy="7194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66A8730C-D469-4C85-BF47-164B8012C693}"/>
              </a:ext>
            </a:extLst>
          </p:cNvPr>
          <p:cNvSpPr txBox="1"/>
          <p:nvPr/>
        </p:nvSpPr>
        <p:spPr>
          <a:xfrm>
            <a:off x="1774160" y="2058239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EDB6C437-615C-4F0D-9F5A-495CECBE47C9}"/>
              </a:ext>
            </a:extLst>
          </p:cNvPr>
          <p:cNvSpPr/>
          <p:nvPr/>
        </p:nvSpPr>
        <p:spPr>
          <a:xfrm>
            <a:off x="783426" y="3207263"/>
            <a:ext cx="767080" cy="7194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31CFEE84-C47B-4625-BD0A-586708A78A4A}"/>
              </a:ext>
            </a:extLst>
          </p:cNvPr>
          <p:cNvSpPr txBox="1"/>
          <p:nvPr/>
        </p:nvSpPr>
        <p:spPr>
          <a:xfrm>
            <a:off x="1774160" y="335306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FF6D6C0D-A7FC-4BC2-8D4B-5E169B8E1C8C}"/>
              </a:ext>
            </a:extLst>
          </p:cNvPr>
          <p:cNvSpPr txBox="1"/>
          <p:nvPr/>
        </p:nvSpPr>
        <p:spPr>
          <a:xfrm>
            <a:off x="1774160" y="464445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43A47E-CE9A-46D8-8EDB-D8504D570DA7}"/>
              </a:ext>
            </a:extLst>
          </p:cNvPr>
          <p:cNvSpPr/>
          <p:nvPr/>
        </p:nvSpPr>
        <p:spPr>
          <a:xfrm>
            <a:off x="783426" y="4498653"/>
            <a:ext cx="767080" cy="7194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CBABD8D0-D603-4686-BAB4-BBC436A70C5E}"/>
              </a:ext>
            </a:extLst>
          </p:cNvPr>
          <p:cNvSpPr txBox="1"/>
          <p:nvPr/>
        </p:nvSpPr>
        <p:spPr>
          <a:xfrm>
            <a:off x="1774160" y="593584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能夠將球打到角落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5">
            <a:extLst>
              <a:ext uri="{FF2B5EF4-FFF2-40B4-BE49-F238E27FC236}">
                <a16:creationId xmlns:a16="http://schemas.microsoft.com/office/drawing/2014/main" id="{FD26F975-8DF8-49CC-815A-AFB2DF25B6B3}"/>
              </a:ext>
            </a:extLst>
          </p:cNvPr>
          <p:cNvSpPr/>
          <p:nvPr/>
        </p:nvSpPr>
        <p:spPr>
          <a:xfrm>
            <a:off x="783426" y="5790043"/>
            <a:ext cx="767080" cy="7194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4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椭圆 15">
            <a:extLst>
              <a:ext uri="{FF2B5EF4-FFF2-40B4-BE49-F238E27FC236}">
                <a16:creationId xmlns:a16="http://schemas.microsoft.com/office/drawing/2014/main" id="{BE3BA1EE-6A13-4B26-9142-60C11EA57EAC}"/>
              </a:ext>
            </a:extLst>
          </p:cNvPr>
          <p:cNvSpPr/>
          <p:nvPr/>
        </p:nvSpPr>
        <p:spPr>
          <a:xfrm>
            <a:off x="5603241" y="1868391"/>
            <a:ext cx="767080" cy="7194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5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2D067F16-D9C3-4592-9DF0-85F4ECFA8848}"/>
              </a:ext>
            </a:extLst>
          </p:cNvPr>
          <p:cNvSpPr txBox="1"/>
          <p:nvPr/>
        </p:nvSpPr>
        <p:spPr>
          <a:xfrm>
            <a:off x="6593975" y="2010757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使用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SVM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KNN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訓練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MODEL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7DD8685D-D2EC-4356-87CE-1DE0AD585E6E}"/>
              </a:ext>
            </a:extLst>
          </p:cNvPr>
          <p:cNvSpPr/>
          <p:nvPr/>
        </p:nvSpPr>
        <p:spPr>
          <a:xfrm>
            <a:off x="5603241" y="3202564"/>
            <a:ext cx="767080" cy="719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6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B249A800-4984-4E81-8779-53D998728C1E}"/>
              </a:ext>
            </a:extLst>
          </p:cNvPr>
          <p:cNvSpPr txBox="1"/>
          <p:nvPr/>
        </p:nvSpPr>
        <p:spPr>
          <a:xfrm>
            <a:off x="6593975" y="3344930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RULE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BASE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來取得樣本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7323-E272-4D88-A35D-AE6E312C6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50901"/>
            <a:ext cx="10363826" cy="342410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遊戲畫面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:200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2A381B-D311-4273-89EE-AD726B6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介面需求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530C56-7D4F-45D0-82F7-37F006A5C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7" y="1418617"/>
            <a:ext cx="1774092" cy="4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3266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基本遊戲分析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674" r="-1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4654B62-0584-40EE-A1A3-6C01A8F7F0D5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832BD37-B138-4B67-891A-94FF0DB187C5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85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483F1-7887-4C2D-AECD-D3682F539D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訓練</a:t>
            </a:r>
            <a:r>
              <a:rPr lang="en-US" altLang="zh-TW" dirty="0">
                <a:latin typeface="+mn-ea"/>
                <a:ea typeface="+mn-ea"/>
              </a:rPr>
              <a:t>:</a:t>
            </a:r>
            <a:r>
              <a:rPr lang="zh-TW" altLang="en-US" sz="2000" dirty="0">
                <a:latin typeface="+mn-ea"/>
                <a:ea typeface="+mn-ea"/>
              </a:rPr>
              <a:t>透過</a:t>
            </a:r>
            <a:r>
              <a:rPr lang="en-US" altLang="zh-TW" sz="2000" dirty="0">
                <a:latin typeface="+mn-ea"/>
                <a:ea typeface="+mn-ea"/>
              </a:rPr>
              <a:t>Rule</a:t>
            </a:r>
            <a:r>
              <a:rPr lang="zh-TW" altLang="en-US" sz="2000" dirty="0">
                <a:latin typeface="+mn-ea"/>
                <a:ea typeface="+mn-ea"/>
              </a:rPr>
              <a:t> </a:t>
            </a:r>
            <a:r>
              <a:rPr lang="en-US" altLang="zh-TW" sz="2000" dirty="0">
                <a:latin typeface="+mn-ea"/>
                <a:ea typeface="+mn-ea"/>
              </a:rPr>
              <a:t>Base</a:t>
            </a:r>
            <a:r>
              <a:rPr lang="zh-TW" altLang="en-US" sz="2000" dirty="0">
                <a:latin typeface="+mn-ea"/>
                <a:ea typeface="+mn-ea"/>
              </a:rPr>
              <a:t>產生的</a:t>
            </a:r>
            <a:r>
              <a:rPr lang="en-US" altLang="zh-TW" sz="2000" dirty="0">
                <a:latin typeface="+mn-ea"/>
                <a:ea typeface="+mn-ea"/>
              </a:rPr>
              <a:t>Log</a:t>
            </a:r>
            <a:r>
              <a:rPr lang="zh-TW" altLang="en-US" sz="2000" dirty="0">
                <a:latin typeface="+mn-ea"/>
                <a:ea typeface="+mn-ea"/>
              </a:rPr>
              <a:t>檔來產生訓練模型。</a:t>
            </a:r>
            <a:endParaRPr lang="en-US" altLang="zh-TW" sz="2000" dirty="0"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執行</a:t>
            </a:r>
            <a:r>
              <a:rPr lang="en-US" altLang="zh-TW" dirty="0">
                <a:latin typeface="+mn-ea"/>
                <a:ea typeface="+mn-ea"/>
              </a:rPr>
              <a:t>:</a:t>
            </a:r>
            <a:r>
              <a:rPr lang="zh-TW" altLang="en-US" dirty="0">
                <a:latin typeface="+mn-ea"/>
                <a:ea typeface="+mn-ea"/>
              </a:rPr>
              <a:t>讀取訓練完整的程式模型，依照模型來執行遊戲。</a:t>
            </a:r>
            <a:endParaRPr lang="en-US" altLang="zh-TW" dirty="0"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7213B5B-16D4-401B-9532-1CCC407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92471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功能分析</a:t>
            </a:r>
          </a:p>
        </p:txBody>
      </p:sp>
    </p:spTree>
    <p:extLst>
      <p:ext uri="{BB962C8B-B14F-4D97-AF65-F5344CB8AC3E}">
        <p14:creationId xmlns:p14="http://schemas.microsoft.com/office/powerpoint/2010/main" val="17120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F9254AB-D8D6-4624-BDCF-23250BA0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遊戲流程分析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1118070" y="1058456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A1CF1-74A1-469F-A417-0D32CB6865C1}"/>
              </a:ext>
            </a:extLst>
          </p:cNvPr>
          <p:cNvSpPr/>
          <p:nvPr/>
        </p:nvSpPr>
        <p:spPr>
          <a:xfrm>
            <a:off x="1244401" y="3130954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球往另一方移動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94C75-6A6F-4C60-856C-1152494F65D6}"/>
              </a:ext>
            </a:extLst>
          </p:cNvPr>
          <p:cNvSpPr/>
          <p:nvPr/>
        </p:nvSpPr>
        <p:spPr>
          <a:xfrm>
            <a:off x="1244401" y="2072945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BBAAD146-54EF-4D08-9D2B-2CAF16904359}"/>
              </a:ext>
            </a:extLst>
          </p:cNvPr>
          <p:cNvSpPr/>
          <p:nvPr/>
        </p:nvSpPr>
        <p:spPr>
          <a:xfrm>
            <a:off x="1176221" y="427623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是否碰撞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89F21A68-BEDF-4149-8F9F-89EA44D33532}"/>
              </a:ext>
            </a:extLst>
          </p:cNvPr>
          <p:cNvSpPr/>
          <p:nvPr/>
        </p:nvSpPr>
        <p:spPr>
          <a:xfrm>
            <a:off x="1176221" y="5455196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球位於平板前方</a:t>
            </a: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185386" y="5447888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是否有贏家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B4D5CA7-02D9-45B5-90D5-4C23D0385A83}"/>
              </a:ext>
            </a:extLst>
          </p:cNvPr>
          <p:cNvSpPr/>
          <p:nvPr/>
        </p:nvSpPr>
        <p:spPr>
          <a:xfrm>
            <a:off x="8614838" y="5646087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DC817-213A-4D10-A4BB-9C56CB8409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33949" y="1585540"/>
            <a:ext cx="0" cy="4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B8E568-E99B-4221-8B6F-266CF8FB49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833949" y="2600030"/>
            <a:ext cx="0" cy="5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833948" y="3755954"/>
            <a:ext cx="1" cy="5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767419-8065-46A4-BF49-B12AD8AAEF0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833948" y="5182614"/>
            <a:ext cx="0" cy="2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878718A-4531-4F5B-83A5-C321CFF0D74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500839" y="5901078"/>
            <a:ext cx="1113999" cy="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FDAA4665-14C4-49A2-8BB5-917037ED66E8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>
            <a:off x="1176221" y="4729426"/>
            <a:ext cx="12700" cy="117896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49A1D796-910F-4D56-A562-0207DFF71955}"/>
              </a:ext>
            </a:extLst>
          </p:cNvPr>
          <p:cNvCxnSpPr>
            <a:stCxn id="8" idx="3"/>
            <a:endCxn id="6" idx="3"/>
          </p:cNvCxnSpPr>
          <p:nvPr/>
        </p:nvCxnSpPr>
        <p:spPr>
          <a:xfrm flipH="1" flipV="1">
            <a:off x="2423496" y="3443454"/>
            <a:ext cx="68178" cy="1285971"/>
          </a:xfrm>
          <a:prstGeom prst="bentConnector3">
            <a:avLst>
              <a:gd name="adj1" fmla="val -335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7765D9-3F83-4CC4-B4A1-6D7CA68763AB}"/>
              </a:ext>
            </a:extLst>
          </p:cNvPr>
          <p:cNvSpPr txBox="1"/>
          <p:nvPr/>
        </p:nvSpPr>
        <p:spPr>
          <a:xfrm>
            <a:off x="2720688" y="596570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B062C0-3BB4-49F3-A989-A15AE80D7015}"/>
              </a:ext>
            </a:extLst>
          </p:cNvPr>
          <p:cNvSpPr txBox="1"/>
          <p:nvPr/>
        </p:nvSpPr>
        <p:spPr>
          <a:xfrm>
            <a:off x="557357" y="53102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DCC6C-76B5-421F-B920-3F2FA4A386EF}"/>
              </a:ext>
            </a:extLst>
          </p:cNvPr>
          <p:cNvSpPr txBox="1"/>
          <p:nvPr/>
        </p:nvSpPr>
        <p:spPr>
          <a:xfrm>
            <a:off x="6353734" y="48440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CFC4DA-60D8-447B-AED7-D04B7F851FC1}"/>
              </a:ext>
            </a:extLst>
          </p:cNvPr>
          <p:cNvSpPr txBox="1"/>
          <p:nvPr/>
        </p:nvSpPr>
        <p:spPr>
          <a:xfrm>
            <a:off x="7824681" y="55625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C71C00-2059-41EA-B212-2574A69B6130}"/>
              </a:ext>
            </a:extLst>
          </p:cNvPr>
          <p:cNvSpPr txBox="1"/>
          <p:nvPr/>
        </p:nvSpPr>
        <p:spPr>
          <a:xfrm>
            <a:off x="1872810" y="51166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5E119-858B-40C3-9861-01306B9D19B8}"/>
              </a:ext>
            </a:extLst>
          </p:cNvPr>
          <p:cNvSpPr txBox="1"/>
          <p:nvPr/>
        </p:nvSpPr>
        <p:spPr>
          <a:xfrm>
            <a:off x="2818119" y="40160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86C419-2396-4011-8CB0-E448AB299476}"/>
              </a:ext>
            </a:extLst>
          </p:cNvPr>
          <p:cNvSpPr/>
          <p:nvPr/>
        </p:nvSpPr>
        <p:spPr>
          <a:xfrm>
            <a:off x="3458771" y="5643598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另一方得分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6253564" y="394182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換方發球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71FF28-C062-4A75-93A2-7737C5CDFF29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6843112" y="4566821"/>
            <a:ext cx="1" cy="8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0F4F40B-5C47-49CE-AF58-B64EAB50B81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2491674" y="5908385"/>
            <a:ext cx="967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38F39E5-140F-40B0-8102-E11BEAEFE7D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637866" y="5901078"/>
            <a:ext cx="1547520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2396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99C30C-D4EF-40A1-90A6-0C8077024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水滴設計</Template>
  <TotalTime>77</TotalTime>
  <Words>291</Words>
  <Application>Microsoft Office PowerPoint</Application>
  <PresentationFormat>寬螢幕</PresentationFormat>
  <Paragraphs>62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 UI</vt:lpstr>
      <vt:lpstr>宋体</vt:lpstr>
      <vt:lpstr>微軟正黑體</vt:lpstr>
      <vt:lpstr>新細明體</vt:lpstr>
      <vt:lpstr>Arial</vt:lpstr>
      <vt:lpstr>Cambria Math</vt:lpstr>
      <vt:lpstr>Tw Cen MT</vt:lpstr>
      <vt:lpstr>小水滴</vt:lpstr>
      <vt:lpstr>專案管理-需求 乒乓球</vt:lpstr>
      <vt:lpstr>專案功能需求-功能需求</vt:lpstr>
      <vt:lpstr>專案功能需求-介面需求</vt:lpstr>
      <vt:lpstr>專案功能需求-效能需求</vt:lpstr>
      <vt:lpstr>專案分析-基本遊戲分析</vt:lpstr>
      <vt:lpstr>專案分析-功能分析</vt:lpstr>
      <vt:lpstr>專案分析-遊戲流程分析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專案管理-需求 乒乓球</dc:title>
  <dc:creator>軒亮 周</dc:creator>
  <cp:lastModifiedBy>軒亮 周</cp:lastModifiedBy>
  <cp:revision>8</cp:revision>
  <dcterms:created xsi:type="dcterms:W3CDTF">2020-11-11T08:50:20Z</dcterms:created>
  <dcterms:modified xsi:type="dcterms:W3CDTF">2020-11-24T07:15:15Z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