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7" r:id="rId6"/>
    <p:sldId id="268" r:id="rId7"/>
    <p:sldId id="269" r:id="rId8"/>
    <p:sldId id="272" r:id="rId9"/>
    <p:sldId id="273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809" autoAdjust="0"/>
  </p:normalViewPr>
  <p:slideViewPr>
    <p:cSldViewPr snapToGrid="0">
      <p:cViewPr>
        <p:scale>
          <a:sx n="125" d="100"/>
          <a:sy n="125" d="100"/>
        </p:scale>
        <p:origin x="-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28835-BA97-467C-843D-94EC19CE7E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2020/12/2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04F367-93B9-49BC-880B-5159144A5351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FCC149C-479E-4175-B238-B83A279FCF5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C0BA9-8F23-4CC4-AE82-B0F47531C1D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27E20-C691-4194-BA67-50F4C10C0EC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3ACFA-9EAB-4024-8398-7A9C45F03D95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CA085F-1C8F-4249-B4B1-5B2A1F20CB2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C7F5A-6DFE-431A-AB24-FBF4917570B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6FD43-1739-4DAD-91B6-41A08EDEA5D8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EB9F9-C285-47DC-860B-BC96183E97E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A209B-3BF9-4E58-9A30-3E71DB93877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E63C2-83D0-46B9-B929-DF2E4AF04A4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C6DAE-E458-4FAA-BAAB-D22447F61CA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8094D-2999-444A-A78A-7C564C88EAD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A2E6B-7BCE-48D7-9543-BBCBDA6F478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03D1-57F6-4512-B0E7-E877B9DD54D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EF13-8B6E-402B-AD57-044C9022E01B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DD3D3-EA80-4C78-8F88-AB153A9EFE8F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EC74D-164A-4B44-AE4B-F4CF5F77095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EAD1-F3D6-4B5B-BF18-BAB318D99FEC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4BB9F2-61FB-4780-88E3-BB8FD94F52A9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木材表面上的條紋特寫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專案管理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185557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0652046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周軒亮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0652051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劉勝騰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0652025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杜柏賢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1D9B0F-DEFA-45C5-8673-FA7FAEC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功能需求</a:t>
            </a:r>
          </a:p>
        </p:txBody>
      </p:sp>
      <p:sp>
        <p:nvSpPr>
          <p:cNvPr id="6" name="椭圆 15">
            <a:extLst>
              <a:ext uri="{FF2B5EF4-FFF2-40B4-BE49-F238E27FC236}">
                <a16:creationId xmlns:a16="http://schemas.microsoft.com/office/drawing/2014/main" id="{D93903C9-5FF4-48EB-94BD-C51F4C26E376}"/>
              </a:ext>
            </a:extLst>
          </p:cNvPr>
          <p:cNvSpPr/>
          <p:nvPr/>
        </p:nvSpPr>
        <p:spPr>
          <a:xfrm>
            <a:off x="783426" y="1915873"/>
            <a:ext cx="767080" cy="7194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66A8730C-D469-4C85-BF47-164B8012C693}"/>
              </a:ext>
            </a:extLst>
          </p:cNvPr>
          <p:cNvSpPr txBox="1"/>
          <p:nvPr/>
        </p:nvSpPr>
        <p:spPr>
          <a:xfrm>
            <a:off x="1774160" y="2058239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EDB6C437-615C-4F0D-9F5A-495CECBE47C9}"/>
              </a:ext>
            </a:extLst>
          </p:cNvPr>
          <p:cNvSpPr/>
          <p:nvPr/>
        </p:nvSpPr>
        <p:spPr>
          <a:xfrm>
            <a:off x="783426" y="3207263"/>
            <a:ext cx="767080" cy="7194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31CFEE84-C47B-4625-BD0A-586708A78A4A}"/>
              </a:ext>
            </a:extLst>
          </p:cNvPr>
          <p:cNvSpPr txBox="1"/>
          <p:nvPr/>
        </p:nvSpPr>
        <p:spPr>
          <a:xfrm>
            <a:off x="1774160" y="335306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FF6D6C0D-A7FC-4BC2-8D4B-5E169B8E1C8C}"/>
              </a:ext>
            </a:extLst>
          </p:cNvPr>
          <p:cNvSpPr txBox="1"/>
          <p:nvPr/>
        </p:nvSpPr>
        <p:spPr>
          <a:xfrm>
            <a:off x="1774160" y="464445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43A47E-CE9A-46D8-8EDB-D8504D570DA7}"/>
              </a:ext>
            </a:extLst>
          </p:cNvPr>
          <p:cNvSpPr/>
          <p:nvPr/>
        </p:nvSpPr>
        <p:spPr>
          <a:xfrm>
            <a:off x="783426" y="4498653"/>
            <a:ext cx="767080" cy="7194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CBABD8D0-D603-4686-BAB4-BBC436A70C5E}"/>
              </a:ext>
            </a:extLst>
          </p:cNvPr>
          <p:cNvSpPr txBox="1"/>
          <p:nvPr/>
        </p:nvSpPr>
        <p:spPr>
          <a:xfrm>
            <a:off x="1774160" y="593584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能夠將球打到角落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5">
            <a:extLst>
              <a:ext uri="{FF2B5EF4-FFF2-40B4-BE49-F238E27FC236}">
                <a16:creationId xmlns:a16="http://schemas.microsoft.com/office/drawing/2014/main" id="{FD26F975-8DF8-49CC-815A-AFB2DF25B6B3}"/>
              </a:ext>
            </a:extLst>
          </p:cNvPr>
          <p:cNvSpPr/>
          <p:nvPr/>
        </p:nvSpPr>
        <p:spPr>
          <a:xfrm>
            <a:off x="783426" y="5790043"/>
            <a:ext cx="767080" cy="7194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4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椭圆 15">
            <a:extLst>
              <a:ext uri="{FF2B5EF4-FFF2-40B4-BE49-F238E27FC236}">
                <a16:creationId xmlns:a16="http://schemas.microsoft.com/office/drawing/2014/main" id="{BE3BA1EE-6A13-4B26-9142-60C11EA57EAC}"/>
              </a:ext>
            </a:extLst>
          </p:cNvPr>
          <p:cNvSpPr/>
          <p:nvPr/>
        </p:nvSpPr>
        <p:spPr>
          <a:xfrm>
            <a:off x="5603241" y="1868391"/>
            <a:ext cx="767080" cy="7194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5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2D067F16-D9C3-4592-9DF0-85F4ECFA8848}"/>
              </a:ext>
            </a:extLst>
          </p:cNvPr>
          <p:cNvSpPr txBox="1"/>
          <p:nvPr/>
        </p:nvSpPr>
        <p:spPr>
          <a:xfrm>
            <a:off x="6593975" y="2010757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使用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SVM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KNN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訓練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MODEL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7DD8685D-D2EC-4356-87CE-1DE0AD585E6E}"/>
              </a:ext>
            </a:extLst>
          </p:cNvPr>
          <p:cNvSpPr/>
          <p:nvPr/>
        </p:nvSpPr>
        <p:spPr>
          <a:xfrm>
            <a:off x="5603241" y="3202564"/>
            <a:ext cx="767080" cy="719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6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B249A800-4984-4E81-8779-53D998728C1E}"/>
              </a:ext>
            </a:extLst>
          </p:cNvPr>
          <p:cNvSpPr txBox="1"/>
          <p:nvPr/>
        </p:nvSpPr>
        <p:spPr>
          <a:xfrm>
            <a:off x="6593975" y="3344930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RULE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BASE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來取得樣本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7323-E272-4D88-A35D-AE6E312C6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50901"/>
            <a:ext cx="10363826" cy="342410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遊戲畫面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:200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2A381B-D311-4273-89EE-AD726B6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介面需求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530C56-7D4F-45D0-82F7-37F006A5C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7" y="1418617"/>
            <a:ext cx="1774092" cy="4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3266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84B64-28F6-47CE-9A5A-E3FECF3475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0018"/>
            <a:ext cx="10363826" cy="416118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擊球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、接球訓練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不同球速的測試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利用不同的訓練模式互相對打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ex:P1_KNN, P2_SVM</a:t>
            </a: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判斷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預測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軌跡、速度、落點判斷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E556F8-B516-4B99-9131-FC56DD8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92471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7378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6BF1EA-C9F9-4286-95C8-B5AAD87546B1}"/>
              </a:ext>
            </a:extLst>
          </p:cNvPr>
          <p:cNvSpPr/>
          <p:nvPr/>
        </p:nvSpPr>
        <p:spPr>
          <a:xfrm>
            <a:off x="5121441" y="472252"/>
            <a:ext cx="1949115" cy="6978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乒乓球自動對打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C6CA810-50E8-4930-8355-6DD4A7A916C7}"/>
              </a:ext>
            </a:extLst>
          </p:cNvPr>
          <p:cNvSpPr/>
          <p:nvPr/>
        </p:nvSpPr>
        <p:spPr>
          <a:xfrm>
            <a:off x="1572125" y="2347174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CB1D083-1D7B-4B9C-AA5B-0791A455AAB5}"/>
              </a:ext>
            </a:extLst>
          </p:cNvPr>
          <p:cNvSpPr/>
          <p:nvPr/>
        </p:nvSpPr>
        <p:spPr>
          <a:xfrm>
            <a:off x="5121442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測試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644A38C-4AD5-4D67-B709-CF07AE10798F}"/>
              </a:ext>
            </a:extLst>
          </p:cNvPr>
          <p:cNvSpPr/>
          <p:nvPr/>
        </p:nvSpPr>
        <p:spPr>
          <a:xfrm>
            <a:off x="730449" y="4160283"/>
            <a:ext cx="1227221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樣本採集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7091AA4-89A2-4FD4-9C94-F00EB57614EF}"/>
              </a:ext>
            </a:extLst>
          </p:cNvPr>
          <p:cNvSpPr/>
          <p:nvPr/>
        </p:nvSpPr>
        <p:spPr>
          <a:xfrm>
            <a:off x="8670759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判斷</a:t>
            </a:r>
            <a:r>
              <a:rPr lang="en-US" altLang="zh-TW" dirty="0"/>
              <a:t>/</a:t>
            </a:r>
            <a:r>
              <a:rPr lang="zh-TW" altLang="en-US" dirty="0"/>
              <a:t>預測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77C482-1EC8-40CB-B283-2CE7A47D2598}"/>
              </a:ext>
            </a:extLst>
          </p:cNvPr>
          <p:cNvSpPr/>
          <p:nvPr/>
        </p:nvSpPr>
        <p:spPr>
          <a:xfrm>
            <a:off x="4855278" y="4191825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對打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BD448-C439-473A-829F-47E4C2975727}"/>
              </a:ext>
            </a:extLst>
          </p:cNvPr>
          <p:cNvSpPr/>
          <p:nvPr/>
        </p:nvSpPr>
        <p:spPr>
          <a:xfrm>
            <a:off x="6371860" y="4197887"/>
            <a:ext cx="962524" cy="6898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速度測試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5102A37-7540-457F-99EB-FB8240C92AEC}"/>
              </a:ext>
            </a:extLst>
          </p:cNvPr>
          <p:cNvSpPr/>
          <p:nvPr/>
        </p:nvSpPr>
        <p:spPr>
          <a:xfrm>
            <a:off x="7511687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軌跡判斷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40CD843-E159-4DF4-838E-DFBB09C775DD}"/>
              </a:ext>
            </a:extLst>
          </p:cNvPr>
          <p:cNvSpPr/>
          <p:nvPr/>
        </p:nvSpPr>
        <p:spPr>
          <a:xfrm>
            <a:off x="10464582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落點預測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516377-A996-471C-978F-592077DF066B}"/>
              </a:ext>
            </a:extLst>
          </p:cNvPr>
          <p:cNvSpPr/>
          <p:nvPr/>
        </p:nvSpPr>
        <p:spPr>
          <a:xfrm>
            <a:off x="8821151" y="527056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速度判斷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2EF0EA1-7F6E-4B6E-885D-24021671A7E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46683" y="1750787"/>
            <a:ext cx="16043" cy="59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331E7D6-7258-4E75-920D-946DCD2CB6A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096000" y="1747223"/>
            <a:ext cx="4011" cy="60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46BE4C-DF26-49C5-B724-AAECC520DD6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645316" y="1750787"/>
            <a:ext cx="1" cy="60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BD2E3C7-2D5E-4BAE-85BF-00374764A32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357308" y="3508872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AD83B0-73A6-4029-9E5D-62EF9A3EB5B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651396" y="3503089"/>
            <a:ext cx="21991" cy="1767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181A5D7-D242-4D18-AFD7-C25A2A3600FF}"/>
              </a:ext>
            </a:extLst>
          </p:cNvPr>
          <p:cNvCxnSpPr/>
          <p:nvPr/>
        </p:nvCxnSpPr>
        <p:spPr>
          <a:xfrm>
            <a:off x="397042" y="355949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0025B96-E87B-495A-9D22-6DA9E74A74B4}"/>
              </a:ext>
            </a:extLst>
          </p:cNvPr>
          <p:cNvCxnSpPr>
            <a:cxnSpLocks/>
          </p:cNvCxnSpPr>
          <p:nvPr/>
        </p:nvCxnSpPr>
        <p:spPr>
          <a:xfrm>
            <a:off x="537410" y="87244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0B855E2-27B9-43D3-A10D-3A7E2DF3552E}"/>
              </a:ext>
            </a:extLst>
          </p:cNvPr>
          <p:cNvCxnSpPr>
            <a:cxnSpLocks/>
          </p:cNvCxnSpPr>
          <p:nvPr/>
        </p:nvCxnSpPr>
        <p:spPr>
          <a:xfrm flipV="1">
            <a:off x="2558714" y="1747272"/>
            <a:ext cx="7090612" cy="3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C2A9680-0DDD-42B8-A78F-455DBF484FB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1170084"/>
            <a:ext cx="1" cy="5771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8C9DA66-8D71-4266-AECF-9196AD5A7CB9}"/>
              </a:ext>
            </a:extLst>
          </p:cNvPr>
          <p:cNvGrpSpPr/>
          <p:nvPr/>
        </p:nvGrpSpPr>
        <p:grpSpPr>
          <a:xfrm>
            <a:off x="1344060" y="3043377"/>
            <a:ext cx="2184336" cy="1116906"/>
            <a:chOff x="1344060" y="3043377"/>
            <a:chExt cx="2184336" cy="1116906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B79A7551-CF78-41BC-9F91-8F17C948A99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1344060" y="3738683"/>
              <a:ext cx="5092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27FF900-281A-4AF9-A94B-2FB19A4ACF6D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40" y="3738683"/>
              <a:ext cx="7156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ACE822E-8D5A-429F-A216-80489ED885E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308" y="3738683"/>
              <a:ext cx="21649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6F2CEEF8-F75E-4D75-B78B-527D40DB7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3" y="3043377"/>
              <a:ext cx="2" cy="6985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39096F4-FA57-4FDF-9E6B-0FD7A80F3D07}"/>
              </a:ext>
            </a:extLst>
          </p:cNvPr>
          <p:cNvCxnSpPr>
            <a:cxnSpLocks/>
          </p:cNvCxnSpPr>
          <p:nvPr/>
        </p:nvCxnSpPr>
        <p:spPr>
          <a:xfrm>
            <a:off x="5289550" y="3758003"/>
            <a:ext cx="0" cy="41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7DC7AEB-4660-490B-9888-11BB7B1706B0}"/>
              </a:ext>
            </a:extLst>
          </p:cNvPr>
          <p:cNvCxnSpPr>
            <a:cxnSpLocks/>
          </p:cNvCxnSpPr>
          <p:nvPr/>
        </p:nvCxnSpPr>
        <p:spPr>
          <a:xfrm>
            <a:off x="6853121" y="375708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2B826D9-1D01-40E8-BD44-2E6D3A770881}"/>
              </a:ext>
            </a:extLst>
          </p:cNvPr>
          <p:cNvCxnSpPr>
            <a:cxnSpLocks/>
          </p:cNvCxnSpPr>
          <p:nvPr/>
        </p:nvCxnSpPr>
        <p:spPr>
          <a:xfrm>
            <a:off x="5289550" y="3760362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F574658-3D54-4475-97CD-2619A1509DC6}"/>
              </a:ext>
            </a:extLst>
          </p:cNvPr>
          <p:cNvCxnSpPr>
            <a:cxnSpLocks/>
          </p:cNvCxnSpPr>
          <p:nvPr/>
        </p:nvCxnSpPr>
        <p:spPr>
          <a:xfrm flipH="1">
            <a:off x="6074807" y="3065056"/>
            <a:ext cx="2" cy="69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65282D90-E485-4D80-AE36-F80564AC6065}"/>
              </a:ext>
            </a:extLst>
          </p:cNvPr>
          <p:cNvCxnSpPr>
            <a:cxnSpLocks/>
          </p:cNvCxnSpPr>
          <p:nvPr/>
        </p:nvCxnSpPr>
        <p:spPr>
          <a:xfrm>
            <a:off x="11406471" y="3503089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D059D0B0-CCF8-4301-A700-AC72CEF1AA9A}"/>
              </a:ext>
            </a:extLst>
          </p:cNvPr>
          <p:cNvCxnSpPr>
            <a:cxnSpLocks/>
          </p:cNvCxnSpPr>
          <p:nvPr/>
        </p:nvCxnSpPr>
        <p:spPr>
          <a:xfrm flipV="1">
            <a:off x="8363923" y="3508872"/>
            <a:ext cx="3049163" cy="5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F631502-2C37-4DD0-8B38-E95C46A0E8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645317" y="3055031"/>
            <a:ext cx="0" cy="459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C797634D-7719-4C3D-A4E6-CD922BA27137}"/>
              </a:ext>
            </a:extLst>
          </p:cNvPr>
          <p:cNvSpPr/>
          <p:nvPr/>
        </p:nvSpPr>
        <p:spPr>
          <a:xfrm>
            <a:off x="4049290" y="5811470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中心點擊球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38FAEC4-2AFC-4271-B453-6F639E9065E0}"/>
              </a:ext>
            </a:extLst>
          </p:cNvPr>
          <p:cNvSpPr/>
          <p:nvPr/>
        </p:nvSpPr>
        <p:spPr>
          <a:xfrm>
            <a:off x="5612861" y="5824195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切球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6D436078-1E79-4FEE-97E1-01A3C0A63147}"/>
              </a:ext>
            </a:extLst>
          </p:cNvPr>
          <p:cNvSpPr/>
          <p:nvPr/>
        </p:nvSpPr>
        <p:spPr>
          <a:xfrm>
            <a:off x="2899559" y="4169238"/>
            <a:ext cx="1227221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分類樣本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488FF0C-24A3-4CA4-AAA7-571050A0FF2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530552" y="5375666"/>
            <a:ext cx="0" cy="435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96D2EA9-2208-4939-A560-C68792FB5DFB}"/>
              </a:ext>
            </a:extLst>
          </p:cNvPr>
          <p:cNvCxnSpPr>
            <a:cxnSpLocks/>
          </p:cNvCxnSpPr>
          <p:nvPr/>
        </p:nvCxnSpPr>
        <p:spPr>
          <a:xfrm>
            <a:off x="6094123" y="5374747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BFF85E8-EC62-4C2D-A174-39CDCD48253E}"/>
              </a:ext>
            </a:extLst>
          </p:cNvPr>
          <p:cNvCxnSpPr>
            <a:cxnSpLocks/>
          </p:cNvCxnSpPr>
          <p:nvPr/>
        </p:nvCxnSpPr>
        <p:spPr>
          <a:xfrm>
            <a:off x="4530552" y="5378025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6B7B571-DD2C-47E3-B2F0-B247955E4FEB}"/>
              </a:ext>
            </a:extLst>
          </p:cNvPr>
          <p:cNvCxnSpPr>
            <a:cxnSpLocks/>
          </p:cNvCxnSpPr>
          <p:nvPr/>
        </p:nvCxnSpPr>
        <p:spPr>
          <a:xfrm>
            <a:off x="5315809" y="4900325"/>
            <a:ext cx="0" cy="480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90BA7B7D-6A55-4DFC-A67A-2A14D16900C2}"/>
              </a:ext>
            </a:extLst>
          </p:cNvPr>
          <p:cNvSpPr/>
          <p:nvPr/>
        </p:nvSpPr>
        <p:spPr>
          <a:xfrm>
            <a:off x="69999" y="5803259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E67C6DD2-3CB2-477E-A188-A801018E7A21}"/>
              </a:ext>
            </a:extLst>
          </p:cNvPr>
          <p:cNvSpPr/>
          <p:nvPr/>
        </p:nvSpPr>
        <p:spPr>
          <a:xfrm>
            <a:off x="1650172" y="5783622"/>
            <a:ext cx="1106586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/>
              <a:t>RuleBase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85D74E-A032-4814-BEE4-5A2EAD533EF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51261" y="5334174"/>
            <a:ext cx="0" cy="469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E674BF4-63AD-455D-BFB4-22A7754E509C}"/>
              </a:ext>
            </a:extLst>
          </p:cNvPr>
          <p:cNvCxnSpPr>
            <a:cxnSpLocks/>
          </p:cNvCxnSpPr>
          <p:nvPr/>
        </p:nvCxnSpPr>
        <p:spPr>
          <a:xfrm>
            <a:off x="2203465" y="533417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2774CE17-D330-4D2A-AAC0-0C6215FED4A5}"/>
              </a:ext>
            </a:extLst>
          </p:cNvPr>
          <p:cNvCxnSpPr>
            <a:cxnSpLocks/>
          </p:cNvCxnSpPr>
          <p:nvPr/>
        </p:nvCxnSpPr>
        <p:spPr>
          <a:xfrm>
            <a:off x="537410" y="5337452"/>
            <a:ext cx="16679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F41BC09-599A-4156-B995-348FC5014BE9}"/>
              </a:ext>
            </a:extLst>
          </p:cNvPr>
          <p:cNvCxnSpPr>
            <a:cxnSpLocks/>
          </p:cNvCxnSpPr>
          <p:nvPr/>
        </p:nvCxnSpPr>
        <p:spPr>
          <a:xfrm>
            <a:off x="1425151" y="4859752"/>
            <a:ext cx="0" cy="480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77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99C30C-D4EF-40A1-90A6-0C8077024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水滴設計</Template>
  <TotalTime>298</TotalTime>
  <Words>178</Words>
  <Application>Microsoft Office PowerPoint</Application>
  <PresentationFormat>寬螢幕</PresentationFormat>
  <Paragraphs>50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JhengHei UI</vt:lpstr>
      <vt:lpstr>宋体</vt:lpstr>
      <vt:lpstr>新細明體</vt:lpstr>
      <vt:lpstr>Arial</vt:lpstr>
      <vt:lpstr>Tw Cen MT</vt:lpstr>
      <vt:lpstr>Wingdings</vt:lpstr>
      <vt:lpstr>小水滴</vt:lpstr>
      <vt:lpstr>專案管理-需求 乒乓球</vt:lpstr>
      <vt:lpstr>專案功能需求-功能需求</vt:lpstr>
      <vt:lpstr>專案功能需求-介面需求</vt:lpstr>
      <vt:lpstr>專案功能需求-效能需求</vt:lpstr>
      <vt:lpstr>專案分析-需求分析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專案管理-需求 乒乓球</dc:title>
  <dc:creator>軒亮 周</dc:creator>
  <cp:lastModifiedBy>軒亮 周</cp:lastModifiedBy>
  <cp:revision>24</cp:revision>
  <dcterms:created xsi:type="dcterms:W3CDTF">2020-11-11T08:50:20Z</dcterms:created>
  <dcterms:modified xsi:type="dcterms:W3CDTF">2020-12-02T09:54:52Z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