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spcBef>
        <a:spcPts val="0"/>
      </a:spcBef>
      <a:spcAft>
        <a:spcPts val="0"/>
      </a:spcAft>
    </a:defPPr>
    <a:lvl1pPr marR="0" lvl="0" algn="l" rtl="0"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93" d="100"/>
          <a:sy n="193" d="100"/>
        </p:scale>
        <p:origin x="-82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144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dk2"/>
                </a:solidFill>
              </a:rPr>
              <a:t>‹#›</a:t>
            </a:fld>
            <a:endParaRPr lang="en-GB" sz="13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spcBef>
          <a:spcPts val="0"/>
        </a:spcBef>
        <a:spcAft>
          <a:spcPts val="0"/>
        </a:spcAft>
      </a:defPPr>
      <a:lvl1pPr marR="0" lvl="0" algn="l" rtl="0"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spcBef>
          <a:spcPts val="0"/>
        </a:spcBef>
        <a:spcAft>
          <a:spcPts val="0"/>
        </a:spcAft>
      </a:defPPr>
      <a:lvl1pPr marR="0" lvl="0" algn="l" rtl="0"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spcBef>
          <a:spcPts val="0"/>
        </a:spcBef>
        <a:spcAft>
          <a:spcPts val="0"/>
        </a:spcAft>
      </a:defPPr>
      <a:lvl1pPr marR="0" lvl="0" algn="l" rtl="0"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Android</a:t>
            </a:r>
            <a:r>
              <a:rPr lang="zh-CN" altLang="en-US" dirty="0" smtClean="0"/>
              <a:t>布局</a:t>
            </a:r>
            <a:endParaRPr lang="en-GB" dirty="0"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dirty="0" smtClean="0"/>
              <a:t>T</a:t>
            </a:r>
            <a:r>
              <a:rPr lang="en-US" altLang="zh-CN" dirty="0" smtClean="0"/>
              <a:t>om</a:t>
            </a:r>
            <a:endParaRPr lang="en-US" altLang="zh-CN" dirty="0" smtClean="0"/>
          </a:p>
          <a:p>
            <a:pPr lvl="0">
              <a:spcBef>
                <a:spcPts val="0"/>
              </a:spcBef>
              <a:buNone/>
            </a:pPr>
            <a:r>
              <a:rPr lang="en-US" altLang="zh-CN" dirty="0" err="1"/>
              <a:t>h</a:t>
            </a:r>
            <a:r>
              <a:rPr lang="en-US" altLang="zh-CN" dirty="0" err="1" smtClean="0"/>
              <a:t>angbin.liang@ele.me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TableLayout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表格布局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以</a:t>
            </a:r>
            <a:r>
              <a:rPr kumimoji="1" lang="zh-CN" altLang="en-US" dirty="0"/>
              <a:t>行列的形式管理子控件，每一行为一个</a:t>
            </a:r>
            <a:r>
              <a:rPr kumimoji="1" lang="en-US" altLang="zh-CN" dirty="0" err="1"/>
              <a:t>TableRow</a:t>
            </a:r>
            <a:r>
              <a:rPr kumimoji="1" lang="zh-CN" altLang="en-US" dirty="0"/>
              <a:t>的对象，当然也可以是一个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的对象。</a:t>
            </a:r>
            <a:r>
              <a:rPr kumimoji="1" lang="en-US" altLang="zh-CN" dirty="0" err="1"/>
              <a:t>TableRow</a:t>
            </a:r>
            <a:r>
              <a:rPr kumimoji="1" lang="zh-CN" altLang="en-US" dirty="0"/>
              <a:t>可以添加子控件，每添加一个为一列</a:t>
            </a:r>
            <a:r>
              <a:rPr kumimoji="1" lang="zh-CN" altLang="en-US" dirty="0" smtClean="0"/>
              <a:t>。有点像隔断房</a:t>
            </a:r>
            <a:endParaRPr kumimoji="1" lang="zh-CN" altLang="en-US" dirty="0" smtClean="0">
              <a:ea typeface="宋体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58" y="3135992"/>
            <a:ext cx="3084286" cy="192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71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TableLayout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>
                <a:ea typeface="宋体" charset="0"/>
              </a:rPr>
              <a:t>e.g</a:t>
            </a:r>
          </a:p>
          <a:p>
            <a:endParaRPr kumimoji="1" lang="en-US" altLang="zh-CN" dirty="0" smtClean="0">
              <a:ea typeface="宋体" charset="0"/>
            </a:endParaRPr>
          </a:p>
          <a:p>
            <a:endParaRPr kumimoji="1" lang="zh-CN" altLang="en-US" dirty="0" smtClean="0">
              <a:ea typeface="宋体" charset="0"/>
            </a:endParaRPr>
          </a:p>
          <a:p>
            <a:endParaRPr kumimoji="1" lang="zh-CN" altLang="en-US" dirty="0" smtClean="0">
              <a:ea typeface="宋体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173" y="1304535"/>
            <a:ext cx="3738380" cy="37283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225" y="1304535"/>
            <a:ext cx="1955665" cy="375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43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GridLayout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网格布局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可以说是</a:t>
            </a:r>
            <a:r>
              <a:rPr kumimoji="1" lang="en-US" altLang="zh-CN" dirty="0" err="1" smtClean="0"/>
              <a:t>TableLayout</a:t>
            </a:r>
            <a:r>
              <a:rPr kumimoji="1" lang="zh-CN" altLang="en-US" dirty="0" smtClean="0"/>
              <a:t>的一个升级，解决了</a:t>
            </a:r>
            <a:r>
              <a:rPr kumimoji="1" lang="en-US" altLang="zh-CN" dirty="0" err="1" smtClean="0"/>
              <a:t>TableLayout</a:t>
            </a:r>
            <a:r>
              <a:rPr kumimoji="1" lang="zh-CN" altLang="en-US" dirty="0" smtClean="0"/>
              <a:t>不能占多行的问题，而且渲染速度有了提升。</a:t>
            </a:r>
            <a:endParaRPr kumimoji="1" lang="zh-CN" altLang="en-US" dirty="0" smtClean="0">
              <a:ea typeface="宋体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58" y="3135992"/>
            <a:ext cx="3084286" cy="192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7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GridLayout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>
                <a:ea typeface="宋体" charset="0"/>
              </a:rPr>
              <a:t>e.g</a:t>
            </a:r>
            <a:endParaRPr kumimoji="1" lang="zh-CN" altLang="en-US" dirty="0" smtClean="0">
              <a:ea typeface="宋体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329" y="1444171"/>
            <a:ext cx="3809402" cy="35904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657" y="1259222"/>
            <a:ext cx="1966685" cy="381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94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布局的嵌套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>
                <a:ea typeface="宋体" charset="0"/>
              </a:rPr>
              <a:t>所谓“</a:t>
            </a:r>
            <a:r>
              <a:rPr kumimoji="1" lang="zh-CN" altLang="en-US" dirty="0">
                <a:ea typeface="宋体" charset="0"/>
              </a:rPr>
              <a:t>太极生两仪，两仪生四象，四象生八卦，八卦生万物</a:t>
            </a:r>
            <a:r>
              <a:rPr kumimoji="1" lang="zh-CN" altLang="en-US" dirty="0" smtClean="0">
                <a:ea typeface="宋体" charset="0"/>
              </a:rPr>
              <a:t>”</a:t>
            </a:r>
            <a:r>
              <a:rPr kumimoji="1" lang="zh-CN" altLang="en-US" dirty="0" smtClean="0">
                <a:ea typeface="宋体" charset="0"/>
              </a:rPr>
              <a:t>。</a:t>
            </a:r>
            <a:r>
              <a:rPr kumimoji="1" lang="zh-CN" altLang="en-US" dirty="0" smtClean="0">
                <a:ea typeface="宋体" charset="0"/>
              </a:rPr>
              <a:t>布局的组合形成了各种各样的页面。</a:t>
            </a:r>
            <a:endParaRPr kumimoji="1" lang="zh-CN" altLang="en-US" dirty="0" smtClean="0">
              <a:ea typeface="宋体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287813"/>
            <a:ext cx="2442029" cy="244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06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布局的嵌套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71" y="1279978"/>
            <a:ext cx="2119086" cy="37616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206" y="1279977"/>
            <a:ext cx="2100169" cy="37616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68" y="1279979"/>
            <a:ext cx="2119518" cy="376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4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1</a:t>
            </a:r>
            <a:r>
              <a:rPr lang="zh-CN" altLang="en-US" dirty="0"/>
              <a:t>.</a:t>
            </a:r>
            <a:r>
              <a:rPr lang="en-US" altLang="zh-CN" dirty="0" err="1"/>
              <a:t>LinearLayout</a:t>
            </a:r>
            <a:r>
              <a:rPr lang="en-US" altLang="zh-CN" dirty="0"/>
              <a:t>		</a:t>
            </a:r>
            <a:r>
              <a:rPr lang="zh-CN" altLang="en-US" dirty="0"/>
              <a:t>线性布局</a:t>
            </a:r>
            <a:endParaRPr lang="en-US" altLang="zh-CN" dirty="0"/>
          </a:p>
          <a:p>
            <a:pPr lvl="0"/>
            <a:r>
              <a:rPr lang="zh-CN" altLang="zh-CN" dirty="0"/>
              <a:t>2</a:t>
            </a:r>
            <a:r>
              <a:rPr lang="en-US" altLang="zh-CN" dirty="0"/>
              <a:t>.</a:t>
            </a:r>
            <a:r>
              <a:rPr lang="en-US" altLang="zh-CN" dirty="0" err="1"/>
              <a:t>RelativeLayout</a:t>
            </a:r>
            <a:r>
              <a:rPr lang="en-US" altLang="zh-CN" dirty="0"/>
              <a:t>	</a:t>
            </a:r>
            <a:r>
              <a:rPr lang="zh-CN" altLang="en-US" dirty="0"/>
              <a:t>相对布局</a:t>
            </a:r>
            <a:endParaRPr lang="en-US" altLang="zh-CN" dirty="0"/>
          </a:p>
          <a:p>
            <a:pPr lvl="0"/>
            <a:r>
              <a:rPr lang="zh-CN" altLang="zh-CN" dirty="0"/>
              <a:t>3</a:t>
            </a:r>
            <a:r>
              <a:rPr lang="en-US" altLang="zh-CN" dirty="0"/>
              <a:t>.</a:t>
            </a:r>
            <a:r>
              <a:rPr lang="en-US" altLang="zh-CN" dirty="0" err="1"/>
              <a:t>FrameLayout</a:t>
            </a:r>
            <a:r>
              <a:rPr lang="en-US" altLang="zh-CN" dirty="0"/>
              <a:t>		</a:t>
            </a:r>
            <a:r>
              <a:rPr lang="zh-CN" altLang="en-US" dirty="0"/>
              <a:t>帧布局</a:t>
            </a:r>
            <a:endParaRPr lang="en-US" altLang="zh-CN" dirty="0"/>
          </a:p>
          <a:p>
            <a:pPr lvl="0"/>
            <a:r>
              <a:rPr lang="zh-CN" altLang="zh-CN" dirty="0"/>
              <a:t>4</a:t>
            </a:r>
            <a:r>
              <a:rPr lang="en-US" altLang="zh-CN" dirty="0"/>
              <a:t>.</a:t>
            </a:r>
            <a:r>
              <a:rPr lang="en-US" altLang="zh-CN" dirty="0" err="1"/>
              <a:t>TableLayout</a:t>
            </a:r>
            <a:r>
              <a:rPr lang="en-US" altLang="zh-CN" dirty="0"/>
              <a:t>		</a:t>
            </a:r>
            <a:r>
              <a:rPr lang="zh-CN" altLang="en-US" dirty="0"/>
              <a:t>表格布局</a:t>
            </a:r>
            <a:endParaRPr lang="en-US" altLang="zh-CN" dirty="0"/>
          </a:p>
          <a:p>
            <a:pPr lvl="0"/>
            <a:r>
              <a:rPr lang="zh-CN" altLang="zh-CN" dirty="0"/>
              <a:t>5</a:t>
            </a:r>
            <a:r>
              <a:rPr lang="zh-CN" altLang="en-US" dirty="0"/>
              <a:t>.</a:t>
            </a:r>
            <a:r>
              <a:rPr lang="en-US" altLang="zh-CN" dirty="0" err="1"/>
              <a:t>GridLayout</a:t>
            </a:r>
            <a:r>
              <a:rPr lang="en-US" altLang="zh-CN" dirty="0"/>
              <a:t>		</a:t>
            </a:r>
            <a:r>
              <a:rPr lang="zh-CN" altLang="en-US" dirty="0"/>
              <a:t>网格布局</a:t>
            </a:r>
            <a:endParaRPr lang="en-GB" altLang="zh-CN" dirty="0"/>
          </a:p>
          <a:p>
            <a:endParaRPr kumimoji="1" lang="zh-CN" altLang="en-US" dirty="0" smtClean="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28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分析布局小技巧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>
                <a:ea typeface="宋体" charset="0"/>
              </a:rPr>
              <a:t>使用</a:t>
            </a:r>
            <a:r>
              <a:rPr kumimoji="1" lang="en-US" altLang="zh-CN" dirty="0" smtClean="0">
                <a:ea typeface="宋体" charset="0"/>
              </a:rPr>
              <a:t>android</a:t>
            </a:r>
            <a:r>
              <a:rPr kumimoji="1" lang="zh-CN" altLang="en-US" dirty="0" smtClean="0">
                <a:ea typeface="宋体" charset="0"/>
              </a:rPr>
              <a:t>就可以完成</a:t>
            </a:r>
            <a:endParaRPr kumimoji="1" lang="en-US" altLang="zh-CN" dirty="0" smtClean="0">
              <a:ea typeface="宋体" charset="0"/>
            </a:endParaRPr>
          </a:p>
          <a:p>
            <a:r>
              <a:rPr kumimoji="1" lang="zh-CN" altLang="en-US" dirty="0" smtClean="0">
                <a:ea typeface="宋体" charset="0"/>
              </a:rPr>
              <a:t>设置</a:t>
            </a:r>
            <a:r>
              <a:rPr kumimoji="1" lang="zh-CN" altLang="zh-CN" dirty="0" smtClean="0">
                <a:ea typeface="宋体" charset="0"/>
              </a:rPr>
              <a:t>-</a:t>
            </a:r>
            <a:r>
              <a:rPr kumimoji="1" lang="en-US" altLang="zh-CN" dirty="0" smtClean="0">
                <a:ea typeface="宋体" charset="0"/>
              </a:rPr>
              <a:t>&gt;</a:t>
            </a:r>
            <a:r>
              <a:rPr kumimoji="1" lang="zh-CN" altLang="en-US" dirty="0" smtClean="0">
                <a:ea typeface="宋体" charset="0"/>
              </a:rPr>
              <a:t>开发者选项</a:t>
            </a:r>
            <a:r>
              <a:rPr kumimoji="1" lang="zh-CN" altLang="zh-CN" dirty="0" smtClean="0">
                <a:ea typeface="宋体" charset="0"/>
              </a:rPr>
              <a:t>-</a:t>
            </a:r>
            <a:r>
              <a:rPr kumimoji="1" lang="en-US" altLang="zh-CN" dirty="0" smtClean="0">
                <a:ea typeface="宋体" charset="0"/>
              </a:rPr>
              <a:t>&gt;</a:t>
            </a:r>
            <a:r>
              <a:rPr kumimoji="1" lang="zh-CN" altLang="en-US" dirty="0" smtClean="0">
                <a:ea typeface="宋体" charset="0"/>
              </a:rPr>
              <a:t>勾选显示布局边界</a:t>
            </a:r>
          </a:p>
        </p:txBody>
      </p:sp>
    </p:spTree>
    <p:extLst>
      <p:ext uri="{BB962C8B-B14F-4D97-AF65-F5344CB8AC3E}">
        <p14:creationId xmlns:p14="http://schemas.microsoft.com/office/powerpoint/2010/main" val="2338324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欢迎关注我的公众号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>
                <a:ea typeface="宋体" charset="0"/>
              </a:rPr>
              <a:t>关注花果山里的程序猿，</a:t>
            </a:r>
            <a:endParaRPr kumimoji="1" lang="en-US" altLang="zh-CN" dirty="0" smtClean="0">
              <a:ea typeface="宋体" charset="0"/>
            </a:endParaRPr>
          </a:p>
          <a:p>
            <a:r>
              <a:rPr kumimoji="1" lang="zh-CN" altLang="en-US" dirty="0" smtClean="0">
                <a:ea typeface="宋体" charset="0"/>
              </a:rPr>
              <a:t>开开心心敲代码。</a:t>
            </a:r>
            <a:endParaRPr kumimoji="1" lang="zh-CN" altLang="en-US" dirty="0" smtClean="0">
              <a:ea typeface="宋体" charset="0"/>
            </a:endParaRPr>
          </a:p>
        </p:txBody>
      </p:sp>
      <p:pic>
        <p:nvPicPr>
          <p:cNvPr id="4" name="图片 3" descr="qrcode_for_gh_9d1b78f1d972_86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371" y="1200150"/>
            <a:ext cx="3089729" cy="308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74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 smtClean="0"/>
              <a:t>任务</a:t>
            </a:r>
            <a:endParaRPr lang="en-GB" dirty="0"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.</a:t>
            </a:r>
            <a:r>
              <a:rPr lang="en-US" altLang="zh-CN" dirty="0" err="1" smtClean="0"/>
              <a:t>LinearLayout</a:t>
            </a:r>
            <a:r>
              <a:rPr lang="en-US" altLang="zh-CN" dirty="0" smtClean="0"/>
              <a:t>		</a:t>
            </a:r>
            <a:r>
              <a:rPr lang="zh-CN" altLang="en-US" dirty="0" smtClean="0"/>
              <a:t>线性布局</a:t>
            </a:r>
            <a:endParaRPr lang="en-US" altLang="zh-CN" dirty="0" smtClean="0"/>
          </a:p>
          <a:p>
            <a:pPr lvl="0" rtl="0">
              <a:spcBef>
                <a:spcPts val="0"/>
              </a:spcBef>
              <a:buNone/>
            </a:pPr>
            <a:r>
              <a:rPr lang="zh-CN" altLang="zh-CN" dirty="0" smtClean="0"/>
              <a:t>2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RelativeLayout</a:t>
            </a:r>
            <a:r>
              <a:rPr lang="en-US" altLang="zh-CN" dirty="0" smtClean="0"/>
              <a:t>	</a:t>
            </a:r>
            <a:r>
              <a:rPr lang="zh-CN" altLang="en-US" dirty="0" smtClean="0"/>
              <a:t>相对布局</a:t>
            </a:r>
            <a:endParaRPr lang="en-US" altLang="zh-CN" dirty="0" smtClean="0"/>
          </a:p>
          <a:p>
            <a:pPr lvl="0" rtl="0">
              <a:spcBef>
                <a:spcPts val="0"/>
              </a:spcBef>
              <a:buNone/>
            </a:pPr>
            <a:r>
              <a:rPr lang="zh-CN" altLang="zh-CN" dirty="0" smtClean="0"/>
              <a:t>3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FrameLayout</a:t>
            </a:r>
            <a:r>
              <a:rPr lang="en-US" altLang="zh-CN" dirty="0" smtClean="0"/>
              <a:t>		</a:t>
            </a:r>
            <a:r>
              <a:rPr lang="zh-CN" altLang="en-US" dirty="0" smtClean="0"/>
              <a:t>帧布局</a:t>
            </a:r>
            <a:endParaRPr lang="en-US" altLang="zh-CN" dirty="0" smtClean="0"/>
          </a:p>
          <a:p>
            <a:pPr lvl="0" rtl="0">
              <a:spcBef>
                <a:spcPts val="0"/>
              </a:spcBef>
              <a:buNone/>
            </a:pPr>
            <a:r>
              <a:rPr lang="zh-CN" altLang="zh-CN" dirty="0" smtClean="0"/>
              <a:t>4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TableLayout</a:t>
            </a:r>
            <a:r>
              <a:rPr lang="en-US" altLang="zh-CN" dirty="0" smtClean="0"/>
              <a:t>		</a:t>
            </a:r>
            <a:r>
              <a:rPr lang="zh-CN" altLang="en-US" dirty="0" smtClean="0"/>
              <a:t>表格布局</a:t>
            </a:r>
            <a:endParaRPr lang="en-US" altLang="zh-CN" dirty="0" smtClean="0"/>
          </a:p>
          <a:p>
            <a:pPr lvl="0" rtl="0">
              <a:spcBef>
                <a:spcPts val="0"/>
              </a:spcBef>
              <a:buNone/>
            </a:pPr>
            <a:r>
              <a:rPr lang="zh-CN" altLang="zh-CN" dirty="0" smtClean="0"/>
              <a:t>5</a:t>
            </a:r>
            <a:r>
              <a:rPr lang="zh-CN" altLang="en-US" dirty="0" smtClean="0"/>
              <a:t>.</a:t>
            </a:r>
            <a:r>
              <a:rPr lang="en-US" altLang="zh-CN" dirty="0" err="1" smtClean="0"/>
              <a:t>GridLayout</a:t>
            </a:r>
            <a:r>
              <a:rPr lang="en-US" altLang="zh-CN" dirty="0" smtClean="0"/>
              <a:t>		</a:t>
            </a:r>
            <a:r>
              <a:rPr lang="zh-CN" altLang="en-US" dirty="0" smtClean="0"/>
              <a:t>网格布局</a:t>
            </a:r>
            <a:endParaRPr lang="en-GB" dirty="0" smtClean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 dirty="0"/>
              <a:t>Android</a:t>
            </a:r>
            <a:r>
              <a:rPr lang="zh-CN" altLang="en-US" dirty="0">
                <a:ea typeface="宋体" charset="0"/>
              </a:rPr>
              <a:t>布局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en-GB" dirty="0" smtClean="0"/>
              <a:t>Android</a:t>
            </a:r>
            <a:r>
              <a:rPr lang="zh-CN" altLang="en-US" dirty="0" smtClean="0">
                <a:ea typeface="宋体" charset="0"/>
              </a:rPr>
              <a:t>中布局设计主要是通过</a:t>
            </a:r>
            <a:r>
              <a:rPr lang="en-US" altLang="zh-CN" dirty="0" smtClean="0">
                <a:ea typeface="宋体" charset="0"/>
              </a:rPr>
              <a:t>xml</a:t>
            </a:r>
            <a:r>
              <a:rPr lang="zh-CN" altLang="en-US" dirty="0" smtClean="0">
                <a:ea typeface="宋体" charset="0"/>
              </a:rPr>
              <a:t>实现</a:t>
            </a:r>
            <a:r>
              <a:rPr lang="en-US" altLang="zh-CN" dirty="0" smtClean="0">
                <a:ea typeface="宋体" charset="0"/>
              </a:rPr>
              <a:t>,</a:t>
            </a:r>
            <a:r>
              <a:rPr lang="zh-CN" altLang="en-US" dirty="0" smtClean="0">
                <a:ea typeface="宋体" charset="0"/>
              </a:rPr>
              <a:t>编写形式和前端网页相似</a:t>
            </a:r>
            <a:r>
              <a:rPr lang="en-US" altLang="zh-CN" dirty="0" smtClean="0">
                <a:ea typeface="宋体" charset="0"/>
              </a:rPr>
              <a:t>.</a:t>
            </a:r>
            <a:r>
              <a:rPr lang="zh-CN" altLang="en-US" dirty="0" smtClean="0">
                <a:ea typeface="宋体" charset="0"/>
              </a:rPr>
              <a:t>布局都是处于最外层的根节点</a:t>
            </a:r>
            <a:r>
              <a:rPr lang="en-US" altLang="zh-CN" dirty="0" smtClean="0">
                <a:ea typeface="宋体" charset="0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 lang="en-US" altLang="zh-CN" dirty="0" smtClean="0">
              <a:ea typeface="宋体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902075" y="2240280"/>
            <a:ext cx="4352290" cy="268541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LinearLayout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线性布局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控件的排列是线性的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>
                <a:ea typeface="宋体" charset="0"/>
              </a:rPr>
              <a:t>左图</a:t>
            </a:r>
            <a:r>
              <a:rPr kumimoji="1" lang="en-US" altLang="zh-CN" dirty="0" smtClean="0"/>
              <a:t>),</a:t>
            </a:r>
            <a:r>
              <a:rPr kumimoji="1" lang="zh-CN" altLang="en-US" dirty="0" smtClean="0"/>
              <a:t>有竖直方和水平方向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按从上至下或从左至右排放控件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有点像生活中的柜子</a:t>
            </a:r>
            <a:r>
              <a:rPr kumimoji="1" lang="en-US" altLang="zh-CN" dirty="0" smtClean="0"/>
              <a:t>.</a:t>
            </a:r>
          </a:p>
          <a:p>
            <a:endParaRPr kumimoji="1" lang="zh-CN" altLang="en-US" dirty="0" smtClean="0">
              <a:ea typeface="宋体" charset="0"/>
            </a:endParaRPr>
          </a:p>
          <a:p>
            <a:endParaRPr kumimoji="1" lang="zh-CN" altLang="en-US" dirty="0" smtClean="0">
              <a:ea typeface="宋体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79085" y="2381250"/>
            <a:ext cx="3307715" cy="25444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7200" y="3460115"/>
            <a:ext cx="1905000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LinearLayout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>
                <a:ea typeface="宋体" charset="0"/>
              </a:rPr>
              <a:t>e.g</a:t>
            </a:r>
          </a:p>
          <a:p>
            <a:endParaRPr kumimoji="1" lang="en-US" altLang="zh-CN" dirty="0" smtClean="0">
              <a:ea typeface="宋体" charset="0"/>
            </a:endParaRPr>
          </a:p>
          <a:p>
            <a:endParaRPr kumimoji="1" lang="zh-CN" altLang="en-US" dirty="0" smtClean="0">
              <a:ea typeface="宋体" charset="0"/>
            </a:endParaRPr>
          </a:p>
          <a:p>
            <a:endParaRPr kumimoji="1" lang="zh-CN" altLang="en-US" dirty="0" smtClean="0">
              <a:ea typeface="宋体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95" y="1790012"/>
            <a:ext cx="4589005" cy="31878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342" y="1200150"/>
            <a:ext cx="2245138" cy="38763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ym typeface="+mn-ea"/>
              </a:rPr>
              <a:t>RelativeLayout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相对布局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>
                <a:ea typeface="宋体" charset="0"/>
              </a:rPr>
              <a:t>控件的位置的确定是通过其他控件或者父控件决定的</a:t>
            </a:r>
            <a:r>
              <a:rPr kumimoji="1" lang="en-US" altLang="zh-CN" dirty="0" smtClean="0">
                <a:ea typeface="宋体" charset="0"/>
              </a:rPr>
              <a:t>.</a:t>
            </a:r>
            <a:r>
              <a:rPr kumimoji="1" lang="zh-CN" altLang="en-US" dirty="0" smtClean="0">
                <a:ea typeface="宋体" charset="0"/>
              </a:rPr>
              <a:t>就像我们排队那样</a:t>
            </a:r>
            <a:r>
              <a:rPr kumimoji="1" lang="en-US" altLang="zh-CN" dirty="0" smtClean="0">
                <a:ea typeface="宋体" charset="0"/>
              </a:rPr>
              <a:t>.</a:t>
            </a:r>
            <a:r>
              <a:rPr kumimoji="1" lang="zh-CN" altLang="en-US" dirty="0" smtClean="0">
                <a:ea typeface="宋体" charset="0"/>
              </a:rPr>
              <a:t>我不必知道我排第几个</a:t>
            </a:r>
            <a:r>
              <a:rPr kumimoji="1" lang="en-US" altLang="zh-CN" dirty="0" smtClean="0">
                <a:ea typeface="宋体" charset="0"/>
              </a:rPr>
              <a:t>,</a:t>
            </a:r>
            <a:r>
              <a:rPr kumimoji="1" lang="zh-CN" altLang="en-US" dirty="0" smtClean="0">
                <a:ea typeface="宋体" charset="0"/>
              </a:rPr>
              <a:t>只要知道前后是谁就可以</a:t>
            </a:r>
          </a:p>
          <a:p>
            <a:endParaRPr kumimoji="1" lang="zh-CN" altLang="en-US" dirty="0" smtClean="0">
              <a:ea typeface="宋体" charset="0"/>
            </a:endParaRPr>
          </a:p>
          <a:p>
            <a:endParaRPr kumimoji="1" lang="zh-CN" altLang="en-US" dirty="0" smtClean="0">
              <a:ea typeface="宋体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3515995"/>
            <a:ext cx="1905000" cy="1409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370830" y="2724150"/>
            <a:ext cx="3315970" cy="22015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RelativeLayout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>
                <a:ea typeface="宋体" charset="0"/>
              </a:rPr>
              <a:t>e.g</a:t>
            </a:r>
          </a:p>
          <a:p>
            <a:endParaRPr kumimoji="1" lang="en-US" altLang="zh-CN" dirty="0" smtClean="0">
              <a:ea typeface="宋体" charset="0"/>
            </a:endParaRPr>
          </a:p>
          <a:p>
            <a:endParaRPr kumimoji="1" lang="zh-CN" altLang="en-US" dirty="0" smtClean="0">
              <a:ea typeface="宋体" charset="0"/>
            </a:endParaRPr>
          </a:p>
          <a:p>
            <a:endParaRPr kumimoji="1" lang="zh-CN" altLang="en-US" dirty="0" smtClean="0">
              <a:ea typeface="宋体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06" y="1415206"/>
            <a:ext cx="3687994" cy="36720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120" y="1221014"/>
            <a:ext cx="2093227" cy="386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6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FrameLayout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帧布局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控件按顺序显示在最上层，越后添加的越靠顶层，有点像蛋糕。</a:t>
            </a:r>
            <a:endParaRPr kumimoji="1" lang="zh-CN" altLang="en-US" dirty="0" smtClean="0">
              <a:ea typeface="宋体" charset="0"/>
            </a:endParaRPr>
          </a:p>
          <a:p>
            <a:endParaRPr kumimoji="1" lang="zh-CN" altLang="en-US" dirty="0" smtClean="0">
              <a:ea typeface="宋体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057" y="2846233"/>
            <a:ext cx="4027714" cy="20796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61258"/>
            <a:ext cx="1850571" cy="186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79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FrameLayout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>
                <a:ea typeface="宋体" charset="0"/>
              </a:rPr>
              <a:t>e.g</a:t>
            </a:r>
          </a:p>
          <a:p>
            <a:endParaRPr kumimoji="1" lang="en-US" altLang="zh-CN" dirty="0" smtClean="0">
              <a:ea typeface="宋体" charset="0"/>
            </a:endParaRPr>
          </a:p>
          <a:p>
            <a:endParaRPr kumimoji="1" lang="zh-CN" altLang="en-US" dirty="0" smtClean="0">
              <a:ea typeface="宋体" charset="0"/>
            </a:endParaRPr>
          </a:p>
          <a:p>
            <a:endParaRPr kumimoji="1" lang="zh-CN" altLang="en-US" dirty="0" smtClean="0">
              <a:ea typeface="宋体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43" y="1545771"/>
            <a:ext cx="4598463" cy="35124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314" y="1222890"/>
            <a:ext cx="2032001" cy="381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05710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204</Words>
  <Application>Microsoft Macintosh PowerPoint</Application>
  <PresentationFormat>全屏显示(16:9)</PresentationFormat>
  <Paragraphs>50</Paragraphs>
  <Slides>18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biz</vt:lpstr>
      <vt:lpstr>Android布局</vt:lpstr>
      <vt:lpstr>任务</vt:lpstr>
      <vt:lpstr>Android布局</vt:lpstr>
      <vt:lpstr>LinearLayout</vt:lpstr>
      <vt:lpstr>LinearLayout</vt:lpstr>
      <vt:lpstr>RelativeLayout</vt:lpstr>
      <vt:lpstr>RelativeLayout</vt:lpstr>
      <vt:lpstr>FrameLayout</vt:lpstr>
      <vt:lpstr>FrameLayout</vt:lpstr>
      <vt:lpstr>TableLayout</vt:lpstr>
      <vt:lpstr>TableLayout</vt:lpstr>
      <vt:lpstr>GridLayout</vt:lpstr>
      <vt:lpstr>GridLayout</vt:lpstr>
      <vt:lpstr>布局的嵌套</vt:lpstr>
      <vt:lpstr>布局的嵌套</vt:lpstr>
      <vt:lpstr>总结</vt:lpstr>
      <vt:lpstr>分析布局小技巧</vt:lpstr>
      <vt:lpstr>欢迎关注我的公众号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Android布局</dc:title>
  <dc:creator/>
  <cp:lastModifiedBy>tomliang liang</cp:lastModifiedBy>
  <cp:revision>19</cp:revision>
  <dcterms:created xsi:type="dcterms:W3CDTF">2015-12-24T14:17:55Z</dcterms:created>
  <dcterms:modified xsi:type="dcterms:W3CDTF">2016-02-25T10:42:40Z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