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85" autoAdjust="0"/>
  </p:normalViewPr>
  <p:slideViewPr>
    <p:cSldViewPr snapToGrid="0">
      <p:cViewPr varScale="1">
        <p:scale>
          <a:sx n="97" d="100"/>
          <a:sy n="97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7FA38-0571-4DA8-9070-A5B04FBB00C7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6D636-4FA5-4A3F-8A85-CCC86A6DB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3676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76D636-4FA5-4A3F-8A85-CCC86A6DBD5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747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C5F07-1157-091C-DD99-B960A9487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F07795C-6E6D-B85B-DF03-285B01EBE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E4BAF0-D092-74F7-5DB4-E06CC7CE7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6874F5-EDBB-9CFE-9658-A7CD801DF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BAA121-ACD2-3E7C-283E-AE608A0B0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04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78C29-DE33-36F9-2AC0-7435B1643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C629BE-1776-FBEE-353A-4BE8507B6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8B40C5-633A-A2C9-8227-2A653DEF5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81C280-AEAE-8E73-EFAA-60DA7308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E9910-9141-2328-6968-18B052726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624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B229364-C2B6-36AF-630D-A7DFD84EE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0657B5-7002-CA70-B9A1-A003AA42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FDCF97-35BC-F760-4D31-AEFF0E9B7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DD0B63-EBFC-06CF-65D4-0DEFEDABF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F1C231-5CE1-1A6A-419E-271E4B56E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56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C81EB-E7D8-9373-9DE1-69F1CAA32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A4BC09-EAFD-7DF5-1F30-B63B65D1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852FF6-1120-ED25-93F5-40DFB2BB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F387D8-3294-DE74-8256-1658D350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AC7A29-7F62-5E16-9323-6E956EB50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0143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B130F3-F74D-B72B-5975-991CE0217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A05CFB-16D2-4D3E-DA41-B4DB1116F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BDCB1-A18E-D5BC-8F59-413403C0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3888F2-04AC-E97D-F535-C998822E3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52820E-8585-B171-F230-68EAD5B14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0666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4EB14-3FD3-9FE6-D88D-C4F908E5A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59DEFC-5968-EB1F-AFCA-74A118DFB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6F7FAEF-CAB7-1C67-AED0-7308A3F160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BEFA8BF-AE22-BA7E-C44F-2847062C6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CEFE9D-B239-FEE7-EEE4-927EBA25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67E944-91B6-E2EC-D99F-84910A14D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017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E8B0F-A9F5-C7D4-D86D-56535F632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BDD3EB-8DD9-FD30-A707-BAB15FEF1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4CBDA2-FA0D-B9D1-835A-7FE947EFF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9898B8-EC84-61CD-A094-826888CE3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19060-9B7A-1890-D9E9-66ED3089FF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7BB7F3C-0DB9-0B63-E35A-8AC379FD7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1BA6268-A8BC-1C9A-E546-D44FADD9A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E146D3E-FB73-5725-6163-741B0400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39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B8A86-4502-91AD-AD1F-DB1597B6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905F24-65FB-0340-A135-C168220A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65A293A-EC24-BA09-0484-997CACE17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7E1A0F-BB54-4B47-F3AE-722CD76B1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86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0AB5FE5-BF95-4F10-B44F-A62949F0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633716-8996-041B-D625-897C18718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99E981-F00A-503A-713C-A0C04D8EF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76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47DE5-8EB3-37D1-FEF2-5B59A2B9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466BF2-1441-22E1-F436-B0E1319AC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8956CD-8991-5D54-FEC7-C85C4ED6A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73F2D6-3D23-E148-3432-FFD150766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E6D7759-45F3-81FA-BF73-7D940412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8D0FDB-9AE1-0C78-B06B-BBC930B6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99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F061E5-187F-D56F-6050-33ABEF12D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398DBD-8C73-4673-99AD-395C2ACB5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44F53B-A33D-9312-5AA0-9131E3D4F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868514C-2C1F-CDAD-BF09-3BA10FAB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BF0665-4233-9A0E-DBC1-951F787B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DEF2270-3292-9B69-B581-03C110EAE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1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0A9CE56-8154-E0E7-A46C-1415FB8B6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1B5472B-5BD1-A4BF-609F-57861FB88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715D55-5A8C-01EE-47A4-8F9A700C59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46F885-520B-410B-9295-10CC9BD27909}" type="datetimeFigureOut">
              <a:rPr lang="zh-CN" altLang="en-US" smtClean="0"/>
              <a:t>2025/3/28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61A17B-EAEA-5AA3-CE8F-9DF4EC544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E78E85-853D-425E-7727-8EE595CF0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33D16-C0DE-4AE2-B40B-334893F2AA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714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11090-3A08-1A86-DCAD-C6E0C7516D3D}"/>
              </a:ext>
            </a:extLst>
          </p:cNvPr>
          <p:cNvSpPr txBox="1"/>
          <p:nvPr/>
        </p:nvSpPr>
        <p:spPr>
          <a:xfrm>
            <a:off x="1" y="1204384"/>
            <a:ext cx="6096000" cy="3710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/>
              <a:t>0</a:t>
            </a:r>
            <a:r>
              <a:rPr lang="zh-CN" altLang="en-US" sz="3200" dirty="0"/>
              <a:t>、共有特征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en-US" altLang="zh-CN" sz="3200" dirty="0"/>
              <a:t>1</a:t>
            </a:r>
            <a:r>
              <a:rPr lang="zh-CN" altLang="en-US" sz="3200" dirty="0"/>
              <a:t>、借阅流程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en-US" altLang="zh-CN" sz="3200" dirty="0"/>
              <a:t>2</a:t>
            </a:r>
            <a:r>
              <a:rPr lang="zh-CN" altLang="en-US" sz="3200" dirty="0"/>
              <a:t>、销毁流程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en-US" altLang="zh-CN" sz="3200" dirty="0"/>
              <a:t>3</a:t>
            </a:r>
            <a:r>
              <a:rPr lang="zh-CN" altLang="en-US" sz="3200" dirty="0"/>
              <a:t>、归档流程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en-US" altLang="zh-CN" sz="3200" dirty="0"/>
              <a:t>4</a:t>
            </a:r>
            <a:r>
              <a:rPr lang="zh-CN" altLang="en-US" sz="3200" dirty="0"/>
              <a:t>、监听函数</a:t>
            </a:r>
            <a:endParaRPr lang="en-US" altLang="zh-CN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6107DC-675A-1791-7D5B-979FDE4E107A}"/>
              </a:ext>
            </a:extLst>
          </p:cNvPr>
          <p:cNvSpPr txBox="1"/>
          <p:nvPr/>
        </p:nvSpPr>
        <p:spPr>
          <a:xfrm>
            <a:off x="6096000" y="1204384"/>
            <a:ext cx="6096000" cy="1494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/>
              <a:t>5</a:t>
            </a:r>
            <a:r>
              <a:rPr lang="zh-CN" altLang="en-US" sz="3200" dirty="0"/>
              <a:t>、定时任务</a:t>
            </a:r>
            <a:endParaRPr lang="en-US" altLang="zh-CN" sz="3200" dirty="0"/>
          </a:p>
          <a:p>
            <a:pPr algn="ctr">
              <a:lnSpc>
                <a:spcPct val="150000"/>
              </a:lnSpc>
            </a:pPr>
            <a:r>
              <a:rPr lang="en-US" altLang="zh-CN" sz="3200" dirty="0"/>
              <a:t>6</a:t>
            </a:r>
            <a:r>
              <a:rPr lang="zh-CN" altLang="en-US" sz="3200" dirty="0"/>
              <a:t>、前端跳转</a:t>
            </a:r>
            <a:endParaRPr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249145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216E7BC-5969-CB6F-24C9-3F5C2A56B0CA}"/>
              </a:ext>
            </a:extLst>
          </p:cNvPr>
          <p:cNvSpPr txBox="1"/>
          <p:nvPr/>
        </p:nvSpPr>
        <p:spPr>
          <a:xfrm>
            <a:off x="426000" y="459000"/>
            <a:ext cx="11340000" cy="59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共有特征：</a:t>
            </a:r>
            <a:endParaRPr lang="en-US" altLang="zh-CN" sz="2400" b="1" dirty="0"/>
          </a:p>
          <a:p>
            <a:pPr indent="457200" algn="just">
              <a:lnSpc>
                <a:spcPct val="150000"/>
              </a:lnSpc>
            </a:pPr>
            <a:r>
              <a:rPr lang="zh-CN" altLang="en-US" b="1" dirty="0"/>
              <a:t>人员：</a:t>
            </a: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档案管理员：收集、整理、保存和维护，确保档案的完整性和可用性。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档案审核员：负责对档案进行审核，确保档案的真实性和合规性，防止错误信息的传播。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档案使用员：负责档案的使用和查阅，确保档案的合理利用，同时遵守相关的管理规定。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zh-CN" altLang="en-US" dirty="0"/>
              <a:t>（现阶段人员结构：普通员工</a:t>
            </a:r>
            <a:r>
              <a:rPr lang="en-US" altLang="zh-CN" dirty="0"/>
              <a:t>-</a:t>
            </a:r>
            <a:r>
              <a:rPr lang="zh-CN" altLang="en-US" dirty="0"/>
              <a:t>部门领导</a:t>
            </a:r>
            <a:r>
              <a:rPr lang="en-US" altLang="zh-CN" dirty="0"/>
              <a:t>-</a:t>
            </a:r>
            <a:r>
              <a:rPr lang="zh-CN" altLang="en-US" dirty="0"/>
              <a:t>管理员；可切换成上述人员结构）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zh-CN" altLang="en-US" b="1" dirty="0"/>
              <a:t>表单：</a:t>
            </a: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核心字段：审核结果（</a:t>
            </a:r>
            <a:r>
              <a:rPr lang="en-US" altLang="zh-CN" dirty="0"/>
              <a:t>approval Result</a:t>
            </a:r>
            <a:r>
              <a:rPr lang="zh-CN" altLang="en-US" dirty="0"/>
              <a:t>）、审核意见（</a:t>
            </a:r>
            <a:r>
              <a:rPr lang="en-US" altLang="zh-CN" dirty="0"/>
              <a:t>approval comment</a:t>
            </a:r>
            <a:r>
              <a:rPr lang="zh-CN" altLang="en-US" dirty="0"/>
              <a:t>）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zh-CN" altLang="en-US" b="1" dirty="0"/>
              <a:t>流程信息记录表（</a:t>
            </a:r>
            <a:r>
              <a:rPr lang="en-US" altLang="zh-CN" b="1" dirty="0"/>
              <a:t>DestroyApproval</a:t>
            </a:r>
            <a:r>
              <a:rPr lang="zh-CN" altLang="en-US" b="1" dirty="0"/>
              <a:t>、</a:t>
            </a:r>
            <a:r>
              <a:rPr lang="en-US" altLang="zh-CN" b="1" dirty="0"/>
              <a:t>FilingApproval </a:t>
            </a:r>
            <a:r>
              <a:rPr lang="zh-CN" altLang="en-US" b="1" dirty="0"/>
              <a:t>） 涉及到的字段：</a:t>
            </a: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r>
              <a:rPr lang="en-US" altLang="zh-CN" b="1" dirty="0"/>
              <a:t>	</a:t>
            </a:r>
            <a:r>
              <a:rPr lang="zh-CN" altLang="en-US" dirty="0"/>
              <a:t>档案表：档案</a:t>
            </a:r>
            <a:r>
              <a:rPr lang="en-US" altLang="zh-CN" dirty="0"/>
              <a:t>ID</a:t>
            </a:r>
            <a:r>
              <a:rPr lang="zh-CN" altLang="en-US" dirty="0"/>
              <a:t>、档案名、档号。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用户表：用户</a:t>
            </a:r>
            <a:r>
              <a:rPr lang="en-US" altLang="zh-CN" dirty="0"/>
              <a:t>ID</a:t>
            </a:r>
            <a:r>
              <a:rPr lang="zh-CN" altLang="en-US" dirty="0"/>
              <a:t>、用户名。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部门表：用户所在部门</a:t>
            </a:r>
            <a:r>
              <a:rPr lang="en-US" altLang="zh-CN" dirty="0"/>
              <a:t>ID</a:t>
            </a:r>
            <a:r>
              <a:rPr lang="zh-CN" altLang="en-US" dirty="0"/>
              <a:t>、用户所在部门名。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流程信息：流程实例</a:t>
            </a:r>
            <a:r>
              <a:rPr lang="en-US" altLang="zh-CN" dirty="0"/>
              <a:t>ID</a:t>
            </a:r>
            <a:r>
              <a:rPr lang="zh-CN" altLang="en-US" dirty="0"/>
              <a:t>、流程实例名、流程业务</a:t>
            </a:r>
            <a:r>
              <a:rPr lang="en-US" altLang="zh-CN" dirty="0"/>
              <a:t>Key</a:t>
            </a:r>
            <a:r>
              <a:rPr lang="zh-CN" altLang="en-US" dirty="0"/>
              <a:t>、启动的流程名。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目的：借阅</a:t>
            </a:r>
            <a:r>
              <a:rPr lang="en-US" altLang="zh-CN" dirty="0"/>
              <a:t>\</a:t>
            </a:r>
            <a:r>
              <a:rPr lang="zh-CN" altLang="en-US" dirty="0"/>
              <a:t>销毁</a:t>
            </a:r>
            <a:r>
              <a:rPr lang="en-US" altLang="zh-CN" dirty="0"/>
              <a:t>\</a:t>
            </a:r>
            <a:r>
              <a:rPr lang="zh-CN" altLang="en-US" dirty="0"/>
              <a:t>归档原因</a:t>
            </a:r>
          </a:p>
        </p:txBody>
      </p:sp>
    </p:spTree>
    <p:extLst>
      <p:ext uri="{BB962C8B-B14F-4D97-AF65-F5344CB8AC3E}">
        <p14:creationId xmlns:p14="http://schemas.microsoft.com/office/powerpoint/2010/main" val="3165770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A22071F-0B0E-432C-7C03-F6986F077C17}"/>
              </a:ext>
            </a:extLst>
          </p:cNvPr>
          <p:cNvSpPr txBox="1"/>
          <p:nvPr/>
        </p:nvSpPr>
        <p:spPr>
          <a:xfrm>
            <a:off x="427181" y="426191"/>
            <a:ext cx="11340000" cy="59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借阅流程：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1" dirty="0"/>
              <a:t>借阅记录表 （</a:t>
            </a:r>
            <a:r>
              <a:rPr lang="en-US" altLang="zh-CN" b="1" dirty="0" err="1"/>
              <a:t>recordID</a:t>
            </a:r>
            <a:r>
              <a:rPr lang="en-US" altLang="zh-CN" b="1" dirty="0"/>
              <a:t> + </a:t>
            </a:r>
            <a:r>
              <a:rPr lang="zh-CN" altLang="en-US" b="1" dirty="0"/>
              <a:t>个人信息</a:t>
            </a:r>
            <a:r>
              <a:rPr lang="en-US" altLang="zh-CN" b="1" dirty="0"/>
              <a:t>+</a:t>
            </a:r>
            <a:r>
              <a:rPr lang="zh-CN" altLang="en-US" b="1" dirty="0"/>
              <a:t>档案信息（只有</a:t>
            </a:r>
            <a:r>
              <a:rPr lang="en-US" altLang="zh-CN" b="1" dirty="0"/>
              <a:t>ID</a:t>
            </a:r>
            <a:r>
              <a:rPr lang="zh-CN" altLang="en-US" b="1" dirty="0"/>
              <a:t>）</a:t>
            </a:r>
            <a:r>
              <a:rPr lang="en-US" altLang="zh-CN" b="1" dirty="0"/>
              <a:t>+ </a:t>
            </a:r>
            <a:r>
              <a:rPr lang="zh-CN" altLang="en-US" b="1" dirty="0"/>
              <a:t>流程状态</a:t>
            </a:r>
            <a:r>
              <a:rPr lang="en-US" altLang="zh-CN" b="1" dirty="0"/>
              <a:t>+ </a:t>
            </a:r>
            <a:r>
              <a:rPr lang="zh-CN" altLang="en-US" b="1" dirty="0"/>
              <a:t>待启动的流程</a:t>
            </a:r>
            <a:r>
              <a:rPr lang="en-US" altLang="zh-CN" b="1" dirty="0"/>
              <a:t>key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r>
              <a:rPr lang="zh-CN" altLang="en-US" b="1" dirty="0"/>
              <a:t>借阅申请表（</a:t>
            </a:r>
            <a:r>
              <a:rPr lang="en-US" altLang="zh-CN" b="1" dirty="0" err="1"/>
              <a:t>applyID</a:t>
            </a:r>
            <a:r>
              <a:rPr lang="en-US" altLang="zh-CN" b="1" dirty="0"/>
              <a:t> + </a:t>
            </a:r>
            <a:r>
              <a:rPr lang="zh-CN" altLang="en-US" b="1" dirty="0"/>
              <a:t>流程业务</a:t>
            </a:r>
            <a:r>
              <a:rPr lang="en-US" altLang="zh-CN" b="1" dirty="0"/>
              <a:t>key + </a:t>
            </a:r>
            <a:r>
              <a:rPr lang="zh-CN" altLang="en-US" b="1" dirty="0"/>
              <a:t>流程实例</a:t>
            </a:r>
            <a:r>
              <a:rPr lang="en-US" altLang="zh-CN" b="1" dirty="0"/>
              <a:t>ID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indent="457200" algn="just"/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r>
              <a:rPr lang="zh-CN" altLang="en-US" dirty="0"/>
              <a:t>流程过程：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用户发起（填写用户信息</a:t>
            </a:r>
            <a:r>
              <a:rPr lang="en-US" altLang="zh-CN" dirty="0"/>
              <a:t>+</a:t>
            </a:r>
            <a:r>
              <a:rPr lang="zh-CN" altLang="en-US" dirty="0"/>
              <a:t>档案信息</a:t>
            </a:r>
            <a:r>
              <a:rPr lang="en-US" altLang="zh-CN" dirty="0"/>
              <a:t>+</a:t>
            </a:r>
            <a:r>
              <a:rPr lang="zh-CN" altLang="en-US" dirty="0"/>
              <a:t>需要启动的流程名） 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后端校验信息，启动流程，将信息写入上面</a:t>
            </a:r>
            <a:r>
              <a:rPr lang="zh-CN" altLang="en-US" b="1" dirty="0">
                <a:sym typeface="Wingdings" panose="05000000000000000000" pitchFamily="2" charset="2"/>
              </a:rPr>
              <a:t>两张表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执行流程（修改流程状态的信息：</a:t>
            </a:r>
            <a:r>
              <a:rPr lang="zh-CN" altLang="en-US" b="1" dirty="0"/>
              <a:t>待审批、已审批、驳回等状态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流程结束时事件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	1</a:t>
            </a:r>
            <a:r>
              <a:rPr lang="zh-CN" altLang="en-US" dirty="0">
                <a:sym typeface="Wingdings" panose="05000000000000000000" pitchFamily="2" charset="2"/>
              </a:rPr>
              <a:t>、修改流程状态：已批准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zh-CN" altLang="en-US" dirty="0">
                <a:sym typeface="Wingdings" panose="05000000000000000000" pitchFamily="2" charset="2"/>
              </a:rPr>
              <a:t>档案查看详情：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</a:t>
            </a:r>
            <a:r>
              <a:rPr lang="zh-CN" altLang="en-US" dirty="0">
                <a:sym typeface="Wingdings" panose="05000000000000000000" pitchFamily="2" charset="2"/>
              </a:rPr>
              <a:t>档案列表全员可见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查看某个档案</a:t>
            </a:r>
            <a:r>
              <a:rPr lang="en-US" altLang="zh-CN" dirty="0">
                <a:sym typeface="Wingdings" panose="05000000000000000000" pitchFamily="2" charset="2"/>
              </a:rPr>
              <a:t>ID</a:t>
            </a:r>
            <a:r>
              <a:rPr lang="zh-CN" altLang="en-US" dirty="0">
                <a:sym typeface="Wingdings" panose="05000000000000000000" pitchFamily="2" charset="2"/>
              </a:rPr>
              <a:t>详情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校验借阅记录表中是否存在（档案</a:t>
            </a:r>
            <a:r>
              <a:rPr lang="en-US" altLang="zh-CN" dirty="0">
                <a:sym typeface="Wingdings" panose="05000000000000000000" pitchFamily="2" charset="2"/>
              </a:rPr>
              <a:t>ID+</a:t>
            </a:r>
            <a:r>
              <a:rPr lang="zh-CN" altLang="en-US" dirty="0">
                <a:sym typeface="Wingdings" panose="05000000000000000000" pitchFamily="2" charset="2"/>
              </a:rPr>
              <a:t>用户</a:t>
            </a:r>
            <a:r>
              <a:rPr lang="en-US" altLang="zh-CN" dirty="0">
                <a:sym typeface="Wingdings" panose="05000000000000000000" pitchFamily="2" charset="2"/>
              </a:rPr>
              <a:t>ID+</a:t>
            </a:r>
            <a:r>
              <a:rPr lang="zh-CN" altLang="en-US" dirty="0">
                <a:sym typeface="Wingdings" panose="05000000000000000000" pitchFamily="2" charset="2"/>
              </a:rPr>
              <a:t>已批准）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查验记录的借阅期限是否超过当前时间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zh-CN" altLang="en-US" dirty="0">
                <a:sym typeface="Wingdings" panose="05000000000000000000" pitchFamily="2" charset="2"/>
              </a:rPr>
              <a:t>返回检验结果。</a:t>
            </a:r>
            <a:endParaRPr lang="en-US" altLang="zh-CN" dirty="0">
              <a:sym typeface="Wingdings" panose="05000000000000000000" pitchFamily="2" charset="2"/>
            </a:endParaRP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A84CC5C-4372-3E50-5403-88D540B697EB}"/>
              </a:ext>
            </a:extLst>
          </p:cNvPr>
          <p:cNvCxnSpPr>
            <a:cxnSpLocks/>
          </p:cNvCxnSpPr>
          <p:nvPr/>
        </p:nvCxnSpPr>
        <p:spPr>
          <a:xfrm>
            <a:off x="2892425" y="1387475"/>
            <a:ext cx="0" cy="565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42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E5B34FB-D099-6B0D-C6A0-423AE7F94D32}"/>
              </a:ext>
            </a:extLst>
          </p:cNvPr>
          <p:cNvSpPr txBox="1"/>
          <p:nvPr/>
        </p:nvSpPr>
        <p:spPr>
          <a:xfrm>
            <a:off x="426000" y="459000"/>
            <a:ext cx="11340000" cy="4759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销毁流程：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1" dirty="0"/>
              <a:t>销毁流程信息记录表</a:t>
            </a:r>
            <a:r>
              <a:rPr lang="zh-CN" altLang="en-US" b="1" dirty="0">
                <a:sym typeface="Wingdings" panose="05000000000000000000" pitchFamily="2" charset="2"/>
              </a:rPr>
              <a:t>（用户信息（用户</a:t>
            </a:r>
            <a:r>
              <a:rPr lang="en-US" altLang="zh-CN" b="1" dirty="0">
                <a:sym typeface="Wingdings" panose="05000000000000000000" pitchFamily="2" charset="2"/>
              </a:rPr>
              <a:t>ID+</a:t>
            </a:r>
            <a:r>
              <a:rPr lang="zh-CN" altLang="en-US" b="1" dirty="0">
                <a:sym typeface="Wingdings" panose="05000000000000000000" pitchFamily="2" charset="2"/>
              </a:rPr>
              <a:t>部门信息）</a:t>
            </a:r>
            <a:r>
              <a:rPr lang="en-US" altLang="zh-CN" b="1" dirty="0">
                <a:sym typeface="Wingdings" panose="05000000000000000000" pitchFamily="2" charset="2"/>
              </a:rPr>
              <a:t>+ </a:t>
            </a:r>
            <a:r>
              <a:rPr lang="zh-CN" altLang="en-US" b="1" dirty="0">
                <a:sym typeface="Wingdings" panose="05000000000000000000" pitchFamily="2" charset="2"/>
              </a:rPr>
              <a:t>档案信息</a:t>
            </a:r>
            <a:r>
              <a:rPr lang="en-US" altLang="zh-CN" b="1" dirty="0">
                <a:sym typeface="Wingdings" panose="05000000000000000000" pitchFamily="2" charset="2"/>
              </a:rPr>
              <a:t>+</a:t>
            </a:r>
            <a:r>
              <a:rPr lang="zh-CN" altLang="en-US" b="1" dirty="0">
                <a:sym typeface="Wingdings" panose="05000000000000000000" pitchFamily="2" charset="2"/>
              </a:rPr>
              <a:t>流程信息）</a:t>
            </a: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zh-CN" altLang="en-US" dirty="0"/>
              <a:t>流程过程：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用户发起（填写用户信息</a:t>
            </a:r>
            <a:r>
              <a:rPr lang="en-US" altLang="zh-CN" dirty="0"/>
              <a:t>+</a:t>
            </a:r>
            <a:r>
              <a:rPr lang="zh-CN" altLang="en-US" dirty="0"/>
              <a:t>部门信息 </a:t>
            </a:r>
            <a:r>
              <a:rPr lang="en-US" altLang="zh-CN" dirty="0"/>
              <a:t>+ </a:t>
            </a:r>
            <a:r>
              <a:rPr lang="zh-CN" altLang="en-US" dirty="0"/>
              <a:t>档案信息</a:t>
            </a:r>
            <a:r>
              <a:rPr lang="en-US" altLang="zh-CN" dirty="0"/>
              <a:t>+</a:t>
            </a:r>
            <a:r>
              <a:rPr lang="zh-CN" altLang="en-US" dirty="0"/>
              <a:t>需要启动的流程名） 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后端校验信息，启动流程，将信息写入上表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执行流程（修改流程状态的信息：</a:t>
            </a:r>
            <a:r>
              <a:rPr lang="zh-CN" altLang="en-US" b="1" dirty="0"/>
              <a:t>待审批、已审批、驳回等状态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流程结束时事件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	1</a:t>
            </a:r>
            <a:r>
              <a:rPr lang="zh-CN" altLang="en-US" dirty="0">
                <a:sym typeface="Wingdings" panose="05000000000000000000" pitchFamily="2" charset="2"/>
              </a:rPr>
              <a:t>、修改流程状态：已批准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	2</a:t>
            </a:r>
            <a:r>
              <a:rPr lang="zh-CN" altLang="en-US" dirty="0">
                <a:sym typeface="Wingdings" panose="05000000000000000000" pitchFamily="2" charset="2"/>
              </a:rPr>
              <a:t>、修改档案状态：已销毁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		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、删除档案信息（真删除与假删除可采用不同结束事件），需求不明，可随时更改。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681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E47A6DF-7585-3964-A6A4-1E95DA7DEC05}"/>
              </a:ext>
            </a:extLst>
          </p:cNvPr>
          <p:cNvSpPr txBox="1"/>
          <p:nvPr/>
        </p:nvSpPr>
        <p:spPr>
          <a:xfrm>
            <a:off x="426000" y="459000"/>
            <a:ext cx="11340000" cy="594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归档流程：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1" dirty="0"/>
              <a:t>归档流程信息记录表</a:t>
            </a:r>
            <a:r>
              <a:rPr lang="zh-CN" altLang="en-US" b="1" dirty="0">
                <a:sym typeface="Wingdings" panose="05000000000000000000" pitchFamily="2" charset="2"/>
              </a:rPr>
              <a:t>（用户信息（用户</a:t>
            </a:r>
            <a:r>
              <a:rPr lang="en-US" altLang="zh-CN" b="1" dirty="0">
                <a:sym typeface="Wingdings" panose="05000000000000000000" pitchFamily="2" charset="2"/>
              </a:rPr>
              <a:t>ID+</a:t>
            </a:r>
            <a:r>
              <a:rPr lang="zh-CN" altLang="en-US" b="1" dirty="0">
                <a:sym typeface="Wingdings" panose="05000000000000000000" pitchFamily="2" charset="2"/>
              </a:rPr>
              <a:t>部门信息）</a:t>
            </a:r>
            <a:r>
              <a:rPr lang="en-US" altLang="zh-CN" b="1" dirty="0">
                <a:sym typeface="Wingdings" panose="05000000000000000000" pitchFamily="2" charset="2"/>
              </a:rPr>
              <a:t>+ </a:t>
            </a:r>
            <a:r>
              <a:rPr lang="zh-CN" altLang="en-US" b="1" dirty="0">
                <a:sym typeface="Wingdings" panose="05000000000000000000" pitchFamily="2" charset="2"/>
              </a:rPr>
              <a:t>档案信息</a:t>
            </a:r>
            <a:r>
              <a:rPr lang="en-US" altLang="zh-CN" b="1" dirty="0">
                <a:sym typeface="Wingdings" panose="05000000000000000000" pitchFamily="2" charset="2"/>
              </a:rPr>
              <a:t>+</a:t>
            </a:r>
            <a:r>
              <a:rPr lang="zh-CN" altLang="en-US" b="1" dirty="0">
                <a:sym typeface="Wingdings" panose="05000000000000000000" pitchFamily="2" charset="2"/>
              </a:rPr>
              <a:t>流程信息）</a:t>
            </a: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zh-CN" altLang="en-US" dirty="0"/>
              <a:t>流程过程：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dirty="0"/>
              <a:t>用户发起（填写用户信息</a:t>
            </a:r>
            <a:r>
              <a:rPr lang="en-US" altLang="zh-CN" dirty="0"/>
              <a:t>+</a:t>
            </a:r>
            <a:r>
              <a:rPr lang="zh-CN" altLang="en-US" dirty="0"/>
              <a:t>部门信息 </a:t>
            </a:r>
            <a:r>
              <a:rPr lang="en-US" altLang="zh-CN" dirty="0"/>
              <a:t>+ </a:t>
            </a:r>
            <a:r>
              <a:rPr lang="zh-CN" altLang="en-US" dirty="0"/>
              <a:t>档案信息</a:t>
            </a:r>
            <a:r>
              <a:rPr lang="en-US" altLang="zh-CN" dirty="0"/>
              <a:t>+</a:t>
            </a:r>
            <a:r>
              <a:rPr lang="zh-CN" altLang="en-US" dirty="0"/>
              <a:t>需要启动的流程名） 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后端校验信息，启动流程，将信息写入上表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执行流程（修改流程状态的信息：</a:t>
            </a:r>
            <a:r>
              <a:rPr lang="zh-CN" altLang="en-US" b="1" dirty="0"/>
              <a:t>待审批、已审批、驳回等状态</a:t>
            </a:r>
            <a:r>
              <a:rPr lang="zh-CN" altLang="en-US" dirty="0">
                <a:sym typeface="Wingdings" panose="05000000000000000000" pitchFamily="2" charset="2"/>
              </a:rPr>
              <a:t>）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流程结束时事件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	1</a:t>
            </a:r>
            <a:r>
              <a:rPr lang="zh-CN" altLang="en-US" dirty="0">
                <a:sym typeface="Wingdings" panose="05000000000000000000" pitchFamily="2" charset="2"/>
              </a:rPr>
              <a:t>、修改流程状态：已批准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	2</a:t>
            </a:r>
            <a:r>
              <a:rPr lang="zh-CN" altLang="en-US" dirty="0">
                <a:sym typeface="Wingdings" panose="05000000000000000000" pitchFamily="2" charset="2"/>
              </a:rPr>
              <a:t>、修改档案状态：已归档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		</a:t>
            </a:r>
            <a:r>
              <a:rPr lang="en-US" altLang="zh-CN" dirty="0">
                <a:sym typeface="Wingdings" panose="05000000000000000000" pitchFamily="2" charset="2"/>
              </a:rPr>
              <a:t>3</a:t>
            </a:r>
            <a:r>
              <a:rPr lang="zh-CN" altLang="en-US" dirty="0">
                <a:sym typeface="Wingdings" panose="05000000000000000000" pitchFamily="2" charset="2"/>
              </a:rPr>
              <a:t>、修改档案信息（依据归档需求）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8154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6B65317-42EF-3A9A-6376-9821CB0EFEBD}"/>
              </a:ext>
            </a:extLst>
          </p:cNvPr>
          <p:cNvSpPr txBox="1"/>
          <p:nvPr/>
        </p:nvSpPr>
        <p:spPr>
          <a:xfrm>
            <a:off x="426000" y="459000"/>
            <a:ext cx="11340000" cy="517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监听函数：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1" dirty="0"/>
              <a:t>过程监听：</a:t>
            </a:r>
            <a:r>
              <a:rPr lang="zh-CN" altLang="en-US" dirty="0"/>
              <a:t>经由网关判断审批结果出现的两条路径，添加监听函数：</a:t>
            </a:r>
            <a:r>
              <a:rPr lang="en-US" altLang="zh-CN" dirty="0"/>
              <a:t>Java</a:t>
            </a:r>
            <a:r>
              <a:rPr lang="zh-CN" altLang="en-US" dirty="0"/>
              <a:t>类，修改对应记录中的审批状态，每个审批流程（依据业务）有自己监听类，现准备三种。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r>
              <a:rPr lang="zh-CN" altLang="en-US" b="1" dirty="0"/>
              <a:t>结束事件：</a:t>
            </a:r>
            <a:r>
              <a:rPr lang="zh-CN" altLang="en-US" dirty="0"/>
              <a:t>最终同意环节，执行终止操作，调用</a:t>
            </a:r>
            <a:r>
              <a:rPr lang="en-US" altLang="zh-CN" dirty="0"/>
              <a:t>Java</a:t>
            </a:r>
            <a:r>
              <a:rPr lang="zh-CN" altLang="en-US" dirty="0"/>
              <a:t>类，修改数据库信息。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AC136A5-4C72-EFA1-AA4F-66B968D4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59" t="13648" r="7553" b="4463"/>
          <a:stretch/>
        </p:blipFill>
        <p:spPr>
          <a:xfrm>
            <a:off x="3571875" y="2289073"/>
            <a:ext cx="50482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75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235DA-7531-44DE-A36A-6558AE7BC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F3355851-9C00-1EDA-D309-DEA8B2D4A52F}"/>
              </a:ext>
            </a:extLst>
          </p:cNvPr>
          <p:cNvSpPr txBox="1"/>
          <p:nvPr/>
        </p:nvSpPr>
        <p:spPr>
          <a:xfrm>
            <a:off x="426000" y="459000"/>
            <a:ext cx="11340000" cy="309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定时任务：</a:t>
            </a:r>
          </a:p>
          <a:p>
            <a:pPr indent="457200" algn="just">
              <a:lnSpc>
                <a:spcPct val="150000"/>
              </a:lnSpc>
            </a:pPr>
            <a:r>
              <a:rPr lang="zh-CN" altLang="en-US" b="1" dirty="0">
                <a:sym typeface="Wingdings" panose="05000000000000000000" pitchFamily="2" charset="2"/>
              </a:rPr>
              <a:t>借阅信息表中包含：借阅开始时间 </a:t>
            </a:r>
            <a:r>
              <a:rPr lang="en-US" altLang="zh-CN" b="1" dirty="0">
                <a:sym typeface="Wingdings" panose="05000000000000000000" pitchFamily="2" charset="2"/>
              </a:rPr>
              <a:t> </a:t>
            </a:r>
            <a:r>
              <a:rPr lang="zh-CN" altLang="en-US" b="1" dirty="0">
                <a:sym typeface="Wingdings" panose="05000000000000000000" pitchFamily="2" charset="2"/>
              </a:rPr>
              <a:t>借阅结束时间 （借阅状态）</a:t>
            </a:r>
            <a:endParaRPr lang="en-US" altLang="zh-CN" b="1" dirty="0"/>
          </a:p>
          <a:p>
            <a:pPr indent="457200" algn="just">
              <a:lnSpc>
                <a:spcPct val="150000"/>
              </a:lnSpc>
            </a:pP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zh-CN" altLang="en-US" dirty="0"/>
              <a:t>定时任务：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/>
              <a:t>	</a:t>
            </a:r>
            <a:r>
              <a:rPr lang="zh-CN" altLang="en-US" b="1" dirty="0"/>
              <a:t>每天</a:t>
            </a:r>
            <a:r>
              <a:rPr lang="zh-CN" altLang="en-US" dirty="0"/>
              <a:t>检查一次：所有：“已批准</a:t>
            </a:r>
            <a:r>
              <a:rPr lang="en-US" altLang="zh-CN" dirty="0"/>
              <a:t>approved</a:t>
            </a:r>
            <a:r>
              <a:rPr lang="zh-CN" altLang="en-US" dirty="0"/>
              <a:t>”的记录，当前时间是否大于结束时间</a:t>
            </a:r>
            <a:endParaRPr lang="en-US" altLang="zh-CN" dirty="0"/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大于：不进行处理</a:t>
            </a:r>
            <a:endParaRPr lang="en-US" altLang="zh-CN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dirty="0">
                <a:sym typeface="Wingdings" panose="05000000000000000000" pitchFamily="2" charset="2"/>
              </a:rPr>
              <a:t>	 </a:t>
            </a:r>
            <a:r>
              <a:rPr lang="zh-CN" altLang="en-US" dirty="0">
                <a:sym typeface="Wingdings" panose="05000000000000000000" pitchFamily="2" charset="2"/>
              </a:rPr>
              <a:t>小于：将状态更改为：“已逾期</a:t>
            </a:r>
            <a:r>
              <a:rPr lang="en-US" altLang="zh-CN" dirty="0">
                <a:sym typeface="Wingdings" panose="05000000000000000000" pitchFamily="2" charset="2"/>
              </a:rPr>
              <a:t>overdue</a:t>
            </a:r>
            <a:r>
              <a:rPr lang="zh-CN" altLang="en-US" dirty="0">
                <a:sym typeface="Wingdings" panose="05000000000000000000" pitchFamily="2" charset="2"/>
              </a:rPr>
              <a:t>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7246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09B3E0-1F55-533E-A6B0-08DD8E6AB219}"/>
              </a:ext>
            </a:extLst>
          </p:cNvPr>
          <p:cNvSpPr txBox="1"/>
          <p:nvPr/>
        </p:nvSpPr>
        <p:spPr>
          <a:xfrm>
            <a:off x="426000" y="459000"/>
            <a:ext cx="11340000" cy="309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b="1" dirty="0"/>
              <a:t>前端页面：</a:t>
            </a:r>
          </a:p>
          <a:p>
            <a:pPr indent="457200" algn="just"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ym typeface="Wingdings" panose="05000000000000000000" pitchFamily="2" charset="2"/>
              </a:rPr>
              <a:t>、档案列表全员可见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endParaRPr lang="en-US" altLang="zh-CN" b="1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ym typeface="Wingdings" panose="05000000000000000000" pitchFamily="2" charset="2"/>
              </a:rPr>
              <a:t>、档案操作：查看、删除、借阅，分别跳转三个对应页面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zh-CN" altLang="en-US" b="1" dirty="0"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1</a:t>
            </a:r>
            <a:r>
              <a:rPr lang="zh-CN" altLang="en-US" b="1" dirty="0">
                <a:sym typeface="Wingdings" panose="05000000000000000000" pitchFamily="2" charset="2"/>
              </a:rPr>
              <a:t>）查看详情：检查当前用户是否借阅过档案、借阅申请是否被同意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zh-CN" altLang="en-US" b="1" dirty="0"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2</a:t>
            </a:r>
            <a:r>
              <a:rPr lang="zh-CN" altLang="en-US" b="1" dirty="0">
                <a:sym typeface="Wingdings" panose="05000000000000000000" pitchFamily="2" charset="2"/>
              </a:rPr>
              <a:t>）删除：携带档案号、档案</a:t>
            </a:r>
            <a:r>
              <a:rPr lang="en-US" altLang="zh-CN" b="1" dirty="0">
                <a:sym typeface="Wingdings" panose="05000000000000000000" pitchFamily="2" charset="2"/>
              </a:rPr>
              <a:t>ID</a:t>
            </a:r>
            <a:r>
              <a:rPr lang="zh-CN" altLang="en-US" b="1" dirty="0">
                <a:sym typeface="Wingdings" panose="05000000000000000000" pitchFamily="2" charset="2"/>
              </a:rPr>
              <a:t>、档案名，跳转删除页面，自动填写档案部分信息</a:t>
            </a:r>
            <a:endParaRPr lang="en-US" altLang="zh-CN" b="1" dirty="0">
              <a:sym typeface="Wingdings" panose="05000000000000000000" pitchFamily="2" charset="2"/>
            </a:endParaRPr>
          </a:p>
          <a:p>
            <a:pPr indent="457200" algn="just">
              <a:lnSpc>
                <a:spcPct val="150000"/>
              </a:lnSpc>
            </a:pPr>
            <a:r>
              <a:rPr lang="en-US" altLang="zh-CN" b="1" dirty="0">
                <a:sym typeface="Wingdings" panose="05000000000000000000" pitchFamily="2" charset="2"/>
              </a:rPr>
              <a:t>	</a:t>
            </a:r>
            <a:r>
              <a:rPr lang="zh-CN" altLang="en-US" b="1" dirty="0">
                <a:sym typeface="Wingdings" panose="05000000000000000000" pitchFamily="2" charset="2"/>
              </a:rPr>
              <a:t>（</a:t>
            </a:r>
            <a:r>
              <a:rPr lang="en-US" altLang="zh-CN" b="1" dirty="0">
                <a:sym typeface="Wingdings" panose="05000000000000000000" pitchFamily="2" charset="2"/>
              </a:rPr>
              <a:t>3</a:t>
            </a:r>
            <a:r>
              <a:rPr lang="zh-CN" altLang="en-US" b="1" dirty="0">
                <a:sym typeface="Wingdings" panose="05000000000000000000" pitchFamily="2" charset="2"/>
              </a:rPr>
              <a:t>）借阅：携带档案号、档案名跳转借阅页面，自动填写档案部分信息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0129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870</Words>
  <Application>Microsoft Office PowerPoint</Application>
  <PresentationFormat>宽屏</PresentationFormat>
  <Paragraphs>83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涛 刘</dc:creator>
  <cp:lastModifiedBy>涛 刘</cp:lastModifiedBy>
  <cp:revision>42</cp:revision>
  <dcterms:created xsi:type="dcterms:W3CDTF">2025-03-27T02:49:03Z</dcterms:created>
  <dcterms:modified xsi:type="dcterms:W3CDTF">2025-03-28T07:21:26Z</dcterms:modified>
</cp:coreProperties>
</file>