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Spartan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Spartan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f110301af_7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1f110301af_7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f110301a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1f110301af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f110301af_7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1f110301af_7_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f110301af_7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1f110301af_7_1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f110301af_7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1f110301af_7_1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f110301af_7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1f110301af_7_1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f110301af_7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1f110301af_7_2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16.png"/><Relationship Id="rId7" Type="http://schemas.openxmlformats.org/officeDocument/2006/relationships/image" Target="../media/image3.png"/><Relationship Id="rId8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4699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0" y="0"/>
            <a:ext cx="850857" cy="850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6639590" y="953177"/>
            <a:ext cx="3339214" cy="166960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/>
          <p:nvPr/>
        </p:nvSpPr>
        <p:spPr>
          <a:xfrm>
            <a:off x="0" y="3575961"/>
            <a:ext cx="9144000" cy="1567539"/>
          </a:xfrm>
          <a:prstGeom prst="rect">
            <a:avLst/>
          </a:prstGeom>
          <a:solidFill>
            <a:srgbClr val="F8F4EB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0" y="2788518"/>
            <a:ext cx="787442" cy="78744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/>
        </p:nvSpPr>
        <p:spPr>
          <a:xfrm>
            <a:off x="514350" y="4252035"/>
            <a:ext cx="4057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rPr>
              <a:t>Yifei Sun, Yueming An, Yuyang Hu, Chen Liang</a:t>
            </a:r>
            <a:endParaRPr sz="700"/>
          </a:p>
        </p:txBody>
      </p:sp>
      <p:sp>
        <p:nvSpPr>
          <p:cNvPr id="134" name="Google Shape;134;p25"/>
          <p:cNvSpPr/>
          <p:nvPr/>
        </p:nvSpPr>
        <p:spPr>
          <a:xfrm>
            <a:off x="5152034" y="4109664"/>
            <a:ext cx="3467051" cy="500133"/>
          </a:xfrm>
          <a:custGeom>
            <a:rect b="b" l="l" r="r" t="t"/>
            <a:pathLst>
              <a:path extrusionOk="0" h="360680" w="2500328">
                <a:moveTo>
                  <a:pt x="2500328" y="180340"/>
                </a:moveTo>
                <a:cubicBezTo>
                  <a:pt x="2500328" y="81280"/>
                  <a:pt x="2420318" y="0"/>
                  <a:pt x="2319988" y="0"/>
                </a:cubicBezTo>
                <a:lnTo>
                  <a:pt x="172720" y="0"/>
                </a:lnTo>
                <a:lnTo>
                  <a:pt x="172720" y="1270"/>
                </a:lnTo>
                <a:cubicBezTo>
                  <a:pt x="76200" y="5080"/>
                  <a:pt x="0" y="83820"/>
                  <a:pt x="0" y="180340"/>
                </a:cubicBezTo>
                <a:cubicBezTo>
                  <a:pt x="0" y="276860"/>
                  <a:pt x="77470" y="355600"/>
                  <a:pt x="172720" y="359410"/>
                </a:cubicBezTo>
                <a:lnTo>
                  <a:pt x="172720" y="360680"/>
                </a:lnTo>
                <a:lnTo>
                  <a:pt x="2319987" y="360680"/>
                </a:lnTo>
                <a:cubicBezTo>
                  <a:pt x="2419047" y="360680"/>
                  <a:pt x="2500328" y="279400"/>
                  <a:pt x="2500328" y="180340"/>
                </a:cubicBezTo>
                <a:close/>
              </a:path>
            </a:pathLst>
          </a:custGeom>
          <a:solidFill>
            <a:srgbClr val="454699">
              <a:alpha val="11764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32</a:t>
            </a:r>
            <a:endParaRPr/>
          </a:p>
        </p:txBody>
      </p:sp>
      <p:grpSp>
        <p:nvGrpSpPr>
          <p:cNvPr id="135" name="Google Shape;135;p25"/>
          <p:cNvGrpSpPr/>
          <p:nvPr/>
        </p:nvGrpSpPr>
        <p:grpSpPr>
          <a:xfrm>
            <a:off x="8134594" y="4112202"/>
            <a:ext cx="495056" cy="495056"/>
            <a:chOff x="0" y="0"/>
            <a:chExt cx="1320150" cy="1320150"/>
          </a:xfrm>
        </p:grpSpPr>
        <p:pic>
          <p:nvPicPr>
            <p:cNvPr id="136" name="Google Shape;136;p2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320150" cy="132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2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6443" y="196443"/>
              <a:ext cx="927263" cy="9272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25"/>
          <p:cNvSpPr txBox="1"/>
          <p:nvPr/>
        </p:nvSpPr>
        <p:spPr>
          <a:xfrm>
            <a:off x="514350" y="932758"/>
            <a:ext cx="6633900" cy="2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300">
                <a:solidFill>
                  <a:srgbClr val="F8F4EB"/>
                </a:solidFill>
                <a:latin typeface="Spartan"/>
                <a:ea typeface="Spartan"/>
                <a:cs typeface="Spartan"/>
                <a:sym typeface="Spartan"/>
              </a:rPr>
              <a:t>SHARE</a:t>
            </a:r>
            <a:endParaRPr b="1" sz="6300">
              <a:solidFill>
                <a:srgbClr val="F8F4EB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8F4EB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8F4EB"/>
                </a:solidFill>
                <a:latin typeface="Spartan"/>
                <a:ea typeface="Spartan"/>
                <a:cs typeface="Spartan"/>
                <a:sym typeface="Spartan"/>
              </a:rPr>
              <a:t>Sprint1</a:t>
            </a:r>
            <a:endParaRPr b="1" sz="3000">
              <a:solidFill>
                <a:srgbClr val="F8F4EB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4699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/>
        </p:nvSpPr>
        <p:spPr>
          <a:xfrm>
            <a:off x="514350" y="488530"/>
            <a:ext cx="6506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8F4EB"/>
                </a:solidFill>
                <a:latin typeface="Spartan"/>
                <a:ea typeface="Spartan"/>
                <a:cs typeface="Spartan"/>
                <a:sym typeface="Spartan"/>
              </a:rPr>
              <a:t>Agenda</a:t>
            </a:r>
            <a:endParaRPr sz="700"/>
          </a:p>
        </p:txBody>
      </p:sp>
      <p:pic>
        <p:nvPicPr>
          <p:cNvPr id="144" name="Google Shape;14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491571" y="1816920"/>
            <a:ext cx="1966283" cy="98314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/>
          <p:nvPr/>
        </p:nvSpPr>
        <p:spPr>
          <a:xfrm>
            <a:off x="514350" y="1954114"/>
            <a:ext cx="2564944" cy="2675077"/>
          </a:xfrm>
          <a:custGeom>
            <a:rect b="b" l="l" r="r" t="t"/>
            <a:pathLst>
              <a:path extrusionOk="0" h="1244222" w="1192997">
                <a:moveTo>
                  <a:pt x="1068537" y="1244222"/>
                </a:moveTo>
                <a:lnTo>
                  <a:pt x="124460" y="1244222"/>
                </a:lnTo>
                <a:cubicBezTo>
                  <a:pt x="55880" y="1244222"/>
                  <a:pt x="0" y="1188342"/>
                  <a:pt x="0" y="1119762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068537" y="0"/>
                </a:lnTo>
                <a:cubicBezTo>
                  <a:pt x="1137117" y="0"/>
                  <a:pt x="1192997" y="55880"/>
                  <a:pt x="1192997" y="124460"/>
                </a:cubicBezTo>
                <a:lnTo>
                  <a:pt x="1192997" y="1119762"/>
                </a:lnTo>
                <a:cubicBezTo>
                  <a:pt x="1192997" y="1188342"/>
                  <a:pt x="1137117" y="1244222"/>
                  <a:pt x="1068537" y="1244222"/>
                </a:cubicBezTo>
                <a:close/>
              </a:path>
            </a:pathLst>
          </a:custGeom>
          <a:solidFill>
            <a:srgbClr val="F8F4EB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/>
          <p:nvPr/>
        </p:nvSpPr>
        <p:spPr>
          <a:xfrm>
            <a:off x="3289548" y="1954114"/>
            <a:ext cx="2564944" cy="2675077"/>
          </a:xfrm>
          <a:custGeom>
            <a:rect b="b" l="l" r="r" t="t"/>
            <a:pathLst>
              <a:path extrusionOk="0" h="1244222" w="1192997">
                <a:moveTo>
                  <a:pt x="1068537" y="1244222"/>
                </a:moveTo>
                <a:lnTo>
                  <a:pt x="124460" y="1244222"/>
                </a:lnTo>
                <a:cubicBezTo>
                  <a:pt x="55880" y="1244222"/>
                  <a:pt x="0" y="1188342"/>
                  <a:pt x="0" y="1119762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068537" y="0"/>
                </a:lnTo>
                <a:cubicBezTo>
                  <a:pt x="1137117" y="0"/>
                  <a:pt x="1192997" y="55880"/>
                  <a:pt x="1192997" y="124460"/>
                </a:cubicBezTo>
                <a:lnTo>
                  <a:pt x="1192997" y="1119762"/>
                </a:lnTo>
                <a:cubicBezTo>
                  <a:pt x="1192997" y="1188342"/>
                  <a:pt x="1137117" y="1244222"/>
                  <a:pt x="1068537" y="1244222"/>
                </a:cubicBezTo>
                <a:close/>
              </a:path>
            </a:pathLst>
          </a:custGeom>
          <a:solidFill>
            <a:srgbClr val="F8F4EB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5400000">
            <a:off x="7831795" y="3831295"/>
            <a:ext cx="1312206" cy="131220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/>
          <p:nvPr/>
        </p:nvSpPr>
        <p:spPr>
          <a:xfrm>
            <a:off x="6064747" y="1954114"/>
            <a:ext cx="2564944" cy="2675077"/>
          </a:xfrm>
          <a:custGeom>
            <a:rect b="b" l="l" r="r" t="t"/>
            <a:pathLst>
              <a:path extrusionOk="0" h="1244222" w="1192997">
                <a:moveTo>
                  <a:pt x="1068537" y="1244222"/>
                </a:moveTo>
                <a:lnTo>
                  <a:pt x="124460" y="1244222"/>
                </a:lnTo>
                <a:cubicBezTo>
                  <a:pt x="55880" y="1244222"/>
                  <a:pt x="0" y="1188342"/>
                  <a:pt x="0" y="1119762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068537" y="0"/>
                </a:lnTo>
                <a:cubicBezTo>
                  <a:pt x="1137117" y="0"/>
                  <a:pt x="1192997" y="55880"/>
                  <a:pt x="1192997" y="124460"/>
                </a:cubicBezTo>
                <a:lnTo>
                  <a:pt x="1192997" y="1119762"/>
                </a:lnTo>
                <a:cubicBezTo>
                  <a:pt x="1192997" y="1188342"/>
                  <a:pt x="1137117" y="1244222"/>
                  <a:pt x="1068537" y="1244222"/>
                </a:cubicBezTo>
                <a:close/>
              </a:path>
            </a:pathLst>
          </a:custGeom>
          <a:solidFill>
            <a:srgbClr val="F8F4EB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" name="Google Shape;149;p26"/>
          <p:cNvGrpSpPr/>
          <p:nvPr/>
        </p:nvGrpSpPr>
        <p:grpSpPr>
          <a:xfrm>
            <a:off x="722125" y="2186863"/>
            <a:ext cx="2216588" cy="2297737"/>
            <a:chOff x="-151701" y="-285143"/>
            <a:chExt cx="5910900" cy="6127300"/>
          </a:xfrm>
        </p:grpSpPr>
        <p:sp>
          <p:nvSpPr>
            <p:cNvPr id="150" name="Google Shape;150;p26"/>
            <p:cNvSpPr txBox="1"/>
            <p:nvPr/>
          </p:nvSpPr>
          <p:spPr>
            <a:xfrm>
              <a:off x="-151701" y="-285143"/>
              <a:ext cx="5910900" cy="10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500">
                  <a:solidFill>
                    <a:srgbClr val="454699"/>
                  </a:solidFill>
                  <a:latin typeface="Spartan"/>
                  <a:ea typeface="Spartan"/>
                  <a:cs typeface="Spartan"/>
                  <a:sym typeface="Spartan"/>
                </a:rPr>
                <a:t>Introduction</a:t>
              </a:r>
              <a:endParaRPr sz="700"/>
            </a:p>
          </p:txBody>
        </p:sp>
        <p:sp>
          <p:nvSpPr>
            <p:cNvPr id="151" name="Google Shape;151;p26"/>
            <p:cNvSpPr txBox="1"/>
            <p:nvPr/>
          </p:nvSpPr>
          <p:spPr>
            <a:xfrm>
              <a:off x="-14366" y="1152557"/>
              <a:ext cx="5773500" cy="46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2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54699"/>
                  </a:solidFill>
                  <a:latin typeface="Roboto"/>
                  <a:ea typeface="Roboto"/>
                  <a:cs typeface="Roboto"/>
                  <a:sym typeface="Roboto"/>
                </a:rPr>
                <a:t>Background of our product:</a:t>
              </a:r>
              <a:endParaRPr sz="12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42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42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54699"/>
                  </a:solidFill>
                  <a:latin typeface="Roboto"/>
                  <a:ea typeface="Roboto"/>
                  <a:cs typeface="Roboto"/>
                  <a:sym typeface="Roboto"/>
                </a:rPr>
                <a:t>What is SHARE?</a:t>
              </a:r>
              <a:endParaRPr sz="12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42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54699"/>
                  </a:solidFill>
                  <a:latin typeface="Roboto"/>
                  <a:ea typeface="Roboto"/>
                  <a:cs typeface="Roboto"/>
                  <a:sym typeface="Roboto"/>
                </a:rPr>
                <a:t>Why is SHARE?</a:t>
              </a:r>
              <a:endParaRPr sz="12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42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54699"/>
                  </a:solidFill>
                  <a:latin typeface="Roboto"/>
                  <a:ea typeface="Roboto"/>
                  <a:cs typeface="Roboto"/>
                  <a:sym typeface="Roboto"/>
                </a:rPr>
                <a:t>How is SHARE?</a:t>
              </a:r>
              <a:endParaRPr sz="12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42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42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" name="Google Shape;152;p26"/>
          <p:cNvGrpSpPr/>
          <p:nvPr/>
        </p:nvGrpSpPr>
        <p:grpSpPr>
          <a:xfrm>
            <a:off x="3554211" y="2279504"/>
            <a:ext cx="2070738" cy="1450966"/>
            <a:chOff x="0" y="-38100"/>
            <a:chExt cx="5521967" cy="3869242"/>
          </a:xfrm>
        </p:grpSpPr>
        <p:sp>
          <p:nvSpPr>
            <p:cNvPr id="153" name="Google Shape;153;p26"/>
            <p:cNvSpPr txBox="1"/>
            <p:nvPr/>
          </p:nvSpPr>
          <p:spPr>
            <a:xfrm>
              <a:off x="0" y="-38100"/>
              <a:ext cx="54282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54" name="Google Shape;154;p26"/>
            <p:cNvSpPr txBox="1"/>
            <p:nvPr/>
          </p:nvSpPr>
          <p:spPr>
            <a:xfrm>
              <a:off x="93767" y="1240042"/>
              <a:ext cx="5428200" cy="25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2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54699"/>
                  </a:solidFill>
                  <a:latin typeface="Roboto"/>
                  <a:ea typeface="Roboto"/>
                  <a:cs typeface="Roboto"/>
                  <a:sym typeface="Roboto"/>
                </a:rPr>
                <a:t>Original goals</a:t>
              </a:r>
              <a:endParaRPr sz="12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42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54699"/>
                  </a:solidFill>
                  <a:latin typeface="Roboto"/>
                  <a:ea typeface="Roboto"/>
                  <a:cs typeface="Roboto"/>
                  <a:sym typeface="Roboto"/>
                </a:rPr>
                <a:t>Complete </a:t>
              </a:r>
              <a:r>
                <a:rPr lang="en" sz="1200">
                  <a:solidFill>
                    <a:srgbClr val="454699"/>
                  </a:solidFill>
                  <a:latin typeface="Roboto"/>
                  <a:ea typeface="Roboto"/>
                  <a:cs typeface="Roboto"/>
                  <a:sym typeface="Roboto"/>
                </a:rPr>
                <a:t>goals</a:t>
              </a:r>
              <a:endParaRPr sz="12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42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54699"/>
                  </a:solidFill>
                  <a:latin typeface="Roboto"/>
                  <a:ea typeface="Roboto"/>
                  <a:cs typeface="Roboto"/>
                  <a:sym typeface="Roboto"/>
                </a:rPr>
                <a:t>Progress and problems</a:t>
              </a:r>
              <a:endParaRPr sz="12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42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54699"/>
                  </a:solidFill>
                  <a:latin typeface="Roboto"/>
                  <a:ea typeface="Roboto"/>
                  <a:cs typeface="Roboto"/>
                  <a:sym typeface="Roboto"/>
                </a:rPr>
                <a:t>Next sprint goals</a:t>
              </a:r>
              <a:endParaRPr sz="12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5" name="Google Shape;155;p26"/>
          <p:cNvGrpSpPr/>
          <p:nvPr/>
        </p:nvGrpSpPr>
        <p:grpSpPr>
          <a:xfrm>
            <a:off x="6275625" y="2186923"/>
            <a:ext cx="2339775" cy="1303428"/>
            <a:chOff x="-143424" y="-167503"/>
            <a:chExt cx="6239400" cy="1821957"/>
          </a:xfrm>
        </p:grpSpPr>
        <p:sp>
          <p:nvSpPr>
            <p:cNvPr id="156" name="Google Shape;156;p26"/>
            <p:cNvSpPr txBox="1"/>
            <p:nvPr/>
          </p:nvSpPr>
          <p:spPr>
            <a:xfrm>
              <a:off x="44133" y="-167503"/>
              <a:ext cx="5428200" cy="53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500">
                  <a:solidFill>
                    <a:srgbClr val="454699"/>
                  </a:solidFill>
                  <a:latin typeface="Spartan"/>
                  <a:ea typeface="Spartan"/>
                  <a:cs typeface="Spartan"/>
                  <a:sym typeface="Spartan"/>
                </a:rPr>
                <a:t>Prototype</a:t>
              </a:r>
              <a:endParaRPr sz="700"/>
            </a:p>
          </p:txBody>
        </p:sp>
        <p:sp>
          <p:nvSpPr>
            <p:cNvPr id="157" name="Google Shape;157;p26"/>
            <p:cNvSpPr txBox="1"/>
            <p:nvPr/>
          </p:nvSpPr>
          <p:spPr>
            <a:xfrm>
              <a:off x="-143424" y="662954"/>
              <a:ext cx="6239400" cy="99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2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54699"/>
                  </a:solidFill>
                  <a:latin typeface="Roboto"/>
                  <a:ea typeface="Roboto"/>
                  <a:cs typeface="Roboto"/>
                  <a:sym typeface="Roboto"/>
                </a:rPr>
                <a:t>A Throw-It-Away Prototype to show basic UI and functionalities of our website</a:t>
              </a:r>
              <a:endParaRPr sz="700"/>
            </a:p>
          </p:txBody>
        </p:sp>
      </p:grpSp>
      <p:pic>
        <p:nvPicPr>
          <p:cNvPr id="158" name="Google Shape;15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8364987" y="1"/>
            <a:ext cx="779013" cy="77901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/>
        </p:nvSpPr>
        <p:spPr>
          <a:xfrm>
            <a:off x="3533975" y="2186875"/>
            <a:ext cx="221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54699"/>
                </a:solidFill>
                <a:latin typeface="Spartan"/>
                <a:ea typeface="Spartan"/>
                <a:cs typeface="Spartan"/>
                <a:sym typeface="Spartan"/>
              </a:rPr>
              <a:t>Plan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BB56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/>
          <p:nvPr/>
        </p:nvSpPr>
        <p:spPr>
          <a:xfrm>
            <a:off x="7859994" y="4136238"/>
            <a:ext cx="915570" cy="471063"/>
          </a:xfrm>
          <a:custGeom>
            <a:rect b="b" l="l" r="r" t="t"/>
            <a:pathLst>
              <a:path extrusionOk="0" h="360680" w="701026">
                <a:moveTo>
                  <a:pt x="701026" y="180340"/>
                </a:moveTo>
                <a:cubicBezTo>
                  <a:pt x="701026" y="81280"/>
                  <a:pt x="621016" y="0"/>
                  <a:pt x="520686" y="0"/>
                </a:cubicBezTo>
                <a:lnTo>
                  <a:pt x="172720" y="0"/>
                </a:lnTo>
                <a:lnTo>
                  <a:pt x="172720" y="1270"/>
                </a:lnTo>
                <a:cubicBezTo>
                  <a:pt x="76200" y="5080"/>
                  <a:pt x="0" y="83820"/>
                  <a:pt x="0" y="180340"/>
                </a:cubicBezTo>
                <a:cubicBezTo>
                  <a:pt x="0" y="276860"/>
                  <a:pt x="77470" y="355600"/>
                  <a:pt x="172720" y="359410"/>
                </a:cubicBezTo>
                <a:lnTo>
                  <a:pt x="172720" y="360680"/>
                </a:lnTo>
                <a:lnTo>
                  <a:pt x="520685" y="360680"/>
                </a:lnTo>
                <a:cubicBezTo>
                  <a:pt x="619745" y="360680"/>
                  <a:pt x="701025" y="279400"/>
                  <a:pt x="701025" y="180340"/>
                </a:cubicBezTo>
                <a:close/>
              </a:path>
            </a:pathLst>
          </a:custGeom>
          <a:solidFill>
            <a:srgbClr val="454699">
              <a:alpha val="7450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27"/>
          <p:cNvGrpSpPr/>
          <p:nvPr/>
        </p:nvGrpSpPr>
        <p:grpSpPr>
          <a:xfrm>
            <a:off x="8334957" y="4177820"/>
            <a:ext cx="387900" cy="387900"/>
            <a:chOff x="0" y="0"/>
            <a:chExt cx="1034400" cy="1034400"/>
          </a:xfrm>
        </p:grpSpPr>
        <p:pic>
          <p:nvPicPr>
            <p:cNvPr id="166" name="Google Shape;166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034400" cy="103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3923" y="153923"/>
              <a:ext cx="726554" cy="72655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8" name="Google Shape;16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0" y="2940158"/>
            <a:ext cx="2203342" cy="2203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17175" y="2324407"/>
            <a:ext cx="968067" cy="968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55633" y="1923455"/>
            <a:ext cx="259218" cy="25921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/>
          <p:nvPr/>
        </p:nvSpPr>
        <p:spPr>
          <a:xfrm>
            <a:off x="514350" y="1433273"/>
            <a:ext cx="7004479" cy="3197004"/>
          </a:xfrm>
          <a:custGeom>
            <a:rect b="b" l="l" r="r" t="t"/>
            <a:pathLst>
              <a:path extrusionOk="0" h="1104319" w="4054691">
                <a:moveTo>
                  <a:pt x="3930231" y="1104319"/>
                </a:moveTo>
                <a:lnTo>
                  <a:pt x="124460" y="1104319"/>
                </a:lnTo>
                <a:cubicBezTo>
                  <a:pt x="55880" y="1104319"/>
                  <a:pt x="0" y="1048439"/>
                  <a:pt x="0" y="97985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3930231" y="0"/>
                </a:lnTo>
                <a:cubicBezTo>
                  <a:pt x="3998811" y="0"/>
                  <a:pt x="4054691" y="55880"/>
                  <a:pt x="4054691" y="124460"/>
                </a:cubicBezTo>
                <a:lnTo>
                  <a:pt x="4054691" y="979859"/>
                </a:lnTo>
                <a:cubicBezTo>
                  <a:pt x="4054691" y="1048439"/>
                  <a:pt x="3998811" y="1104319"/>
                  <a:pt x="3930231" y="1104319"/>
                </a:cubicBezTo>
                <a:close/>
              </a:path>
            </a:pathLst>
          </a:custGeom>
          <a:solidFill>
            <a:srgbClr val="F8F4EB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7"/>
          <p:cNvSpPr txBox="1"/>
          <p:nvPr/>
        </p:nvSpPr>
        <p:spPr>
          <a:xfrm>
            <a:off x="790500" y="1683708"/>
            <a:ext cx="64527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rPr>
              <a:t>WHAT:</a:t>
            </a:r>
            <a:endParaRPr b="1" sz="1300">
              <a:solidFill>
                <a:srgbClr val="4546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rPr>
              <a:t>SHARE is a website that combines shopping and social networking. </a:t>
            </a:r>
            <a:endParaRPr b="1" sz="1300">
              <a:solidFill>
                <a:srgbClr val="4546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rPr>
              <a:t>WHY:</a:t>
            </a:r>
            <a:endParaRPr b="1" sz="1300">
              <a:solidFill>
                <a:srgbClr val="4546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3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rPr>
              <a:t>Shopping and Social Networking website are two of the most popular websites features.</a:t>
            </a:r>
            <a:endParaRPr b="1" sz="1300">
              <a:solidFill>
                <a:srgbClr val="4546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rPr>
              <a:t>HOW:</a:t>
            </a:r>
            <a:endParaRPr b="1" sz="1300">
              <a:solidFill>
                <a:srgbClr val="4546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rPr>
              <a:t>We want to combine this two ideas together in SHARE. </a:t>
            </a:r>
            <a:endParaRPr b="1" sz="1300">
              <a:solidFill>
                <a:srgbClr val="4546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rPr>
              <a:t>In this way, users can share their </a:t>
            </a:r>
            <a:r>
              <a:rPr b="1" lang="en" sz="13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rPr>
              <a:t>reviews with each others after shopping. </a:t>
            </a:r>
            <a:r>
              <a:rPr b="1" lang="en" sz="13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rPr>
              <a:t> They can also buy what they want according to reviews or decide whether they want to buy a product or not </a:t>
            </a:r>
            <a:r>
              <a:rPr b="1" lang="en" sz="13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rPr>
              <a:t>according</a:t>
            </a:r>
            <a:r>
              <a:rPr b="1" lang="en" sz="13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b="1" lang="en" sz="13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rPr>
              <a:t>relevant</a:t>
            </a:r>
            <a:r>
              <a:rPr b="1" lang="en" sz="13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rPr>
              <a:t> reviews.</a:t>
            </a:r>
            <a:endParaRPr b="1" sz="1300">
              <a:solidFill>
                <a:srgbClr val="4546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4546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4546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514350" y="490538"/>
            <a:ext cx="700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454699"/>
                </a:solidFill>
                <a:latin typeface="Spartan"/>
                <a:ea typeface="Spartan"/>
                <a:cs typeface="Spartan"/>
                <a:sym typeface="Spartan"/>
              </a:rPr>
              <a:t>Background</a:t>
            </a:r>
            <a:endParaRPr sz="700"/>
          </a:p>
        </p:txBody>
      </p:sp>
      <p:pic>
        <p:nvPicPr>
          <p:cNvPr id="174" name="Google Shape;174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8460969" y="906516"/>
            <a:ext cx="910708" cy="455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4699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/>
        </p:nvSpPr>
        <p:spPr>
          <a:xfrm>
            <a:off x="5862246" y="490538"/>
            <a:ext cx="2767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pic>
        <p:nvPicPr>
          <p:cNvPr id="180" name="Google Shape;18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5400000">
            <a:off x="0" y="0"/>
            <a:ext cx="257175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/>
          <p:nvPr/>
        </p:nvSpPr>
        <p:spPr>
          <a:xfrm>
            <a:off x="514350" y="514350"/>
            <a:ext cx="3809733" cy="4114800"/>
          </a:xfrm>
          <a:custGeom>
            <a:rect b="b" l="l" r="r" t="t"/>
            <a:pathLst>
              <a:path extrusionOk="0" h="2067146" w="1913890">
                <a:moveTo>
                  <a:pt x="1789430" y="2067146"/>
                </a:moveTo>
                <a:lnTo>
                  <a:pt x="124460" y="2067146"/>
                </a:lnTo>
                <a:cubicBezTo>
                  <a:pt x="55880" y="2067146"/>
                  <a:pt x="0" y="2011266"/>
                  <a:pt x="0" y="1942686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789430" y="0"/>
                </a:lnTo>
                <a:cubicBezTo>
                  <a:pt x="1858010" y="0"/>
                  <a:pt x="1913890" y="55880"/>
                  <a:pt x="1913890" y="124460"/>
                </a:cubicBezTo>
                <a:lnTo>
                  <a:pt x="1913890" y="1942686"/>
                </a:lnTo>
                <a:cubicBezTo>
                  <a:pt x="1913890" y="2011266"/>
                  <a:pt x="1858010" y="2067146"/>
                  <a:pt x="1789430" y="2067146"/>
                </a:cubicBezTo>
                <a:close/>
              </a:path>
            </a:pathLst>
          </a:custGeom>
          <a:solidFill>
            <a:srgbClr val="F8F4EB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28"/>
          <p:cNvGrpSpPr/>
          <p:nvPr/>
        </p:nvGrpSpPr>
        <p:grpSpPr>
          <a:xfrm>
            <a:off x="887525" y="1084634"/>
            <a:ext cx="3063387" cy="1747941"/>
            <a:chOff x="-32" y="-19050"/>
            <a:chExt cx="8169032" cy="4661177"/>
          </a:xfrm>
        </p:grpSpPr>
        <p:sp>
          <p:nvSpPr>
            <p:cNvPr id="183" name="Google Shape;183;p28"/>
            <p:cNvSpPr txBox="1"/>
            <p:nvPr/>
          </p:nvSpPr>
          <p:spPr>
            <a:xfrm>
              <a:off x="0" y="-19050"/>
              <a:ext cx="8169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454699"/>
                  </a:solidFill>
                  <a:latin typeface="Spartan"/>
                  <a:ea typeface="Spartan"/>
                  <a:cs typeface="Spartan"/>
                  <a:sym typeface="Spartan"/>
                </a:rPr>
                <a:t>Original Goals</a:t>
              </a:r>
              <a:endParaRPr sz="700"/>
            </a:p>
          </p:txBody>
        </p:sp>
        <p:sp>
          <p:nvSpPr>
            <p:cNvPr id="184" name="Google Shape;184;p28"/>
            <p:cNvSpPr txBox="1"/>
            <p:nvPr/>
          </p:nvSpPr>
          <p:spPr>
            <a:xfrm>
              <a:off x="-32" y="1077527"/>
              <a:ext cx="8169000" cy="356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11150" lvl="0" marL="45720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699"/>
                </a:buClr>
                <a:buSzPts val="1300"/>
                <a:buFont typeface="Roboto"/>
                <a:buChar char="●"/>
              </a:pPr>
              <a:r>
                <a:rPr lang="en" sz="1300">
                  <a:solidFill>
                    <a:srgbClr val="454699"/>
                  </a:solidFill>
                  <a:latin typeface="Roboto"/>
                  <a:ea typeface="Roboto"/>
                  <a:cs typeface="Roboto"/>
                  <a:sym typeface="Roboto"/>
                </a:rPr>
                <a:t>Decide main business features</a:t>
              </a:r>
              <a:endParaRPr sz="13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699"/>
                </a:buClr>
                <a:buSzPts val="1300"/>
                <a:buFont typeface="Roboto"/>
                <a:buChar char="●"/>
              </a:pPr>
              <a:r>
                <a:rPr lang="en" sz="1300">
                  <a:solidFill>
                    <a:srgbClr val="454699"/>
                  </a:solidFill>
                  <a:latin typeface="Roboto"/>
                  <a:ea typeface="Roboto"/>
                  <a:cs typeface="Roboto"/>
                  <a:sym typeface="Roboto"/>
                </a:rPr>
                <a:t>Description of </a:t>
              </a:r>
              <a:r>
                <a:rPr lang="en" sz="1300">
                  <a:solidFill>
                    <a:srgbClr val="454699"/>
                  </a:solidFill>
                  <a:latin typeface="Roboto"/>
                  <a:ea typeface="Roboto"/>
                  <a:cs typeface="Roboto"/>
                  <a:sym typeface="Roboto"/>
                </a:rPr>
                <a:t>functions</a:t>
              </a:r>
              <a:endParaRPr sz="13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699"/>
                </a:buClr>
                <a:buSzPts val="1300"/>
                <a:buFont typeface="Roboto"/>
                <a:buChar char="●"/>
              </a:pPr>
              <a:r>
                <a:rPr lang="en" sz="1300">
                  <a:solidFill>
                    <a:srgbClr val="454699"/>
                  </a:solidFill>
                  <a:latin typeface="Roboto"/>
                  <a:ea typeface="Roboto"/>
                  <a:cs typeface="Roboto"/>
                  <a:sym typeface="Roboto"/>
                </a:rPr>
                <a:t>Model design</a:t>
              </a:r>
              <a:endParaRPr sz="13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699"/>
                </a:buClr>
                <a:buSzPts val="1300"/>
                <a:buFont typeface="Roboto"/>
                <a:buChar char="●"/>
              </a:pPr>
              <a:r>
                <a:rPr lang="en" sz="1300">
                  <a:solidFill>
                    <a:srgbClr val="454699"/>
                  </a:solidFill>
                  <a:latin typeface="Roboto"/>
                  <a:ea typeface="Roboto"/>
                  <a:cs typeface="Roboto"/>
                  <a:sym typeface="Roboto"/>
                </a:rPr>
                <a:t>Team arrangement</a:t>
              </a:r>
              <a:endParaRPr sz="13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699"/>
                </a:buClr>
                <a:buSzPts val="1300"/>
                <a:buFont typeface="Roboto"/>
                <a:buChar char="●"/>
              </a:pPr>
              <a:r>
                <a:rPr lang="en" sz="1300">
                  <a:solidFill>
                    <a:srgbClr val="454699"/>
                  </a:solidFill>
                  <a:latin typeface="Roboto"/>
                  <a:ea typeface="Roboto"/>
                  <a:cs typeface="Roboto"/>
                  <a:sym typeface="Roboto"/>
                </a:rPr>
                <a:t>Prototype design</a:t>
              </a:r>
              <a:endParaRPr sz="13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85" name="Google Shape;18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5613648" y="4754283"/>
            <a:ext cx="778435" cy="389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 rotWithShape="1">
          <a:blip r:embed="rId5">
            <a:alphaModFix/>
          </a:blip>
          <a:srcRect b="50600" l="0" r="0" t="0"/>
          <a:stretch/>
        </p:blipFill>
        <p:spPr>
          <a:xfrm rot="-5400000">
            <a:off x="8284081" y="2669369"/>
            <a:ext cx="1151171" cy="56866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/>
          <p:nvPr/>
        </p:nvSpPr>
        <p:spPr>
          <a:xfrm>
            <a:off x="5047475" y="511363"/>
            <a:ext cx="3808641" cy="4113621"/>
          </a:xfrm>
          <a:custGeom>
            <a:rect b="b" l="l" r="r" t="t"/>
            <a:pathLst>
              <a:path extrusionOk="0" h="2067146" w="1913890">
                <a:moveTo>
                  <a:pt x="1789430" y="2067146"/>
                </a:moveTo>
                <a:lnTo>
                  <a:pt x="124460" y="2067146"/>
                </a:lnTo>
                <a:cubicBezTo>
                  <a:pt x="55880" y="2067146"/>
                  <a:pt x="0" y="2011266"/>
                  <a:pt x="0" y="1942686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789430" y="0"/>
                </a:lnTo>
                <a:cubicBezTo>
                  <a:pt x="1858010" y="0"/>
                  <a:pt x="1913890" y="55880"/>
                  <a:pt x="1913890" y="124460"/>
                </a:cubicBezTo>
                <a:lnTo>
                  <a:pt x="1913890" y="1942686"/>
                </a:lnTo>
                <a:cubicBezTo>
                  <a:pt x="1913890" y="2011266"/>
                  <a:pt x="1858010" y="2067146"/>
                  <a:pt x="1789430" y="2067146"/>
                </a:cubicBezTo>
                <a:close/>
              </a:path>
            </a:pathLst>
          </a:custGeom>
          <a:solidFill>
            <a:srgbClr val="F8F4EB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28"/>
          <p:cNvGrpSpPr/>
          <p:nvPr/>
        </p:nvGrpSpPr>
        <p:grpSpPr>
          <a:xfrm>
            <a:off x="5277649" y="1084621"/>
            <a:ext cx="3206388" cy="3396579"/>
            <a:chOff x="-381367" y="-11117"/>
            <a:chExt cx="8550367" cy="9057543"/>
          </a:xfrm>
        </p:grpSpPr>
        <p:sp>
          <p:nvSpPr>
            <p:cNvPr id="189" name="Google Shape;189;p28"/>
            <p:cNvSpPr txBox="1"/>
            <p:nvPr/>
          </p:nvSpPr>
          <p:spPr>
            <a:xfrm>
              <a:off x="0" y="-11117"/>
              <a:ext cx="8169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454699"/>
                  </a:solidFill>
                  <a:latin typeface="Spartan"/>
                  <a:ea typeface="Spartan"/>
                  <a:cs typeface="Spartan"/>
                  <a:sym typeface="Spartan"/>
                </a:rPr>
                <a:t>Completed Goals</a:t>
              </a:r>
              <a:endParaRPr sz="700"/>
            </a:p>
          </p:txBody>
        </p:sp>
        <p:sp>
          <p:nvSpPr>
            <p:cNvPr id="190" name="Google Shape;190;p28"/>
            <p:cNvSpPr txBox="1"/>
            <p:nvPr/>
          </p:nvSpPr>
          <p:spPr>
            <a:xfrm>
              <a:off x="-381367" y="935627"/>
              <a:ext cx="8550300" cy="81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11150" lvl="0" marL="45720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699"/>
                </a:buClr>
                <a:buSzPts val="1300"/>
                <a:buFont typeface="Roboto"/>
                <a:buChar char="●"/>
              </a:pPr>
              <a:r>
                <a:rPr lang="en" sz="1300">
                  <a:solidFill>
                    <a:srgbClr val="454699"/>
                  </a:solidFill>
                  <a:latin typeface="Roboto"/>
                  <a:ea typeface="Roboto"/>
                  <a:cs typeface="Roboto"/>
                  <a:sym typeface="Roboto"/>
                </a:rPr>
                <a:t>Main business: Shopping and Social</a:t>
              </a:r>
              <a:endParaRPr sz="13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699"/>
                </a:buClr>
                <a:buSzPts val="1300"/>
                <a:buFont typeface="Roboto"/>
                <a:buChar char="●"/>
              </a:pPr>
              <a:r>
                <a:rPr lang="en" sz="1300">
                  <a:solidFill>
                    <a:srgbClr val="454699"/>
                  </a:solidFill>
                  <a:latin typeface="Roboto"/>
                  <a:ea typeface="Roboto"/>
                  <a:cs typeface="Roboto"/>
                  <a:sym typeface="Roboto"/>
                </a:rPr>
                <a:t>Basic description of functions grouped by modules.</a:t>
              </a:r>
              <a:endParaRPr sz="13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699"/>
                </a:buClr>
                <a:buSzPts val="1300"/>
                <a:buFont typeface="Roboto"/>
                <a:buChar char="●"/>
              </a:pPr>
              <a:r>
                <a:rPr lang="en" sz="1300">
                  <a:solidFill>
                    <a:srgbClr val="454699"/>
                  </a:solidFill>
                  <a:latin typeface="Roboto"/>
                  <a:ea typeface="Roboto"/>
                  <a:cs typeface="Roboto"/>
                  <a:sym typeface="Roboto"/>
                </a:rPr>
                <a:t>Model designed according to business needs in each module.</a:t>
              </a:r>
              <a:endParaRPr sz="13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699"/>
                </a:buClr>
                <a:buSzPts val="1300"/>
                <a:buFont typeface="Roboto"/>
                <a:buChar char="●"/>
              </a:pPr>
              <a:r>
                <a:rPr lang="en" sz="1300">
                  <a:solidFill>
                    <a:srgbClr val="454699"/>
                  </a:solidFill>
                  <a:latin typeface="Roboto"/>
                  <a:ea typeface="Roboto"/>
                  <a:cs typeface="Roboto"/>
                  <a:sym typeface="Roboto"/>
                </a:rPr>
                <a:t>A throw-it-away prototype used as a sample for front-end design and action design.</a:t>
              </a:r>
              <a:endParaRPr sz="13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54699"/>
                  </a:solidFill>
                  <a:latin typeface="Roboto"/>
                  <a:ea typeface="Roboto"/>
                  <a:cs typeface="Roboto"/>
                  <a:sym typeface="Roboto"/>
                </a:rPr>
                <a:t>To be done:</a:t>
              </a:r>
              <a:endParaRPr sz="13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699"/>
                </a:buClr>
                <a:buSzPts val="1300"/>
                <a:buFont typeface="Roboto"/>
                <a:buChar char="●"/>
              </a:pPr>
              <a:r>
                <a:rPr lang="en" sz="1300">
                  <a:solidFill>
                    <a:srgbClr val="454699"/>
                  </a:solidFill>
                  <a:latin typeface="Roboto"/>
                  <a:ea typeface="Roboto"/>
                  <a:cs typeface="Roboto"/>
                  <a:sym typeface="Roboto"/>
                </a:rPr>
                <a:t>Team arrangement before to be done next sprint process.</a:t>
              </a:r>
              <a:endParaRPr sz="13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4EB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FFBB5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8309627" y="0"/>
            <a:ext cx="834373" cy="8343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7" name="Google Shape;197;p29"/>
          <p:cNvGrpSpPr/>
          <p:nvPr/>
        </p:nvGrpSpPr>
        <p:grpSpPr>
          <a:xfrm>
            <a:off x="514350" y="655725"/>
            <a:ext cx="7795340" cy="1455425"/>
            <a:chOff x="0" y="-19050"/>
            <a:chExt cx="6327900" cy="874444"/>
          </a:xfrm>
        </p:grpSpPr>
        <p:sp>
          <p:nvSpPr>
            <p:cNvPr id="198" name="Google Shape;198;p29"/>
            <p:cNvSpPr txBox="1"/>
            <p:nvPr/>
          </p:nvSpPr>
          <p:spPr>
            <a:xfrm>
              <a:off x="0" y="-19050"/>
              <a:ext cx="6327900" cy="17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rgbClr val="454699"/>
                  </a:solidFill>
                  <a:latin typeface="Spartan"/>
                  <a:ea typeface="Spartan"/>
                  <a:cs typeface="Spartan"/>
                  <a:sym typeface="Spartan"/>
                </a:rPr>
                <a:t>Progress &amp; Goals</a:t>
              </a:r>
              <a:endParaRPr sz="800"/>
            </a:p>
          </p:txBody>
        </p:sp>
        <p:sp>
          <p:nvSpPr>
            <p:cNvPr id="199" name="Google Shape;199;p29"/>
            <p:cNvSpPr txBox="1"/>
            <p:nvPr/>
          </p:nvSpPr>
          <p:spPr>
            <a:xfrm>
              <a:off x="0" y="183694"/>
              <a:ext cx="6327900" cy="67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u="none" cap="none" strike="noStrike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54699"/>
                  </a:solidFill>
                  <a:latin typeface="Roboto"/>
                  <a:ea typeface="Roboto"/>
                  <a:cs typeface="Roboto"/>
                  <a:sym typeface="Roboto"/>
                </a:rPr>
                <a:t>Progress: We have now made the features and models clear and have a simple demo for it.</a:t>
              </a:r>
              <a:endParaRPr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54699"/>
                  </a:solidFill>
                  <a:latin typeface="Roboto"/>
                  <a:ea typeface="Roboto"/>
                  <a:cs typeface="Roboto"/>
                  <a:sym typeface="Roboto"/>
                </a:rPr>
                <a:t>Goals: We will complete all </a:t>
              </a:r>
              <a:r>
                <a:rPr lang="en">
                  <a:solidFill>
                    <a:srgbClr val="454699"/>
                  </a:solidFill>
                  <a:latin typeface="Roboto"/>
                  <a:ea typeface="Roboto"/>
                  <a:cs typeface="Roboto"/>
                  <a:sym typeface="Roboto"/>
                </a:rPr>
                <a:t>html</a:t>
              </a:r>
              <a:r>
                <a:rPr lang="en">
                  <a:solidFill>
                    <a:srgbClr val="454699"/>
                  </a:solidFill>
                  <a:latin typeface="Roboto"/>
                  <a:ea typeface="Roboto"/>
                  <a:cs typeface="Roboto"/>
                  <a:sym typeface="Roboto"/>
                </a:rPr>
                <a:t>, models, OAuth and basic logic &amp; codes of the whole flow</a:t>
              </a:r>
              <a:endParaRPr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0" name="Google Shape;200;p29"/>
          <p:cNvGrpSpPr/>
          <p:nvPr/>
        </p:nvGrpSpPr>
        <p:grpSpPr>
          <a:xfrm>
            <a:off x="514350" y="3112100"/>
            <a:ext cx="7737123" cy="1360612"/>
            <a:chOff x="0" y="-19050"/>
            <a:chExt cx="6327900" cy="3628297"/>
          </a:xfrm>
        </p:grpSpPr>
        <p:sp>
          <p:nvSpPr>
            <p:cNvPr id="201" name="Google Shape;201;p29"/>
            <p:cNvSpPr txBox="1"/>
            <p:nvPr/>
          </p:nvSpPr>
          <p:spPr>
            <a:xfrm>
              <a:off x="0" y="-19050"/>
              <a:ext cx="6327900" cy="7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rgbClr val="454699"/>
                  </a:solidFill>
                  <a:latin typeface="Spartan"/>
                  <a:ea typeface="Spartan"/>
                  <a:cs typeface="Spartan"/>
                  <a:sym typeface="Spartan"/>
                </a:rPr>
                <a:t>Problems</a:t>
              </a:r>
              <a:endParaRPr sz="800"/>
            </a:p>
          </p:txBody>
        </p:sp>
        <p:sp>
          <p:nvSpPr>
            <p:cNvPr id="202" name="Google Shape;202;p29"/>
            <p:cNvSpPr txBox="1"/>
            <p:nvPr/>
          </p:nvSpPr>
          <p:spPr>
            <a:xfrm>
              <a:off x="0" y="1402447"/>
              <a:ext cx="6327900" cy="22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54699"/>
                  </a:solidFill>
                  <a:latin typeface="Roboto"/>
                  <a:ea typeface="Roboto"/>
                  <a:cs typeface="Roboto"/>
                  <a:sym typeface="Roboto"/>
                </a:rPr>
                <a:t>We need to start coding to check the possibility of our </a:t>
              </a:r>
              <a:r>
                <a:rPr lang="en">
                  <a:solidFill>
                    <a:srgbClr val="454699"/>
                  </a:solidFill>
                  <a:latin typeface="Roboto"/>
                  <a:ea typeface="Roboto"/>
                  <a:cs typeface="Roboto"/>
                  <a:sym typeface="Roboto"/>
                </a:rPr>
                <a:t>design</a:t>
              </a:r>
              <a:r>
                <a:rPr lang="en">
                  <a:solidFill>
                    <a:srgbClr val="454699"/>
                  </a:solidFill>
                  <a:latin typeface="Roboto"/>
                  <a:ea typeface="Roboto"/>
                  <a:cs typeface="Roboto"/>
                  <a:sym typeface="Roboto"/>
                </a:rPr>
                <a:t> and try to figure out a better way to </a:t>
              </a:r>
              <a:r>
                <a:rPr lang="en">
                  <a:solidFill>
                    <a:srgbClr val="454699"/>
                  </a:solidFill>
                  <a:latin typeface="Roboto"/>
                  <a:ea typeface="Roboto"/>
                  <a:cs typeface="Roboto"/>
                  <a:sym typeface="Roboto"/>
                </a:rPr>
                <a:t>arrange</a:t>
              </a:r>
              <a:r>
                <a:rPr lang="en">
                  <a:solidFill>
                    <a:srgbClr val="454699"/>
                  </a:solidFill>
                  <a:latin typeface="Roboto"/>
                  <a:ea typeface="Roboto"/>
                  <a:cs typeface="Roboto"/>
                  <a:sym typeface="Roboto"/>
                </a:rPr>
                <a:t>  everyone to </a:t>
              </a:r>
              <a:r>
                <a:rPr lang="en">
                  <a:solidFill>
                    <a:srgbClr val="454699"/>
                  </a:solidFill>
                  <a:latin typeface="Roboto"/>
                  <a:ea typeface="Roboto"/>
                  <a:cs typeface="Roboto"/>
                  <a:sym typeface="Roboto"/>
                </a:rPr>
                <a:t>appropriate</a:t>
              </a:r>
              <a:r>
                <a:rPr lang="en">
                  <a:solidFill>
                    <a:srgbClr val="454699"/>
                  </a:solidFill>
                  <a:latin typeface="Roboto"/>
                  <a:ea typeface="Roboto"/>
                  <a:cs typeface="Roboto"/>
                  <a:sym typeface="Roboto"/>
                </a:rPr>
                <a:t> work portion. Compared to socialnetwork in class, we will face some new techs like payment process, OAuth and video update and display . </a:t>
              </a:r>
              <a:endParaRPr sz="800"/>
            </a:p>
          </p:txBody>
        </p:sp>
      </p:grpSp>
      <p:pic>
        <p:nvPicPr>
          <p:cNvPr id="203" name="Google Shape;20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1663" y="2382756"/>
            <a:ext cx="377988" cy="377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B0E4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0" y="3625980"/>
            <a:ext cx="1517521" cy="151752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 txBox="1"/>
          <p:nvPr/>
        </p:nvSpPr>
        <p:spPr>
          <a:xfrm>
            <a:off x="2742875" y="2125136"/>
            <a:ext cx="737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54699"/>
                </a:solidFill>
                <a:latin typeface="Spartan"/>
                <a:ea typeface="Spartan"/>
                <a:cs typeface="Spartan"/>
                <a:sym typeface="Spartan"/>
              </a:rPr>
              <a:t>Prototype</a:t>
            </a:r>
            <a:endParaRPr sz="300"/>
          </a:p>
        </p:txBody>
      </p:sp>
      <p:sp>
        <p:nvSpPr>
          <p:cNvPr id="210" name="Google Shape;210;p30"/>
          <p:cNvSpPr/>
          <p:nvPr/>
        </p:nvSpPr>
        <p:spPr>
          <a:xfrm>
            <a:off x="7859994" y="4136238"/>
            <a:ext cx="915570" cy="471063"/>
          </a:xfrm>
          <a:custGeom>
            <a:rect b="b" l="l" r="r" t="t"/>
            <a:pathLst>
              <a:path extrusionOk="0" h="360680" w="701026">
                <a:moveTo>
                  <a:pt x="701026" y="180340"/>
                </a:moveTo>
                <a:cubicBezTo>
                  <a:pt x="701026" y="81280"/>
                  <a:pt x="621016" y="0"/>
                  <a:pt x="520686" y="0"/>
                </a:cubicBezTo>
                <a:lnTo>
                  <a:pt x="172720" y="0"/>
                </a:lnTo>
                <a:lnTo>
                  <a:pt x="172720" y="1270"/>
                </a:lnTo>
                <a:cubicBezTo>
                  <a:pt x="76200" y="5080"/>
                  <a:pt x="0" y="83820"/>
                  <a:pt x="0" y="180340"/>
                </a:cubicBezTo>
                <a:cubicBezTo>
                  <a:pt x="0" y="276860"/>
                  <a:pt x="77470" y="355600"/>
                  <a:pt x="172720" y="359410"/>
                </a:cubicBezTo>
                <a:lnTo>
                  <a:pt x="172720" y="360680"/>
                </a:lnTo>
                <a:lnTo>
                  <a:pt x="520685" y="360680"/>
                </a:lnTo>
                <a:cubicBezTo>
                  <a:pt x="619745" y="360680"/>
                  <a:pt x="701025" y="279400"/>
                  <a:pt x="701025" y="180340"/>
                </a:cubicBezTo>
                <a:close/>
              </a:path>
            </a:pathLst>
          </a:custGeom>
          <a:solidFill>
            <a:srgbClr val="454699">
              <a:alpha val="7450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30"/>
          <p:cNvGrpSpPr/>
          <p:nvPr/>
        </p:nvGrpSpPr>
        <p:grpSpPr>
          <a:xfrm>
            <a:off x="8334957" y="4177820"/>
            <a:ext cx="387900" cy="387900"/>
            <a:chOff x="0" y="0"/>
            <a:chExt cx="1034400" cy="1034400"/>
          </a:xfrm>
        </p:grpSpPr>
        <p:pic>
          <p:nvPicPr>
            <p:cNvPr id="212" name="Google Shape;212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034400" cy="103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3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3923" y="153923"/>
              <a:ext cx="726554" cy="72655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4" name="Google Shape;214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10800000">
            <a:off x="8414388" y="0"/>
            <a:ext cx="729613" cy="729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4EB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0" y="3625980"/>
            <a:ext cx="1517521" cy="1517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8414388" y="0"/>
            <a:ext cx="729613" cy="729613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1"/>
          <p:cNvSpPr/>
          <p:nvPr/>
        </p:nvSpPr>
        <p:spPr>
          <a:xfrm>
            <a:off x="7859994" y="4136238"/>
            <a:ext cx="915570" cy="471063"/>
          </a:xfrm>
          <a:custGeom>
            <a:rect b="b" l="l" r="r" t="t"/>
            <a:pathLst>
              <a:path extrusionOk="0" h="360680" w="701026">
                <a:moveTo>
                  <a:pt x="701026" y="180340"/>
                </a:moveTo>
                <a:cubicBezTo>
                  <a:pt x="701026" y="81280"/>
                  <a:pt x="621016" y="0"/>
                  <a:pt x="520686" y="0"/>
                </a:cubicBezTo>
                <a:lnTo>
                  <a:pt x="172720" y="0"/>
                </a:lnTo>
                <a:lnTo>
                  <a:pt x="172720" y="1270"/>
                </a:lnTo>
                <a:cubicBezTo>
                  <a:pt x="76200" y="5080"/>
                  <a:pt x="0" y="83820"/>
                  <a:pt x="0" y="180340"/>
                </a:cubicBezTo>
                <a:cubicBezTo>
                  <a:pt x="0" y="276860"/>
                  <a:pt x="77470" y="355600"/>
                  <a:pt x="172720" y="359410"/>
                </a:cubicBezTo>
                <a:lnTo>
                  <a:pt x="172720" y="360680"/>
                </a:lnTo>
                <a:lnTo>
                  <a:pt x="520685" y="360680"/>
                </a:lnTo>
                <a:cubicBezTo>
                  <a:pt x="619745" y="360680"/>
                  <a:pt x="701025" y="279400"/>
                  <a:pt x="701025" y="180340"/>
                </a:cubicBezTo>
                <a:close/>
              </a:path>
            </a:pathLst>
          </a:custGeom>
          <a:solidFill>
            <a:srgbClr val="454699">
              <a:alpha val="7450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31"/>
          <p:cNvGrpSpPr/>
          <p:nvPr/>
        </p:nvGrpSpPr>
        <p:grpSpPr>
          <a:xfrm>
            <a:off x="8334957" y="4177820"/>
            <a:ext cx="387900" cy="387900"/>
            <a:chOff x="0" y="0"/>
            <a:chExt cx="1034400" cy="1034400"/>
          </a:xfrm>
        </p:grpSpPr>
        <p:pic>
          <p:nvPicPr>
            <p:cNvPr id="223" name="Google Shape;223;p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034400" cy="103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3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53923" y="153923"/>
              <a:ext cx="726554" cy="7265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5" name="Google Shape;225;p31"/>
          <p:cNvSpPr txBox="1"/>
          <p:nvPr/>
        </p:nvSpPr>
        <p:spPr>
          <a:xfrm>
            <a:off x="2896460" y="2201913"/>
            <a:ext cx="730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454699"/>
                </a:solidFill>
                <a:latin typeface="Spartan"/>
                <a:ea typeface="Spartan"/>
                <a:cs typeface="Spartan"/>
                <a:sym typeface="Spartan"/>
              </a:rPr>
              <a:t>Thank you</a:t>
            </a:r>
            <a:endParaRPr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