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7" r:id="rId2"/>
    <p:sldId id="266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784" autoAdjust="0"/>
  </p:normalViewPr>
  <p:slideViewPr>
    <p:cSldViewPr snapToGrid="0">
      <p:cViewPr varScale="1">
        <p:scale>
          <a:sx n="62" d="100"/>
          <a:sy n="62" d="100"/>
        </p:scale>
        <p:origin x="1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2C62B-61B5-42C6-9ACB-29FE45FDF290}" type="datetimeFigureOut">
              <a:rPr lang="zh-CN" altLang="en-US" smtClean="0"/>
              <a:t>2014/11/14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68408-54B4-4546-956E-3488024BE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37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CRISP-DM (cross-industry standard process for data mining), </a:t>
            </a:r>
            <a:r>
              <a:rPr lang="zh-CN" altLang="en-US" smtClean="0">
                <a:latin typeface="Arial" panose="020B0604020202020204" pitchFamily="34" charset="0"/>
              </a:rPr>
              <a:t>即为</a:t>
            </a:r>
            <a:r>
              <a:rPr lang="en-US" altLang="zh-CN" smtClean="0">
                <a:latin typeface="Arial" panose="020B0604020202020204" pitchFamily="34" charset="0"/>
              </a:rPr>
              <a:t>"</a:t>
            </a:r>
            <a:r>
              <a:rPr lang="zh-CN" altLang="en-US" smtClean="0">
                <a:latin typeface="Arial" panose="020B0604020202020204" pitchFamily="34" charset="0"/>
              </a:rPr>
              <a:t>跨行业数据挖掘过程标准</a:t>
            </a:r>
            <a:r>
              <a:rPr lang="en-US" altLang="zh-CN" smtClean="0">
                <a:latin typeface="Arial" panose="020B0604020202020204" pitchFamily="34" charset="0"/>
              </a:rPr>
              <a:t>". </a:t>
            </a:r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669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SPSS Inc.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2006 SPSS Inc. 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1BC61-52D4-4DE0-97AC-E5F27AD05043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02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000" dirty="0"/>
              <a:t>数据流区域（</a:t>
            </a:r>
            <a:r>
              <a:rPr lang="en-US" altLang="zh-CN" sz="1000" b="1" dirty="0"/>
              <a:t>Stream canvas</a:t>
            </a:r>
            <a:r>
              <a:rPr lang="zh-CN" altLang="en-US" sz="1000" dirty="0"/>
              <a:t>）：数据流区域是</a:t>
            </a:r>
            <a:r>
              <a:rPr lang="en-US" altLang="zh-CN" sz="1000" dirty="0"/>
              <a:t>Clementine </a:t>
            </a:r>
            <a:r>
              <a:rPr lang="zh-CN" altLang="en-US" sz="1000" dirty="0"/>
              <a:t>窗口中最大的区域，在这个区域可以</a:t>
            </a:r>
          </a:p>
          <a:p>
            <a:pPr>
              <a:lnSpc>
                <a:spcPct val="90000"/>
              </a:lnSpc>
            </a:pPr>
            <a:r>
              <a:rPr lang="zh-CN" altLang="en-US" sz="1000" dirty="0"/>
              <a:t>建立数据流，也可以对数据流进行操作每次在</a:t>
            </a:r>
            <a:r>
              <a:rPr lang="en-US" altLang="zh-CN" sz="1000" dirty="0"/>
              <a:t>Clementine </a:t>
            </a:r>
            <a:r>
              <a:rPr lang="zh-CN" altLang="en-US" sz="1000" dirty="0"/>
              <a:t>中可以多个数据流同时进行工作，</a:t>
            </a:r>
          </a:p>
          <a:p>
            <a:pPr>
              <a:lnSpc>
                <a:spcPct val="90000"/>
              </a:lnSpc>
            </a:pPr>
            <a:r>
              <a:rPr lang="zh-CN" altLang="en-US" sz="1000" dirty="0"/>
              <a:t>或者是在同一个数据流区域有多个数据流，或者新打开一个数据流文件在一项任务中，数据</a:t>
            </a:r>
          </a:p>
          <a:p>
            <a:pPr>
              <a:lnSpc>
                <a:spcPct val="90000"/>
              </a:lnSpc>
            </a:pPr>
            <a:r>
              <a:rPr lang="zh-CN" altLang="en-US" sz="1000" dirty="0"/>
              <a:t>流被存储在管理器中</a:t>
            </a:r>
          </a:p>
          <a:p>
            <a:pPr>
              <a:lnSpc>
                <a:spcPct val="90000"/>
              </a:lnSpc>
            </a:pPr>
            <a:r>
              <a:rPr lang="zh-CN" altLang="en-US" sz="1000" dirty="0"/>
              <a:t>选项板区（</a:t>
            </a:r>
            <a:r>
              <a:rPr lang="en-US" altLang="zh-CN" sz="1000" b="1" dirty="0"/>
              <a:t>Palettes</a:t>
            </a:r>
            <a:r>
              <a:rPr lang="zh-CN" altLang="en-US" sz="1000" dirty="0"/>
              <a:t>）：位于</a:t>
            </a:r>
            <a:r>
              <a:rPr lang="en-US" altLang="zh-CN" sz="1000" dirty="0"/>
              <a:t>Clementine</a:t>
            </a:r>
            <a:r>
              <a:rPr lang="zh-CN" altLang="en-US" sz="1000" dirty="0"/>
              <a:t>窗口底端每个包含了一组相关的可以用来加到数据流</a:t>
            </a:r>
          </a:p>
          <a:p>
            <a:pPr>
              <a:lnSpc>
                <a:spcPct val="90000"/>
              </a:lnSpc>
            </a:pPr>
            <a:r>
              <a:rPr lang="zh-CN" altLang="en-US" sz="1000" dirty="0"/>
              <a:t>中的节点比如：</a:t>
            </a:r>
            <a:r>
              <a:rPr lang="en-US" altLang="zh-CN" sz="1000" dirty="0"/>
              <a:t>Sources</a:t>
            </a:r>
            <a:r>
              <a:rPr lang="zh-CN" altLang="en-US" sz="1000" dirty="0"/>
              <a:t>包含了可以把数据读入模型的节点，</a:t>
            </a:r>
            <a:r>
              <a:rPr lang="en-US" altLang="zh-CN" sz="1000" dirty="0"/>
              <a:t>Graphs</a:t>
            </a:r>
            <a:r>
              <a:rPr lang="zh-CN" altLang="en-US" sz="1000" dirty="0"/>
              <a:t>包含了可以用于可视化探</a:t>
            </a:r>
          </a:p>
          <a:p>
            <a:pPr>
              <a:lnSpc>
                <a:spcPct val="90000"/>
              </a:lnSpc>
            </a:pPr>
            <a:r>
              <a:rPr lang="zh-CN" altLang="en-US" sz="1000" dirty="0"/>
              <a:t>索数据的节点，</a:t>
            </a:r>
            <a:r>
              <a:rPr lang="en-US" altLang="zh-CN" sz="1000" dirty="0"/>
              <a:t>Favorites</a:t>
            </a:r>
            <a:r>
              <a:rPr lang="zh-CN" altLang="en-US" sz="1000" dirty="0"/>
              <a:t>包含了数据挖掘默认的常用节点当你更熟悉</a:t>
            </a:r>
            <a:r>
              <a:rPr lang="en-US" altLang="zh-CN" sz="1000" dirty="0"/>
              <a:t>Clementine</a:t>
            </a:r>
            <a:r>
              <a:rPr lang="zh-CN" altLang="en-US" sz="1000" dirty="0"/>
              <a:t>后，就可以按</a:t>
            </a:r>
          </a:p>
          <a:p>
            <a:pPr>
              <a:lnSpc>
                <a:spcPct val="90000"/>
              </a:lnSpc>
            </a:pPr>
            <a:r>
              <a:rPr lang="zh-CN" altLang="en-US" sz="1000" dirty="0"/>
              <a:t>照自己的要求来定制这些内容</a:t>
            </a:r>
          </a:p>
          <a:p>
            <a:pPr>
              <a:lnSpc>
                <a:spcPct val="90000"/>
              </a:lnSpc>
            </a:pPr>
            <a:r>
              <a:rPr lang="zh-CN" altLang="en-US" sz="1000" dirty="0"/>
              <a:t>管理器（</a:t>
            </a:r>
            <a:r>
              <a:rPr lang="en-US" altLang="zh-CN" sz="1000" b="1" dirty="0"/>
              <a:t>Managers</a:t>
            </a:r>
            <a:r>
              <a:rPr lang="zh-CN" altLang="en-US" sz="1000" dirty="0"/>
              <a:t>）：在</a:t>
            </a:r>
            <a:r>
              <a:rPr lang="en-US" altLang="zh-CN" sz="1000" dirty="0"/>
              <a:t>Clementine</a:t>
            </a:r>
            <a:r>
              <a:rPr lang="zh-CN" altLang="en-US" sz="1000" dirty="0"/>
              <a:t>窗口右上有</a:t>
            </a:r>
            <a:r>
              <a:rPr lang="en-US" altLang="zh-CN" sz="1000" dirty="0"/>
              <a:t>3</a:t>
            </a:r>
            <a:r>
              <a:rPr lang="zh-CN" altLang="en-US" sz="1000" dirty="0"/>
              <a:t>种管理器分别是</a:t>
            </a:r>
            <a:r>
              <a:rPr lang="en-US" altLang="zh-CN" sz="1000" dirty="0"/>
              <a:t>Streams, Outputs</a:t>
            </a:r>
            <a:r>
              <a:rPr lang="zh-CN" altLang="en-US" sz="1000" dirty="0"/>
              <a:t>和</a:t>
            </a:r>
            <a:r>
              <a:rPr lang="en-US" altLang="zh-CN" sz="1000" dirty="0"/>
              <a:t>Models</a:t>
            </a:r>
            <a:r>
              <a:rPr lang="zh-CN" altLang="en-US" sz="1000" dirty="0"/>
              <a:t>，</a:t>
            </a:r>
          </a:p>
          <a:p>
            <a:pPr>
              <a:lnSpc>
                <a:spcPct val="90000"/>
              </a:lnSpc>
            </a:pPr>
            <a:r>
              <a:rPr lang="zh-CN" altLang="en-US" sz="1000" dirty="0"/>
              <a:t>这是用来查看和管理相应类型的对象</a:t>
            </a:r>
            <a:r>
              <a:rPr lang="en-US" altLang="zh-CN" sz="1000" dirty="0"/>
              <a:t>Streams</a:t>
            </a:r>
            <a:r>
              <a:rPr lang="zh-CN" altLang="en-US" sz="1000" dirty="0"/>
              <a:t>是用来打开，重命名，保存和删除在数据流区域</a:t>
            </a:r>
          </a:p>
          <a:p>
            <a:pPr>
              <a:lnSpc>
                <a:spcPct val="90000"/>
              </a:lnSpc>
            </a:pPr>
            <a:r>
              <a:rPr lang="zh-CN" altLang="en-US" sz="1000" dirty="0"/>
              <a:t>中建的数据流而</a:t>
            </a:r>
            <a:r>
              <a:rPr lang="en-US" altLang="zh-CN" sz="1000" dirty="0"/>
              <a:t>Outputs</a:t>
            </a:r>
            <a:r>
              <a:rPr lang="zh-CN" altLang="en-US" sz="1000" dirty="0"/>
              <a:t>则是用来储存</a:t>
            </a:r>
            <a:r>
              <a:rPr lang="en-US" altLang="zh-CN" sz="1000" dirty="0"/>
              <a:t>Clementine</a:t>
            </a:r>
            <a:r>
              <a:rPr lang="zh-CN" altLang="en-US" sz="1000" dirty="0"/>
              <a:t>输出，例如图表之类还可以直接利用这个</a:t>
            </a:r>
          </a:p>
          <a:p>
            <a:pPr>
              <a:lnSpc>
                <a:spcPct val="90000"/>
              </a:lnSpc>
            </a:pPr>
            <a:r>
              <a:rPr lang="zh-CN" altLang="en-US" sz="1000" dirty="0"/>
              <a:t>管理器来储存输出的结果对象</a:t>
            </a:r>
            <a:r>
              <a:rPr lang="en-US" altLang="zh-CN" sz="1000" dirty="0"/>
              <a:t>Models</a:t>
            </a:r>
            <a:r>
              <a:rPr lang="zh-CN" altLang="en-US" sz="1000" dirty="0"/>
              <a:t>是所有管理器中最强大的，它包含了机器学习和</a:t>
            </a:r>
          </a:p>
          <a:p>
            <a:pPr>
              <a:lnSpc>
                <a:spcPct val="90000"/>
              </a:lnSpc>
            </a:pPr>
            <a:r>
              <a:rPr lang="en-US" altLang="zh-CN" sz="1000" dirty="0"/>
              <a:t>Clementine</a:t>
            </a:r>
            <a:r>
              <a:rPr lang="zh-CN" altLang="en-US" sz="1000" dirty="0"/>
              <a:t>实施建模的结果这些模型可以通过</a:t>
            </a:r>
            <a:r>
              <a:rPr lang="en-US" altLang="zh-CN" sz="1000" dirty="0"/>
              <a:t>Models</a:t>
            </a:r>
            <a:r>
              <a:rPr lang="zh-CN" altLang="en-US" sz="1000" dirty="0"/>
              <a:t>直接浏览，也可以加入到数据流中</a:t>
            </a:r>
          </a:p>
          <a:p>
            <a:pPr>
              <a:lnSpc>
                <a:spcPct val="90000"/>
              </a:lnSpc>
            </a:pPr>
            <a:r>
              <a:rPr lang="zh-CN" altLang="en-US" sz="1000" dirty="0"/>
              <a:t>项目（</a:t>
            </a:r>
            <a:r>
              <a:rPr lang="en-US" altLang="zh-CN" sz="1000" b="1" dirty="0"/>
              <a:t>Projects</a:t>
            </a:r>
            <a:r>
              <a:rPr lang="zh-CN" altLang="en-US" sz="1000" dirty="0"/>
              <a:t>）：</a:t>
            </a:r>
            <a:r>
              <a:rPr lang="en-US" altLang="zh-CN" sz="1000" dirty="0"/>
              <a:t>Clementine</a:t>
            </a:r>
            <a:r>
              <a:rPr lang="zh-CN" altLang="en-US" sz="1000" dirty="0"/>
              <a:t>窗口右下部就是</a:t>
            </a:r>
            <a:r>
              <a:rPr lang="en-US" altLang="zh-CN" sz="1000" dirty="0"/>
              <a:t>Projects</a:t>
            </a:r>
            <a:r>
              <a:rPr lang="zh-CN" altLang="en-US" sz="1000" dirty="0"/>
              <a:t>窗口，这个窗口提供了一种在</a:t>
            </a:r>
            <a:r>
              <a:rPr lang="en-US" altLang="zh-CN" sz="1000" dirty="0"/>
              <a:t>Clementine</a:t>
            </a:r>
          </a:p>
          <a:p>
            <a:pPr>
              <a:lnSpc>
                <a:spcPct val="90000"/>
              </a:lnSpc>
            </a:pPr>
            <a:r>
              <a:rPr lang="zh-CN" altLang="en-US" sz="1000" dirty="0"/>
              <a:t>中组织数据挖掘各个步骤的有效的方法欲知详情，可以参考“第十六章 建立项目和报告”中</a:t>
            </a:r>
          </a:p>
          <a:p>
            <a:pPr>
              <a:lnSpc>
                <a:spcPct val="90000"/>
              </a:lnSpc>
            </a:pPr>
            <a:r>
              <a:rPr lang="zh-CN" altLang="en-US" sz="1000" dirty="0"/>
              <a:t>的“</a:t>
            </a:r>
            <a:r>
              <a:rPr lang="en-US" altLang="zh-CN" sz="1000" dirty="0"/>
              <a:t>16.1 </a:t>
            </a:r>
            <a:r>
              <a:rPr lang="zh-CN" altLang="en-US" sz="1000" dirty="0"/>
              <a:t>项目介绍”</a:t>
            </a:r>
          </a:p>
          <a:p>
            <a:pPr>
              <a:lnSpc>
                <a:spcPct val="90000"/>
              </a:lnSpc>
            </a:pPr>
            <a:r>
              <a:rPr lang="zh-CN" altLang="en-US" sz="1000" dirty="0"/>
              <a:t>报告窗口（</a:t>
            </a:r>
            <a:r>
              <a:rPr lang="en-US" altLang="zh-CN" sz="1000" b="1" dirty="0"/>
              <a:t>Report window</a:t>
            </a:r>
            <a:r>
              <a:rPr lang="zh-CN" altLang="en-US" sz="1000" dirty="0"/>
              <a:t>）：选项板区的下面就是报告窗口，它记录的是各种不同操作过程的</a:t>
            </a:r>
          </a:p>
          <a:p>
            <a:pPr>
              <a:lnSpc>
                <a:spcPct val="90000"/>
              </a:lnSpc>
            </a:pPr>
            <a:r>
              <a:rPr lang="zh-CN" altLang="en-US" sz="1000" dirty="0"/>
              <a:t>响应，比如当数据被读入数据流时</a:t>
            </a:r>
          </a:p>
          <a:p>
            <a:pPr>
              <a:lnSpc>
                <a:spcPct val="90000"/>
              </a:lnSpc>
            </a:pPr>
            <a:r>
              <a:rPr lang="zh-CN" altLang="en-US" sz="1000" dirty="0"/>
              <a:t>状态窗口（</a:t>
            </a:r>
            <a:r>
              <a:rPr lang="en-US" altLang="zh-CN" sz="1000" b="1" dirty="0"/>
              <a:t>Status window</a:t>
            </a:r>
            <a:r>
              <a:rPr lang="zh-CN" altLang="en-US" sz="1000" dirty="0"/>
              <a:t>）：同样是在选项板区的下面，这个窗口可以告诉用户</a:t>
            </a:r>
            <a:r>
              <a:rPr lang="en-US" altLang="zh-CN" sz="1000" dirty="0"/>
              <a:t>clementine</a:t>
            </a:r>
            <a:r>
              <a:rPr lang="zh-CN" altLang="en-US" sz="1000" dirty="0"/>
              <a:t>正</a:t>
            </a:r>
          </a:p>
          <a:p>
            <a:pPr>
              <a:lnSpc>
                <a:spcPct val="90000"/>
              </a:lnSpc>
            </a:pPr>
            <a:r>
              <a:rPr lang="en-US" altLang="zh-CN" sz="1000" dirty="0"/>
              <a:t>17</a:t>
            </a:r>
          </a:p>
          <a:p>
            <a:pPr>
              <a:lnSpc>
                <a:spcPct val="90000"/>
              </a:lnSpc>
            </a:pPr>
            <a:r>
              <a:rPr lang="zh-CN" altLang="en-US" sz="1000" dirty="0"/>
              <a:t>在进行什么操作；同时如果需要用户对操作回应时可以给出提示</a:t>
            </a:r>
          </a:p>
          <a:p>
            <a:pPr>
              <a:lnSpc>
                <a:spcPct val="90000"/>
              </a:lnSpc>
            </a:pPr>
            <a:endParaRPr lang="zh-CN" altLang="en-US" sz="1000" dirty="0"/>
          </a:p>
          <a:p>
            <a:pPr>
              <a:lnSpc>
                <a:spcPct val="90000"/>
              </a:lnSpc>
            </a:pP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4202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gradFill rotWithShape="0">
          <a:gsLst>
            <a:gs pos="0">
              <a:srgbClr val="E2E9EE"/>
            </a:gs>
            <a:gs pos="50000">
              <a:srgbClr val="E2E9EE">
                <a:gamma/>
                <a:tint val="0"/>
                <a:invGamma/>
              </a:srgbClr>
            </a:gs>
            <a:gs pos="100000">
              <a:srgbClr val="E2E9E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172" name="Rectangle 76"/>
          <p:cNvSpPr>
            <a:spLocks noChangeArrowheads="1"/>
          </p:cNvSpPr>
          <p:nvPr/>
        </p:nvSpPr>
        <p:spPr bwMode="auto">
          <a:xfrm>
            <a:off x="0" y="0"/>
            <a:ext cx="9144000" cy="10207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0CFD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644173" name="Picture 77" descr="SPSSnewlogo4c [Converted]"/>
          <p:cNvPicPr>
            <a:picLocks noChangeAspect="1" noChangeArrowheads="1"/>
          </p:cNvPicPr>
          <p:nvPr/>
        </p:nvPicPr>
        <p:blipFill>
          <a:blip r:embed="rId3">
            <a:lum bright="-4000" contras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25" y="53975"/>
            <a:ext cx="92075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4176" name="Rectangle 80"/>
          <p:cNvSpPr>
            <a:spLocks noChangeArrowheads="1"/>
          </p:cNvSpPr>
          <p:nvPr/>
        </p:nvSpPr>
        <p:spPr bwMode="ltGray">
          <a:xfrm>
            <a:off x="3281363" y="5929313"/>
            <a:ext cx="920750" cy="920750"/>
          </a:xfrm>
          <a:prstGeom prst="rect">
            <a:avLst/>
          </a:prstGeom>
          <a:noFill/>
          <a:ln w="9525">
            <a:solidFill>
              <a:srgbClr val="5D87A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D87A1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4177" name="Rectangle 81"/>
          <p:cNvSpPr>
            <a:spLocks noChangeArrowheads="1"/>
          </p:cNvSpPr>
          <p:nvPr/>
        </p:nvSpPr>
        <p:spPr bwMode="ltGray">
          <a:xfrm>
            <a:off x="7702550" y="4454525"/>
            <a:ext cx="920750" cy="920750"/>
          </a:xfrm>
          <a:prstGeom prst="rect">
            <a:avLst/>
          </a:prstGeom>
          <a:solidFill>
            <a:srgbClr val="C503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4178" name="Rectangle 82"/>
          <p:cNvSpPr>
            <a:spLocks noChangeArrowheads="1"/>
          </p:cNvSpPr>
          <p:nvPr/>
        </p:nvSpPr>
        <p:spPr bwMode="ltGray">
          <a:xfrm>
            <a:off x="5754688" y="6416675"/>
            <a:ext cx="920750" cy="45085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>
                    <a:alpha val="48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4179" name="Rectangle 83"/>
          <p:cNvSpPr>
            <a:spLocks noChangeArrowheads="1"/>
          </p:cNvSpPr>
          <p:nvPr/>
        </p:nvSpPr>
        <p:spPr bwMode="ltGray">
          <a:xfrm>
            <a:off x="5254625" y="4943475"/>
            <a:ext cx="920750" cy="920750"/>
          </a:xfrm>
          <a:prstGeom prst="rect">
            <a:avLst/>
          </a:prstGeom>
          <a:noFill/>
          <a:ln w="1016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D87A1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4180" name="Rectangle 84"/>
          <p:cNvSpPr>
            <a:spLocks noChangeArrowheads="1"/>
          </p:cNvSpPr>
          <p:nvPr/>
        </p:nvSpPr>
        <p:spPr bwMode="ltGray">
          <a:xfrm>
            <a:off x="8666163" y="3473450"/>
            <a:ext cx="477837" cy="920750"/>
          </a:xfrm>
          <a:prstGeom prst="rect">
            <a:avLst/>
          </a:prstGeom>
          <a:solidFill>
            <a:srgbClr val="C9C5AB">
              <a:alpha val="5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4182" name="Rectangle 86"/>
          <p:cNvSpPr>
            <a:spLocks noChangeArrowheads="1"/>
          </p:cNvSpPr>
          <p:nvPr/>
        </p:nvSpPr>
        <p:spPr bwMode="ltGray">
          <a:xfrm>
            <a:off x="8678863" y="5430838"/>
            <a:ext cx="468312" cy="92075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D87A1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4183" name="Rectangle 87"/>
          <p:cNvSpPr>
            <a:spLocks noChangeArrowheads="1"/>
          </p:cNvSpPr>
          <p:nvPr/>
        </p:nvSpPr>
        <p:spPr bwMode="ltGray">
          <a:xfrm>
            <a:off x="6230938" y="5426075"/>
            <a:ext cx="920750" cy="920750"/>
          </a:xfrm>
          <a:prstGeom prst="rect">
            <a:avLst/>
          </a:prstGeom>
          <a:solidFill>
            <a:srgbClr val="C5C1A3">
              <a:alpha val="41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4184" name="Rectangle 88"/>
          <p:cNvSpPr>
            <a:spLocks noChangeArrowheads="1"/>
          </p:cNvSpPr>
          <p:nvPr/>
        </p:nvSpPr>
        <p:spPr bwMode="ltGray">
          <a:xfrm>
            <a:off x="8188325" y="5929313"/>
            <a:ext cx="920750" cy="920750"/>
          </a:xfrm>
          <a:prstGeom prst="rect">
            <a:avLst/>
          </a:prstGeom>
          <a:solidFill>
            <a:srgbClr val="46667A">
              <a:alpha val="57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4185" name="Rectangle 89"/>
          <p:cNvSpPr>
            <a:spLocks noChangeArrowheads="1"/>
          </p:cNvSpPr>
          <p:nvPr/>
        </p:nvSpPr>
        <p:spPr bwMode="ltGray">
          <a:xfrm>
            <a:off x="4792663" y="4440238"/>
            <a:ext cx="920750" cy="920750"/>
          </a:xfrm>
          <a:prstGeom prst="rect">
            <a:avLst/>
          </a:prstGeom>
          <a:solidFill>
            <a:srgbClr val="80808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4186" name="Rectangle 90"/>
          <p:cNvSpPr>
            <a:spLocks noChangeArrowheads="1"/>
          </p:cNvSpPr>
          <p:nvPr/>
        </p:nvSpPr>
        <p:spPr bwMode="ltGray">
          <a:xfrm>
            <a:off x="7716838" y="3490913"/>
            <a:ext cx="896937" cy="8969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D87A1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4188" name="Line 92"/>
          <p:cNvSpPr>
            <a:spLocks noChangeShapeType="1"/>
          </p:cNvSpPr>
          <p:nvPr/>
        </p:nvSpPr>
        <p:spPr bwMode="ltGray">
          <a:xfrm>
            <a:off x="9144000" y="5410200"/>
            <a:ext cx="0" cy="1247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4189" name="Rectangle 93"/>
          <p:cNvSpPr>
            <a:spLocks noChangeArrowheads="1"/>
          </p:cNvSpPr>
          <p:nvPr/>
        </p:nvSpPr>
        <p:spPr bwMode="ltGray">
          <a:xfrm>
            <a:off x="4268788" y="5422900"/>
            <a:ext cx="920750" cy="920750"/>
          </a:xfrm>
          <a:prstGeom prst="rect">
            <a:avLst/>
          </a:prstGeom>
          <a:solidFill>
            <a:srgbClr val="5D87A1">
              <a:alpha val="32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4190" name="Rectangle 94"/>
          <p:cNvSpPr>
            <a:spLocks noChangeArrowheads="1"/>
          </p:cNvSpPr>
          <p:nvPr/>
        </p:nvSpPr>
        <p:spPr bwMode="ltGray">
          <a:xfrm>
            <a:off x="7689850" y="5437188"/>
            <a:ext cx="920750" cy="920750"/>
          </a:xfrm>
          <a:prstGeom prst="rect">
            <a:avLst/>
          </a:prstGeom>
          <a:solidFill>
            <a:srgbClr val="C9C5AB">
              <a:alpha val="5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4191" name="Rectangle 95"/>
          <p:cNvSpPr>
            <a:spLocks noChangeArrowheads="1"/>
          </p:cNvSpPr>
          <p:nvPr/>
        </p:nvSpPr>
        <p:spPr bwMode="ltGray">
          <a:xfrm>
            <a:off x="4273550" y="6413500"/>
            <a:ext cx="920750" cy="454025"/>
          </a:xfrm>
          <a:prstGeom prst="rect">
            <a:avLst/>
          </a:prstGeom>
          <a:solidFill>
            <a:srgbClr val="C503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41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560388" y="2251075"/>
            <a:ext cx="7056437" cy="11255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5720" bIns="45720" anchor="t"/>
          <a:lstStyle>
            <a:lvl1pPr>
              <a:defRPr sz="32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50900" y="3482975"/>
            <a:ext cx="6759575" cy="17526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  <a:defRPr sz="2000" b="1">
                <a:solidFill>
                  <a:srgbClr val="55637D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644174" name="Rectangle 78"/>
          <p:cNvSpPr>
            <a:spLocks noChangeArrowheads="1"/>
          </p:cNvSpPr>
          <p:nvPr/>
        </p:nvSpPr>
        <p:spPr bwMode="ltGray">
          <a:xfrm>
            <a:off x="5257800" y="5937250"/>
            <a:ext cx="920750" cy="920750"/>
          </a:xfrm>
          <a:prstGeom prst="rect">
            <a:avLst/>
          </a:prstGeom>
          <a:solidFill>
            <a:srgbClr val="808080">
              <a:alpha val="5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4175" name="Rectangle 79"/>
          <p:cNvSpPr>
            <a:spLocks noChangeArrowheads="1"/>
          </p:cNvSpPr>
          <p:nvPr/>
        </p:nvSpPr>
        <p:spPr bwMode="ltGray">
          <a:xfrm>
            <a:off x="7216775" y="4941888"/>
            <a:ext cx="920750" cy="92075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D87A1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4181" name="Rectangle 85"/>
          <p:cNvSpPr>
            <a:spLocks noChangeArrowheads="1"/>
          </p:cNvSpPr>
          <p:nvPr/>
        </p:nvSpPr>
        <p:spPr bwMode="ltGray">
          <a:xfrm>
            <a:off x="7213600" y="5929313"/>
            <a:ext cx="920750" cy="920750"/>
          </a:xfrm>
          <a:prstGeom prst="rect">
            <a:avLst/>
          </a:prstGeom>
          <a:solidFill>
            <a:srgbClr val="969696">
              <a:alpha val="4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4195" name="Rectangle 99"/>
          <p:cNvSpPr>
            <a:spLocks noChangeArrowheads="1"/>
          </p:cNvSpPr>
          <p:nvPr/>
        </p:nvSpPr>
        <p:spPr bwMode="ltGray">
          <a:xfrm>
            <a:off x="6734175" y="6413500"/>
            <a:ext cx="920750" cy="454025"/>
          </a:xfrm>
          <a:prstGeom prst="rect">
            <a:avLst/>
          </a:prstGeom>
          <a:solidFill>
            <a:srgbClr val="C503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4196" name="Rectangle 100"/>
          <p:cNvSpPr>
            <a:spLocks noChangeArrowheads="1"/>
          </p:cNvSpPr>
          <p:nvPr/>
        </p:nvSpPr>
        <p:spPr bwMode="ltGray">
          <a:xfrm>
            <a:off x="8199438" y="2998788"/>
            <a:ext cx="896937" cy="896937"/>
          </a:xfrm>
          <a:prstGeom prst="rect">
            <a:avLst/>
          </a:prstGeom>
          <a:solidFill>
            <a:srgbClr val="4C6F84">
              <a:alpha val="2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4197" name="Rectangle 101"/>
          <p:cNvSpPr>
            <a:spLocks noChangeArrowheads="1"/>
          </p:cNvSpPr>
          <p:nvPr/>
        </p:nvSpPr>
        <p:spPr bwMode="ltGray">
          <a:xfrm>
            <a:off x="1866900" y="6407150"/>
            <a:ext cx="920750" cy="45085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>
                    <a:alpha val="48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4198" name="Rectangle 102"/>
          <p:cNvSpPr>
            <a:spLocks noChangeArrowheads="1"/>
          </p:cNvSpPr>
          <p:nvPr/>
        </p:nvSpPr>
        <p:spPr bwMode="ltGray">
          <a:xfrm>
            <a:off x="8675688" y="2493963"/>
            <a:ext cx="468312" cy="92075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D87A1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53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© 2006 SPSS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78097B-20D4-4665-9A05-E0267F03F0AC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4403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96013" y="233363"/>
            <a:ext cx="2041525" cy="59578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675" y="233363"/>
            <a:ext cx="5976938" cy="59578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© 2006 SPSS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7A99D1-A939-41F3-B26D-2D028BB562C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28672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5" y="233363"/>
            <a:ext cx="8039100" cy="9271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9888" y="1220788"/>
            <a:ext cx="3857625" cy="49704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79913" y="1220788"/>
            <a:ext cx="3857625" cy="49704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733800" y="6583363"/>
            <a:ext cx="1905000" cy="227012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6988" y="6570663"/>
            <a:ext cx="2895600" cy="2397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© 2006 SPSS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208838" y="6561138"/>
            <a:ext cx="1905000" cy="249237"/>
          </a:xfrm>
        </p:spPr>
        <p:txBody>
          <a:bodyPr/>
          <a:lstStyle>
            <a:lvl1pPr>
              <a:defRPr/>
            </a:lvl1pPr>
          </a:lstStyle>
          <a:p>
            <a:fld id="{B3D9B9C8-0402-4B31-A5A8-F64A5F0503D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16950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5" y="233363"/>
            <a:ext cx="8039100" cy="9271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69888" y="1220788"/>
            <a:ext cx="3857625" cy="49704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79913" y="1220788"/>
            <a:ext cx="3857625" cy="49704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733800" y="6583363"/>
            <a:ext cx="1905000" cy="227012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6988" y="6570663"/>
            <a:ext cx="2895600" cy="2397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© 2006 SPSS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208838" y="6561138"/>
            <a:ext cx="1905000" cy="249237"/>
          </a:xfrm>
        </p:spPr>
        <p:txBody>
          <a:bodyPr/>
          <a:lstStyle>
            <a:lvl1pPr>
              <a:defRPr/>
            </a:lvl1pPr>
          </a:lstStyle>
          <a:p>
            <a:fld id="{653DDE5C-14BB-4FB4-BB24-C1759D853BA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26735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5" y="233363"/>
            <a:ext cx="8039100" cy="9271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69888" y="1220788"/>
            <a:ext cx="3857625" cy="49704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379913" y="1220788"/>
            <a:ext cx="3857625" cy="24082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379913" y="3781425"/>
            <a:ext cx="3857625" cy="2409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733800" y="6583363"/>
            <a:ext cx="1905000" cy="227012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26988" y="6570663"/>
            <a:ext cx="2895600" cy="2397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© 2006 SPSS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208838" y="6561138"/>
            <a:ext cx="1905000" cy="249237"/>
          </a:xfrm>
        </p:spPr>
        <p:txBody>
          <a:bodyPr/>
          <a:lstStyle>
            <a:lvl1pPr>
              <a:defRPr/>
            </a:lvl1pPr>
          </a:lstStyle>
          <a:p>
            <a:fld id="{A92CF0BB-38BE-4CBE-AF99-E80D3CA3217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52864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标题，两项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5" y="233363"/>
            <a:ext cx="8039100" cy="9271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69888" y="1220788"/>
            <a:ext cx="3857625" cy="24082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369888" y="3781425"/>
            <a:ext cx="3857625" cy="2409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379913" y="1220788"/>
            <a:ext cx="3857625" cy="49704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733800" y="6583363"/>
            <a:ext cx="1905000" cy="227012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26988" y="6570663"/>
            <a:ext cx="2895600" cy="2397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© 2006 SPSS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208838" y="6561138"/>
            <a:ext cx="1905000" cy="249237"/>
          </a:xfrm>
        </p:spPr>
        <p:txBody>
          <a:bodyPr/>
          <a:lstStyle>
            <a:lvl1pPr>
              <a:defRPr/>
            </a:lvl1pPr>
          </a:lstStyle>
          <a:p>
            <a:fld id="{BC3D18CF-EB94-48F3-B2CD-6A5AE5EDBFF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37137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5" y="233363"/>
            <a:ext cx="8039100" cy="9271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69888" y="1220788"/>
            <a:ext cx="3857625" cy="24082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379913" y="1220788"/>
            <a:ext cx="3857625" cy="24082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369888" y="3781425"/>
            <a:ext cx="7867650" cy="2409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733800" y="6583363"/>
            <a:ext cx="1905000" cy="227012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26988" y="6570663"/>
            <a:ext cx="2895600" cy="2397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© 2006 SPSS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208838" y="6561138"/>
            <a:ext cx="1905000" cy="249237"/>
          </a:xfrm>
        </p:spPr>
        <p:txBody>
          <a:bodyPr/>
          <a:lstStyle>
            <a:lvl1pPr>
              <a:defRPr/>
            </a:lvl1pPr>
          </a:lstStyle>
          <a:p>
            <a:fld id="{FC4397DE-F7A1-418D-92CD-48714FC5E0C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74902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5" y="233363"/>
            <a:ext cx="8039100" cy="9271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9888" y="1220788"/>
            <a:ext cx="7867650" cy="24082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9888" y="3781425"/>
            <a:ext cx="7867650" cy="2409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733800" y="6583363"/>
            <a:ext cx="1905000" cy="227012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6988" y="6570663"/>
            <a:ext cx="2895600" cy="2397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© 2006 SPSS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208838" y="6561138"/>
            <a:ext cx="1905000" cy="249237"/>
          </a:xfrm>
        </p:spPr>
        <p:txBody>
          <a:bodyPr/>
          <a:lstStyle>
            <a:lvl1pPr>
              <a:defRPr/>
            </a:lvl1pPr>
          </a:lstStyle>
          <a:p>
            <a:fld id="{61E75DA4-C648-44E8-852F-66C3BEBB6BC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4735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© 2006 SPSS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16C83-6DEC-4F8D-9D02-D9487E102A0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43720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© 2006 SPSS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EE2F4-EB7D-4DD5-B1F6-3B3413406C3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3941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9888" y="1220788"/>
            <a:ext cx="3857625" cy="49704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79913" y="1220788"/>
            <a:ext cx="3857625" cy="49704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© 2006 SPSS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70458-88A0-4EE4-B1D7-D3F093C98E9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68699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© 2006 SPSS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5C478-02EB-4BBE-AC56-41CE7A28667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61378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© 2006 SPSS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7B302A-D714-4F1B-988A-1D054C16B74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8973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© 2006 SPSS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705A81-3CBC-4A1E-A0A7-E1D262F1724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9030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© 2006 SPSS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AE090-7908-41F6-8B74-707342CBB1C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53833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>
                <a:solidFill>
                  <a:srgbClr val="000000"/>
                </a:solidFill>
              </a:rPr>
              <a:t>© 2006 SPSS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02234-911B-4C24-B001-E838E9644FF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9216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160" name="Rectangle 88"/>
          <p:cNvSpPr>
            <a:spLocks noChangeArrowheads="1"/>
          </p:cNvSpPr>
          <p:nvPr/>
        </p:nvSpPr>
        <p:spPr bwMode="auto">
          <a:xfrm>
            <a:off x="-4763" y="-4763"/>
            <a:ext cx="9144001" cy="10207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0CFD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3146" name="Rectangle 74"/>
          <p:cNvSpPr>
            <a:spLocks noChangeArrowheads="1"/>
          </p:cNvSpPr>
          <p:nvPr/>
        </p:nvSpPr>
        <p:spPr bwMode="auto">
          <a:xfrm>
            <a:off x="0" y="0"/>
            <a:ext cx="9144000" cy="1020763"/>
          </a:xfrm>
          <a:prstGeom prst="rect">
            <a:avLst/>
          </a:prstGeom>
          <a:gradFill rotWithShape="1">
            <a:gsLst>
              <a:gs pos="0">
                <a:srgbClr val="9BB3B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643147" name="Picture 75" descr="SPSSnewlogo4c [Converted]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25" y="53975"/>
            <a:ext cx="920750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3149" name="Rectangle 77"/>
          <p:cNvSpPr>
            <a:spLocks noChangeArrowheads="1"/>
          </p:cNvSpPr>
          <p:nvPr/>
        </p:nvSpPr>
        <p:spPr bwMode="ltGray">
          <a:xfrm>
            <a:off x="8739188" y="6419850"/>
            <a:ext cx="404812" cy="43815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D87A1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3150" name="Rectangle 78"/>
          <p:cNvSpPr>
            <a:spLocks noChangeArrowheads="1"/>
          </p:cNvSpPr>
          <p:nvPr/>
        </p:nvSpPr>
        <p:spPr bwMode="ltGray">
          <a:xfrm>
            <a:off x="8242300" y="5919788"/>
            <a:ext cx="920750" cy="920750"/>
          </a:xfrm>
          <a:prstGeom prst="rect">
            <a:avLst/>
          </a:prstGeom>
          <a:solidFill>
            <a:srgbClr val="808080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3151" name="Rectangle 79"/>
          <p:cNvSpPr>
            <a:spLocks noChangeArrowheads="1"/>
          </p:cNvSpPr>
          <p:nvPr/>
        </p:nvSpPr>
        <p:spPr bwMode="ltGray">
          <a:xfrm>
            <a:off x="7748588" y="6408738"/>
            <a:ext cx="920750" cy="449262"/>
          </a:xfrm>
          <a:prstGeom prst="rect">
            <a:avLst/>
          </a:prstGeom>
          <a:solidFill>
            <a:srgbClr val="C9C5AB">
              <a:alpha val="6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3152" name="Rectangle 80"/>
          <p:cNvSpPr>
            <a:spLocks noChangeArrowheads="1"/>
          </p:cNvSpPr>
          <p:nvPr/>
        </p:nvSpPr>
        <p:spPr bwMode="ltGray">
          <a:xfrm>
            <a:off x="8728075" y="4933950"/>
            <a:ext cx="415925" cy="920750"/>
          </a:xfrm>
          <a:prstGeom prst="rect">
            <a:avLst/>
          </a:prstGeom>
          <a:noFill/>
          <a:ln w="1016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D87A1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3153" name="Rectangle 81"/>
          <p:cNvSpPr>
            <a:spLocks noChangeArrowheads="1"/>
          </p:cNvSpPr>
          <p:nvPr/>
        </p:nvSpPr>
        <p:spPr bwMode="ltGray">
          <a:xfrm>
            <a:off x="6762750" y="6419850"/>
            <a:ext cx="920750" cy="4381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D87A1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3156" name="Rectangle 84"/>
          <p:cNvSpPr>
            <a:spLocks noChangeArrowheads="1"/>
          </p:cNvSpPr>
          <p:nvPr/>
        </p:nvSpPr>
        <p:spPr bwMode="white">
          <a:xfrm>
            <a:off x="7739063" y="5418138"/>
            <a:ext cx="920750" cy="920750"/>
          </a:xfrm>
          <a:prstGeom prst="rect">
            <a:avLst/>
          </a:prstGeom>
          <a:noFill/>
          <a:ln w="9525">
            <a:solidFill>
              <a:srgbClr val="FFFFFF">
                <a:alpha val="75999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D87A1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3157" name="Rectangle 85"/>
          <p:cNvSpPr>
            <a:spLocks noChangeArrowheads="1"/>
          </p:cNvSpPr>
          <p:nvPr/>
        </p:nvSpPr>
        <p:spPr bwMode="ltGray">
          <a:xfrm>
            <a:off x="8728075" y="3954463"/>
            <a:ext cx="415925" cy="920750"/>
          </a:xfrm>
          <a:prstGeom prst="rect">
            <a:avLst/>
          </a:prstGeom>
          <a:solidFill>
            <a:srgbClr val="46667A">
              <a:alpha val="2800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3104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583363"/>
            <a:ext cx="1905000" cy="227012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宋体" panose="02010600030101010101" pitchFamily="2" charset="-122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43105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988" y="6570663"/>
            <a:ext cx="2895600" cy="239712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</a:rPr>
              <a:t>© 2006 SPSS Inc.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43103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66675" y="233363"/>
            <a:ext cx="8039100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43106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8838" y="6561138"/>
            <a:ext cx="190500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16D9503-EB86-4D5F-AD44-94B8F0D730C3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43102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1220788"/>
            <a:ext cx="7867650" cy="497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43162" name="Rectangle 90"/>
          <p:cNvSpPr>
            <a:spLocks noChangeArrowheads="1"/>
          </p:cNvSpPr>
          <p:nvPr/>
        </p:nvSpPr>
        <p:spPr bwMode="ltGray">
          <a:xfrm>
            <a:off x="7258050" y="5935663"/>
            <a:ext cx="920750" cy="922337"/>
          </a:xfrm>
          <a:prstGeom prst="rect">
            <a:avLst/>
          </a:prstGeom>
          <a:noFill/>
          <a:ln w="9525">
            <a:solidFill>
              <a:srgbClr val="7297A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D87A1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19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ransition/>
  <p:hf hdr="0" dt="0"/>
  <p:txStyles>
    <p:titleStyle>
      <a:lvl1pPr marL="290513" indent="-290513" algn="l" rtl="0" eaLnBrk="0" fontAlgn="base" hangingPunct="0">
        <a:lnSpc>
          <a:spcPct val="88000"/>
        </a:lnSpc>
        <a:spcBef>
          <a:spcPct val="0"/>
        </a:spcBef>
        <a:spcAft>
          <a:spcPct val="0"/>
        </a:spcAft>
        <a:buSzPct val="130000"/>
        <a:buBlip>
          <a:blip r:embed="rId20"/>
        </a:buBlip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  <a:lvl2pPr marL="290513" indent="-290513" algn="l" rtl="0" eaLnBrk="0" fontAlgn="base" hangingPunct="0">
        <a:lnSpc>
          <a:spcPct val="88000"/>
        </a:lnSpc>
        <a:spcBef>
          <a:spcPct val="0"/>
        </a:spcBef>
        <a:spcAft>
          <a:spcPct val="0"/>
        </a:spcAft>
        <a:buSzPct val="130000"/>
        <a:buBlip>
          <a:blip r:embed="rId20"/>
        </a:buBlip>
        <a:defRPr sz="3000" b="1">
          <a:solidFill>
            <a:schemeClr val="tx1"/>
          </a:solidFill>
          <a:latin typeface="Arial" panose="020B0604020202020204" pitchFamily="34" charset="0"/>
        </a:defRPr>
      </a:lvl2pPr>
      <a:lvl3pPr marL="290513" indent="-290513" algn="l" rtl="0" eaLnBrk="0" fontAlgn="base" hangingPunct="0">
        <a:lnSpc>
          <a:spcPct val="88000"/>
        </a:lnSpc>
        <a:spcBef>
          <a:spcPct val="0"/>
        </a:spcBef>
        <a:spcAft>
          <a:spcPct val="0"/>
        </a:spcAft>
        <a:buSzPct val="130000"/>
        <a:buBlip>
          <a:blip r:embed="rId20"/>
        </a:buBlip>
        <a:defRPr sz="3000" b="1">
          <a:solidFill>
            <a:schemeClr val="tx1"/>
          </a:solidFill>
          <a:latin typeface="Arial" panose="020B0604020202020204" pitchFamily="34" charset="0"/>
        </a:defRPr>
      </a:lvl3pPr>
      <a:lvl4pPr marL="290513" indent="-290513" algn="l" rtl="0" eaLnBrk="0" fontAlgn="base" hangingPunct="0">
        <a:lnSpc>
          <a:spcPct val="88000"/>
        </a:lnSpc>
        <a:spcBef>
          <a:spcPct val="0"/>
        </a:spcBef>
        <a:spcAft>
          <a:spcPct val="0"/>
        </a:spcAft>
        <a:buSzPct val="130000"/>
        <a:buBlip>
          <a:blip r:embed="rId20"/>
        </a:buBlip>
        <a:defRPr sz="3000" b="1">
          <a:solidFill>
            <a:schemeClr val="tx1"/>
          </a:solidFill>
          <a:latin typeface="Arial" panose="020B0604020202020204" pitchFamily="34" charset="0"/>
        </a:defRPr>
      </a:lvl4pPr>
      <a:lvl5pPr marL="290513" indent="-290513" algn="l" rtl="0" eaLnBrk="0" fontAlgn="base" hangingPunct="0">
        <a:lnSpc>
          <a:spcPct val="88000"/>
        </a:lnSpc>
        <a:spcBef>
          <a:spcPct val="0"/>
        </a:spcBef>
        <a:spcAft>
          <a:spcPct val="0"/>
        </a:spcAft>
        <a:buSzPct val="130000"/>
        <a:buBlip>
          <a:blip r:embed="rId20"/>
        </a:buBlip>
        <a:defRPr sz="3000" b="1">
          <a:solidFill>
            <a:schemeClr val="tx1"/>
          </a:solidFill>
          <a:latin typeface="Arial" panose="020B0604020202020204" pitchFamily="34" charset="0"/>
        </a:defRPr>
      </a:lvl5pPr>
      <a:lvl6pPr marL="747713" indent="-290513" algn="l" rtl="0" eaLnBrk="0" fontAlgn="base" hangingPunct="0">
        <a:lnSpc>
          <a:spcPct val="88000"/>
        </a:lnSpc>
        <a:spcBef>
          <a:spcPct val="0"/>
        </a:spcBef>
        <a:spcAft>
          <a:spcPct val="0"/>
        </a:spcAft>
        <a:buSzPct val="130000"/>
        <a:buBlip>
          <a:blip r:embed="rId20"/>
        </a:buBlip>
        <a:defRPr sz="3000" b="1">
          <a:solidFill>
            <a:schemeClr val="tx1"/>
          </a:solidFill>
          <a:latin typeface="Arial" panose="020B0604020202020204" pitchFamily="34" charset="0"/>
        </a:defRPr>
      </a:lvl6pPr>
      <a:lvl7pPr marL="1204913" indent="-290513" algn="l" rtl="0" eaLnBrk="0" fontAlgn="base" hangingPunct="0">
        <a:lnSpc>
          <a:spcPct val="88000"/>
        </a:lnSpc>
        <a:spcBef>
          <a:spcPct val="0"/>
        </a:spcBef>
        <a:spcAft>
          <a:spcPct val="0"/>
        </a:spcAft>
        <a:buSzPct val="130000"/>
        <a:buBlip>
          <a:blip r:embed="rId20"/>
        </a:buBlip>
        <a:defRPr sz="3000" b="1">
          <a:solidFill>
            <a:schemeClr val="tx1"/>
          </a:solidFill>
          <a:latin typeface="Arial" panose="020B0604020202020204" pitchFamily="34" charset="0"/>
        </a:defRPr>
      </a:lvl7pPr>
      <a:lvl8pPr marL="1662113" indent="-290513" algn="l" rtl="0" eaLnBrk="0" fontAlgn="base" hangingPunct="0">
        <a:lnSpc>
          <a:spcPct val="88000"/>
        </a:lnSpc>
        <a:spcBef>
          <a:spcPct val="0"/>
        </a:spcBef>
        <a:spcAft>
          <a:spcPct val="0"/>
        </a:spcAft>
        <a:buSzPct val="130000"/>
        <a:buBlip>
          <a:blip r:embed="rId20"/>
        </a:buBlip>
        <a:defRPr sz="3000" b="1">
          <a:solidFill>
            <a:schemeClr val="tx1"/>
          </a:solidFill>
          <a:latin typeface="Arial" panose="020B0604020202020204" pitchFamily="34" charset="0"/>
        </a:defRPr>
      </a:lvl8pPr>
      <a:lvl9pPr marL="2119313" indent="-290513" algn="l" rtl="0" eaLnBrk="0" fontAlgn="base" hangingPunct="0">
        <a:lnSpc>
          <a:spcPct val="88000"/>
        </a:lnSpc>
        <a:spcBef>
          <a:spcPct val="0"/>
        </a:spcBef>
        <a:spcAft>
          <a:spcPct val="0"/>
        </a:spcAft>
        <a:buSzPct val="130000"/>
        <a:buBlip>
          <a:blip r:embed="rId20"/>
        </a:buBlip>
        <a:defRPr sz="30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5425" indent="-225425" algn="l" rtl="0" eaLnBrk="0" fontAlgn="base" hangingPunct="0">
        <a:spcBef>
          <a:spcPct val="50000"/>
        </a:spcBef>
        <a:spcAft>
          <a:spcPct val="0"/>
        </a:spcAft>
        <a:buClr>
          <a:srgbClr val="E41712"/>
        </a:buClr>
        <a:buSzPct val="80000"/>
        <a:buFont typeface="Wingdings" panose="05000000000000000000" pitchFamily="2" charset="2"/>
        <a:buChar char="§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565150" indent="-225425" algn="l" rtl="0" eaLnBrk="0" fontAlgn="base" hangingPunct="0">
        <a:spcBef>
          <a:spcPct val="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§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indent="-233363" algn="l" rtl="0" eaLnBrk="0" fontAlgn="base" hangingPunct="0">
        <a:spcBef>
          <a:spcPct val="0"/>
        </a:spcBef>
        <a:spcAft>
          <a:spcPct val="0"/>
        </a:spcAft>
        <a:buClr>
          <a:srgbClr val="4D7085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254125" indent="-225425" algn="l" rtl="0" eaLnBrk="0" fontAlgn="base" hangingPunct="0">
        <a:spcBef>
          <a:spcPct val="0"/>
        </a:spcBef>
        <a:spcAft>
          <a:spcPct val="0"/>
        </a:spcAft>
        <a:buClr>
          <a:srgbClr val="E41712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4pPr>
      <a:lvl5pPr marL="1541463" indent="-173038" algn="l" rtl="0" eaLnBrk="0" fontAlgn="base" hangingPunct="0">
        <a:spcBef>
          <a:spcPct val="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ea typeface="宋体" panose="02010600030101010101" pitchFamily="2" charset="-122"/>
              </a:rPr>
              <a:t>Clementine</a:t>
            </a:r>
            <a:r>
              <a:rPr lang="zh-CN" altLang="en-US" sz="3600" dirty="0">
                <a:ea typeface="宋体" panose="02010600030101010101" pitchFamily="2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5158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Clementine</a:t>
            </a:r>
            <a:r>
              <a:rPr lang="zh-CN" altLang="en-US" smtClean="0"/>
              <a:t>模型的类型（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14425"/>
          </a:xfrm>
        </p:spPr>
        <p:txBody>
          <a:bodyPr/>
          <a:lstStyle/>
          <a:p>
            <a:pPr eaLnBrk="1" hangingPunct="1"/>
            <a:r>
              <a:rPr lang="zh-CN" altLang="en-US" smtClean="0"/>
              <a:t>决策树模型用于分类，基于一组决策规则来预测或分类未来的观测值。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000500"/>
            <a:ext cx="7461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1928813" y="4000500"/>
            <a:ext cx="52149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C&amp;RT</a:t>
            </a:r>
            <a:r>
              <a:rPr lang="zh-CN" altLang="en-US"/>
              <a:t>（分类和回归树）节点生成可用于预测和分类未来观测值的决策树</a:t>
            </a:r>
          </a:p>
        </p:txBody>
      </p:sp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929188"/>
            <a:ext cx="744537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Box 6"/>
          <p:cNvSpPr txBox="1">
            <a:spLocks noChangeArrowheads="1"/>
          </p:cNvSpPr>
          <p:nvPr/>
        </p:nvSpPr>
        <p:spPr bwMode="auto">
          <a:xfrm>
            <a:off x="1928813" y="5000625"/>
            <a:ext cx="52149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CHAID </a:t>
            </a:r>
            <a:r>
              <a:rPr lang="zh-CN" altLang="en-US"/>
              <a:t>使用卡方统计量来生成决策树，以确定最佳的分割。</a:t>
            </a:r>
            <a:r>
              <a:rPr lang="en-US" altLang="zh-CN"/>
              <a:t>CHAID </a:t>
            </a:r>
            <a:r>
              <a:rPr lang="zh-CN" altLang="en-US"/>
              <a:t>与</a:t>
            </a:r>
            <a:r>
              <a:rPr lang="en-US" altLang="zh-CN"/>
              <a:t>C&amp;RT</a:t>
            </a:r>
            <a:r>
              <a:rPr lang="zh-CN" altLang="en-US"/>
              <a:t>节点不一样，它可以生成非二元树，这意味着有些分割将有多于</a:t>
            </a:r>
          </a:p>
          <a:p>
            <a:pPr eaLnBrk="1" hangingPunct="1"/>
            <a:r>
              <a:rPr lang="zh-CN" altLang="en-US"/>
              <a:t>两个的分支。</a:t>
            </a:r>
          </a:p>
        </p:txBody>
      </p:sp>
      <p:pic>
        <p:nvPicPr>
          <p:cNvPr id="133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930525"/>
            <a:ext cx="744537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TextBox 8"/>
          <p:cNvSpPr txBox="1">
            <a:spLocks noChangeArrowheads="1"/>
          </p:cNvSpPr>
          <p:nvPr/>
        </p:nvSpPr>
        <p:spPr bwMode="auto">
          <a:xfrm>
            <a:off x="1928813" y="2930525"/>
            <a:ext cx="52149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C5.0 </a:t>
            </a:r>
            <a:r>
              <a:rPr lang="zh-CN" altLang="en-US"/>
              <a:t>节点构建决策树或</a:t>
            </a:r>
            <a:r>
              <a:rPr lang="zh-CN" altLang="en-US" u="sng"/>
              <a:t>规则集</a:t>
            </a:r>
            <a:r>
              <a:rPr lang="zh-CN" altLang="en-US"/>
              <a:t>。目标字段必须为分类字段。</a:t>
            </a:r>
          </a:p>
        </p:txBody>
      </p:sp>
    </p:spTree>
    <p:extLst>
      <p:ext uri="{BB962C8B-B14F-4D97-AF65-F5344CB8AC3E}">
        <p14:creationId xmlns:p14="http://schemas.microsoft.com/office/powerpoint/2010/main" val="2478502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Clementine</a:t>
            </a:r>
            <a:r>
              <a:rPr lang="zh-CN" altLang="en-US" dirty="0" smtClean="0"/>
              <a:t>模型的类型（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聚类模型</a:t>
            </a:r>
            <a:endParaRPr lang="en-US" altLang="zh-CN" dirty="0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428875"/>
            <a:ext cx="7524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2071688" y="2630488"/>
            <a:ext cx="5857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K-Means </a:t>
            </a:r>
            <a:r>
              <a:rPr lang="zh-CN" altLang="en-US"/>
              <a:t>节点将数据集聚类到不同分组（或聚类）</a:t>
            </a:r>
          </a:p>
        </p:txBody>
      </p:sp>
      <p:pic>
        <p:nvPicPr>
          <p:cNvPr id="153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3571875"/>
            <a:ext cx="7524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矩形 6"/>
          <p:cNvSpPr>
            <a:spLocks noChangeArrowheads="1"/>
          </p:cNvSpPr>
          <p:nvPr/>
        </p:nvSpPr>
        <p:spPr bwMode="auto">
          <a:xfrm>
            <a:off x="2000250" y="3357563"/>
            <a:ext cx="5715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TwoStep </a:t>
            </a:r>
            <a:r>
              <a:rPr lang="zh-CN" altLang="en-US"/>
              <a:t>节点使用两步聚类方法。第一步完成简单数据处理，以便将原始输入数据压缩为可管理的子聚类集合。第二步使用层级聚类方法将子聚类一步一步合并为更大的聚类。</a:t>
            </a:r>
          </a:p>
        </p:txBody>
      </p:sp>
      <p:pic>
        <p:nvPicPr>
          <p:cNvPr id="153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4786313"/>
            <a:ext cx="7683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矩形 8"/>
          <p:cNvSpPr>
            <a:spLocks noChangeArrowheads="1"/>
          </p:cNvSpPr>
          <p:nvPr/>
        </p:nvSpPr>
        <p:spPr bwMode="auto">
          <a:xfrm>
            <a:off x="2000250" y="4854575"/>
            <a:ext cx="58578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Kohonen </a:t>
            </a:r>
            <a:r>
              <a:rPr lang="zh-CN" altLang="en-US"/>
              <a:t>节点会生成一种神经网络，此神经网络可用于将数据集聚类到各个差异组。</a:t>
            </a:r>
          </a:p>
        </p:txBody>
      </p:sp>
    </p:spTree>
    <p:extLst>
      <p:ext uri="{BB962C8B-B14F-4D97-AF65-F5344CB8AC3E}">
        <p14:creationId xmlns:p14="http://schemas.microsoft.com/office/powerpoint/2010/main" val="1682206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Clementine</a:t>
            </a:r>
            <a:r>
              <a:rPr lang="zh-CN" altLang="en-US" dirty="0" smtClean="0"/>
              <a:t>模型的类型（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71550"/>
          </a:xfrm>
        </p:spPr>
        <p:txBody>
          <a:bodyPr/>
          <a:lstStyle/>
          <a:p>
            <a:pPr eaLnBrk="1" hangingPunct="1"/>
            <a:r>
              <a:rPr lang="zh-CN" altLang="en-US" smtClean="0"/>
              <a:t>关联模型将一组条件与一个特定结论（例如决定购买某样东西）相关联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857500"/>
            <a:ext cx="7524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矩形 4"/>
          <p:cNvSpPr>
            <a:spLocks noChangeArrowheads="1"/>
          </p:cNvSpPr>
          <p:nvPr/>
        </p:nvSpPr>
        <p:spPr bwMode="auto">
          <a:xfrm>
            <a:off x="2143125" y="2828925"/>
            <a:ext cx="6143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广义规则归纳法（</a:t>
            </a:r>
            <a:r>
              <a:rPr lang="en-US" altLang="zh-CN"/>
              <a:t>GRI</a:t>
            </a:r>
            <a:r>
              <a:rPr lang="zh-CN" altLang="en-US"/>
              <a:t>）节点将发现数据关联规则。例如，购买了剔须刀的客户在购买剔须膏之后，还可能会购买剔须霜。</a:t>
            </a:r>
          </a:p>
        </p:txBody>
      </p:sp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922713"/>
            <a:ext cx="7524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矩形 6"/>
          <p:cNvSpPr>
            <a:spLocks noChangeArrowheads="1"/>
          </p:cNvSpPr>
          <p:nvPr/>
        </p:nvSpPr>
        <p:spPr bwMode="auto">
          <a:xfrm>
            <a:off x="2214563" y="3929063"/>
            <a:ext cx="6143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Apriori</a:t>
            </a:r>
            <a:r>
              <a:rPr lang="zh-CN" altLang="en-US"/>
              <a:t>（先验）节点从数据抽取一组规则，即抽取信息内容最多的规则。</a:t>
            </a:r>
          </a:p>
        </p:txBody>
      </p:sp>
      <p:pic>
        <p:nvPicPr>
          <p:cNvPr id="163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922838"/>
            <a:ext cx="7524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3" name="矩形 8"/>
          <p:cNvSpPr>
            <a:spLocks noChangeArrowheads="1"/>
          </p:cNvSpPr>
          <p:nvPr/>
        </p:nvSpPr>
        <p:spPr bwMode="auto">
          <a:xfrm>
            <a:off x="2214563" y="4791075"/>
            <a:ext cx="6143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序列节点可发现连续数据或与时间有关的数据中的关联规则。例如，一个购买了剃刀和须后水的顾客可能在下次购物时购买剃须膏。</a:t>
            </a:r>
          </a:p>
        </p:txBody>
      </p:sp>
    </p:spTree>
    <p:extLst>
      <p:ext uri="{BB962C8B-B14F-4D97-AF65-F5344CB8AC3E}">
        <p14:creationId xmlns:p14="http://schemas.microsoft.com/office/powerpoint/2010/main" val="383878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C6BEC8-A3DC-4082-863E-931A6B6C0863}" type="slidenum">
              <a:rPr lang="zh-CN" altLang="en-US"/>
              <a:pPr eaLnBrk="1" hangingPunct="1"/>
              <a:t>2</a:t>
            </a:fld>
            <a:endParaRPr lang="en-US" altLang="zh-CN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349500"/>
            <a:ext cx="61214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-1712913" y="3294063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ltGray">
          <a:xfrm>
            <a:off x="250825" y="1196975"/>
            <a:ext cx="3529013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sv-SE" altLang="zh-CN" sz="1600" b="1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1968</a:t>
            </a:r>
            <a:r>
              <a:rPr lang="zh-CN" altLang="sv-SE" sz="1600" b="1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成立</a:t>
            </a:r>
          </a:p>
          <a:p>
            <a:pPr algn="l" eaLnBrk="1" hangingPunct="1">
              <a:buFontTx/>
              <a:buChar char="•"/>
            </a:pPr>
            <a:r>
              <a:rPr lang="sv-SE" altLang="zh-CN" sz="1600" b="1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1993,Nasdaq</a:t>
            </a:r>
            <a:r>
              <a:rPr lang="zh-CN" altLang="sv-SE" sz="1600" b="1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上市</a:t>
            </a:r>
          </a:p>
          <a:p>
            <a:pPr algn="l" eaLnBrk="1" hangingPunct="1">
              <a:buFontTx/>
              <a:buChar char="•"/>
            </a:pPr>
            <a:r>
              <a:rPr lang="zh-CN" altLang="sv-SE" sz="1600" b="1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总部</a:t>
            </a:r>
            <a:r>
              <a:rPr lang="sv-SE" altLang="zh-CN" sz="1600" b="1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Chicago </a:t>
            </a:r>
          </a:p>
          <a:p>
            <a:pPr algn="l" eaLnBrk="1" hangingPunct="1">
              <a:buFontTx/>
              <a:buChar char="•"/>
            </a:pPr>
            <a:r>
              <a:rPr lang="zh-CN" altLang="sv-SE" sz="1600" b="1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遍布全球</a:t>
            </a:r>
            <a:r>
              <a:rPr lang="sv-SE" altLang="zh-CN" sz="1600" b="1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60</a:t>
            </a:r>
            <a:r>
              <a:rPr lang="zh-CN" altLang="sv-SE" sz="1600" b="1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多个国家</a:t>
            </a:r>
            <a:r>
              <a:rPr lang="sv-SE" altLang="zh-CN" sz="1600" b="1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2000 </a:t>
            </a:r>
            <a:r>
              <a:rPr lang="zh-CN" altLang="sv-SE" sz="1600" b="1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多名员工</a:t>
            </a:r>
            <a:endParaRPr lang="sv-SE" sz="1600" b="1">
              <a:solidFill>
                <a:srgbClr val="A5002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1" hangingPunct="1">
              <a:buFontTx/>
              <a:buChar char="•"/>
            </a:pPr>
            <a:r>
              <a:rPr lang="zh-CN" altLang="sv-SE" sz="1600" b="1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超过</a:t>
            </a:r>
            <a:r>
              <a:rPr lang="sv-SE" altLang="zh-CN" sz="1600" b="1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250,000 </a:t>
            </a:r>
            <a:r>
              <a:rPr lang="zh-CN" altLang="sv-SE" sz="1600" b="1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家企业使用</a:t>
            </a:r>
            <a:r>
              <a:rPr lang="sv-SE" altLang="zh-CN" sz="1600" b="1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SPSS</a:t>
            </a:r>
          </a:p>
          <a:p>
            <a:pPr algn="l" eaLnBrk="1" hangingPunct="1">
              <a:buFontTx/>
              <a:buChar char="•"/>
            </a:pPr>
            <a:r>
              <a:rPr lang="sv-SE" altLang="zh-CN" sz="1600" b="1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sv-SE" sz="1600" b="1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百多万名授权用户</a:t>
            </a:r>
            <a:endParaRPr lang="zh-CN" altLang="en-US" sz="1600" b="1">
              <a:solidFill>
                <a:srgbClr val="A5002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51" name="Rectangle 5"/>
          <p:cNvSpPr>
            <a:spLocks noGrp="1" noChangeArrowheads="1"/>
          </p:cNvSpPr>
          <p:nvPr>
            <p:ph type="title"/>
          </p:nvPr>
        </p:nvSpPr>
        <p:spPr>
          <a:xfrm>
            <a:off x="66675" y="233363"/>
            <a:ext cx="8039100" cy="747712"/>
          </a:xfrm>
          <a:noFill/>
        </p:spPr>
        <p:txBody>
          <a:bodyPr/>
          <a:lstStyle/>
          <a:p>
            <a:r>
              <a:rPr lang="sv-SE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SPSS – </a:t>
            </a:r>
            <a:r>
              <a:rPr lang="zh-CN" altLang="sv-SE" smtClean="0">
                <a:latin typeface="宋体" panose="02010600030101010101" pitchFamily="2" charset="-122"/>
                <a:ea typeface="宋体" panose="02010600030101010101" pitchFamily="2" charset="-122"/>
              </a:rPr>
              <a:t>世界级软件公司</a:t>
            </a:r>
          </a:p>
        </p:txBody>
      </p:sp>
      <p:pic>
        <p:nvPicPr>
          <p:cNvPr id="6152" name="Picture 6" descr="original_metal_w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1052513"/>
            <a:ext cx="14478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415" name="AutoShape 7"/>
          <p:cNvSpPr>
            <a:spLocks noChangeArrowheads="1"/>
          </p:cNvSpPr>
          <p:nvPr/>
        </p:nvSpPr>
        <p:spPr bwMode="auto">
          <a:xfrm>
            <a:off x="3851275" y="4365625"/>
            <a:ext cx="144463" cy="144463"/>
          </a:xfrm>
          <a:prstGeom prst="star5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154" name="Text Box 8"/>
          <p:cNvSpPr txBox="1">
            <a:spLocks noChangeArrowheads="1"/>
          </p:cNvSpPr>
          <p:nvPr/>
        </p:nvSpPr>
        <p:spPr bwMode="auto">
          <a:xfrm>
            <a:off x="6372225" y="4005263"/>
            <a:ext cx="7921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000" b="1" u="sng">
                <a:solidFill>
                  <a:schemeClr val="accent2"/>
                </a:solidFill>
                <a:latin typeface="Lucida Grande" pitchFamily="2" charset="0"/>
                <a:ea typeface="宋体" panose="02010600030101010101" pitchFamily="2" charset="-122"/>
              </a:rPr>
              <a:t>Chicago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1376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BA8580-3413-4853-BA25-6CEAC14BA264}" type="slidenum">
              <a:rPr lang="zh-CN" altLang="en-US"/>
              <a:pPr eaLnBrk="1" hangingPunct="1"/>
              <a:t>3</a:t>
            </a:fld>
            <a:endParaRPr lang="en-US" altLang="zh-CN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</a:rPr>
              <a:t>Clementine </a:t>
            </a:r>
            <a:r>
              <a:rPr lang="zh-CN" altLang="en-US" smtClean="0">
                <a:ea typeface="宋体" panose="02010600030101010101" pitchFamily="2" charset="-122"/>
              </a:rPr>
              <a:t>简介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实用的数据挖掘方法论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——CRISP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图形化的操作环境，提高了易用性、减低了入门要求和学习时间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率先引入可视化建模思想和数据展现概念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Client/Server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的结构提高了处理大数据量的能力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 Preparation 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的优越功能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多种（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Telecom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Fraud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CRM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Clementine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应用模板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有多家合作伙伴开发行业应用方案，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Siebel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Sybase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等公司已选用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Clementine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作为其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CRM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BI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方案的数据挖掘平台。</a:t>
            </a:r>
          </a:p>
        </p:txBody>
      </p:sp>
    </p:spTree>
    <p:extLst>
      <p:ext uri="{BB962C8B-B14F-4D97-AF65-F5344CB8AC3E}">
        <p14:creationId xmlns:p14="http://schemas.microsoft.com/office/powerpoint/2010/main" val="484679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© 2006 SPSS Inc.</a:t>
            </a: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1101-B211-48E4-B5BB-56EDAAD538AA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991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CRISP-DM </a:t>
            </a:r>
            <a:r>
              <a:rPr lang="zh-CN" altLang="en-US">
                <a:ea typeface="宋体" panose="02010600030101010101" pitchFamily="2" charset="-122"/>
              </a:rPr>
              <a:t>过程模型</a:t>
            </a:r>
          </a:p>
        </p:txBody>
      </p:sp>
      <p:sp>
        <p:nvSpPr>
          <p:cNvPr id="991237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跨行业数据挖掘标准过程（</a:t>
            </a:r>
            <a:r>
              <a:rPr lang="en-US" altLang="zh-CN" sz="2400">
                <a:ea typeface="宋体" panose="02010600030101010101" pitchFamily="2" charset="-122"/>
              </a:rPr>
              <a:t>CRISP</a:t>
            </a:r>
            <a:r>
              <a:rPr lang="zh-CN" altLang="en-US" sz="2400">
                <a:ea typeface="宋体" panose="02010600030101010101" pitchFamily="2" charset="-122"/>
              </a:rPr>
              <a:t>－</a:t>
            </a:r>
            <a:r>
              <a:rPr lang="en-US" altLang="zh-CN" sz="2400">
                <a:ea typeface="宋体" panose="02010600030101010101" pitchFamily="2" charset="-122"/>
              </a:rPr>
              <a:t>DM</a:t>
            </a:r>
            <a:r>
              <a:rPr lang="zh-CN" altLang="en-US" sz="2400">
                <a:ea typeface="宋体" panose="02010600030101010101" pitchFamily="2" charset="-122"/>
              </a:rPr>
              <a:t>）</a:t>
            </a:r>
          </a:p>
          <a:p>
            <a:pPr lvl="1"/>
            <a:r>
              <a:rPr lang="zh-CN" altLang="en-US" sz="2100">
                <a:ea typeface="宋体" panose="02010600030101010101" pitchFamily="2" charset="-122"/>
              </a:rPr>
              <a:t>定位是面向行业、工具导向、面向应用</a:t>
            </a:r>
          </a:p>
          <a:p>
            <a:pPr lvl="1"/>
            <a:r>
              <a:rPr lang="zh-CN" altLang="en-US" sz="2100">
                <a:ea typeface="宋体" panose="02010600030101010101" pitchFamily="2" charset="-122"/>
              </a:rPr>
              <a:t>适用于大型工业和商业实践的一般标准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六个阶段：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zh-CN" altLang="en-US" sz="2100">
                <a:ea typeface="宋体" panose="02010600030101010101" pitchFamily="2" charset="-122"/>
              </a:rPr>
              <a:t>商业理解</a:t>
            </a:r>
          </a:p>
          <a:p>
            <a:pPr lvl="1"/>
            <a:r>
              <a:rPr lang="zh-CN" altLang="en-US" sz="2100">
                <a:ea typeface="宋体" panose="02010600030101010101" pitchFamily="2" charset="-122"/>
              </a:rPr>
              <a:t>数据理解</a:t>
            </a:r>
          </a:p>
          <a:p>
            <a:pPr lvl="1"/>
            <a:r>
              <a:rPr lang="zh-CN" altLang="en-US" sz="2100">
                <a:ea typeface="宋体" panose="02010600030101010101" pitchFamily="2" charset="-122"/>
              </a:rPr>
              <a:t>数据准备</a:t>
            </a:r>
          </a:p>
          <a:p>
            <a:pPr lvl="1"/>
            <a:r>
              <a:rPr lang="zh-CN" altLang="en-US" sz="2100">
                <a:ea typeface="宋体" panose="02010600030101010101" pitchFamily="2" charset="-122"/>
              </a:rPr>
              <a:t>建模</a:t>
            </a:r>
            <a:endParaRPr lang="en-US" altLang="zh-CN" sz="2100">
              <a:ea typeface="宋体" panose="02010600030101010101" pitchFamily="2" charset="-122"/>
            </a:endParaRPr>
          </a:p>
          <a:p>
            <a:pPr lvl="1"/>
            <a:r>
              <a:rPr lang="zh-CN" altLang="en-US" sz="2100">
                <a:ea typeface="宋体" panose="02010600030101010101" pitchFamily="2" charset="-122"/>
              </a:rPr>
              <a:t>模型评估</a:t>
            </a:r>
          </a:p>
          <a:p>
            <a:pPr lvl="1"/>
            <a:r>
              <a:rPr lang="zh-CN" altLang="en-US" sz="2100">
                <a:ea typeface="宋体" panose="02010600030101010101" pitchFamily="2" charset="-122"/>
              </a:rPr>
              <a:t>结果发布</a:t>
            </a:r>
          </a:p>
        </p:txBody>
      </p:sp>
      <p:pic>
        <p:nvPicPr>
          <p:cNvPr id="991243" name="Picture 11" descr="CRISP-D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188" y="2286000"/>
            <a:ext cx="4287837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501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© 2006 SPSS Inc.</a:t>
            </a:r>
            <a:endParaRPr lang="en-US" altLang="zh-CN"/>
          </a:p>
        </p:txBody>
      </p:sp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1D05-7A60-4882-93D7-5C3EDCF4BF2F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Clementine</a:t>
            </a:r>
            <a:r>
              <a:rPr lang="zh-CN" altLang="en-US">
                <a:ea typeface="宋体" panose="02010600030101010101" pitchFamily="2" charset="-122"/>
              </a:rPr>
              <a:t>用户界面</a:t>
            </a:r>
          </a:p>
        </p:txBody>
      </p:sp>
      <p:pic>
        <p:nvPicPr>
          <p:cNvPr id="10240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023938"/>
            <a:ext cx="7778750" cy="510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AC2D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024005" name="Text Box 5"/>
          <p:cNvSpPr txBox="1">
            <a:spLocks noChangeArrowheads="1"/>
          </p:cNvSpPr>
          <p:nvPr/>
        </p:nvSpPr>
        <p:spPr bwMode="auto">
          <a:xfrm>
            <a:off x="2614613" y="3033713"/>
            <a:ext cx="1668462" cy="395287"/>
          </a:xfrm>
          <a:prstGeom prst="rect">
            <a:avLst/>
          </a:prstGeom>
          <a:solidFill>
            <a:schemeClr val="tx2"/>
          </a:solidFill>
          <a:ln w="28575" algn="ctr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数据流区域</a:t>
            </a:r>
          </a:p>
        </p:txBody>
      </p:sp>
      <p:grpSp>
        <p:nvGrpSpPr>
          <p:cNvPr id="1024016" name="Group 16"/>
          <p:cNvGrpSpPr>
            <a:grpSpLocks/>
          </p:cNvGrpSpPr>
          <p:nvPr/>
        </p:nvGrpSpPr>
        <p:grpSpPr bwMode="auto">
          <a:xfrm>
            <a:off x="1184275" y="1544638"/>
            <a:ext cx="939800" cy="782637"/>
            <a:chOff x="737" y="1010"/>
            <a:chExt cx="592" cy="493"/>
          </a:xfrm>
        </p:grpSpPr>
        <p:sp>
          <p:nvSpPr>
            <p:cNvPr id="1024006" name="Text Box 6"/>
            <p:cNvSpPr txBox="1">
              <a:spLocks noChangeArrowheads="1"/>
            </p:cNvSpPr>
            <p:nvPr/>
          </p:nvSpPr>
          <p:spPr bwMode="auto">
            <a:xfrm>
              <a:off x="737" y="1307"/>
              <a:ext cx="592" cy="1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工具栏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24007" name="Line 7"/>
            <p:cNvSpPr>
              <a:spLocks noChangeShapeType="1"/>
            </p:cNvSpPr>
            <p:nvPr/>
          </p:nvSpPr>
          <p:spPr bwMode="auto">
            <a:xfrm flipV="1">
              <a:off x="995" y="1010"/>
              <a:ext cx="132" cy="28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4008" name="Group 8"/>
          <p:cNvGrpSpPr>
            <a:grpSpLocks/>
          </p:cNvGrpSpPr>
          <p:nvPr/>
        </p:nvGrpSpPr>
        <p:grpSpPr bwMode="auto">
          <a:xfrm>
            <a:off x="2833688" y="1330325"/>
            <a:ext cx="2049462" cy="760413"/>
            <a:chOff x="4007" y="2254"/>
            <a:chExt cx="2886" cy="1107"/>
          </a:xfrm>
        </p:grpSpPr>
        <p:sp>
          <p:nvSpPr>
            <p:cNvPr id="1024009" name="Text Box 9"/>
            <p:cNvSpPr txBox="1">
              <a:spLocks noChangeArrowheads="1"/>
            </p:cNvSpPr>
            <p:nvPr/>
          </p:nvSpPr>
          <p:spPr bwMode="auto">
            <a:xfrm>
              <a:off x="5476" y="2868"/>
              <a:ext cx="1417" cy="49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zh-CN" altLang="en-US">
                  <a:ea typeface="宋体" panose="02010600030101010101" pitchFamily="2" charset="-122"/>
                </a:rPr>
                <a:t> 菜单栏</a:t>
              </a:r>
            </a:p>
          </p:txBody>
        </p:sp>
        <p:sp>
          <p:nvSpPr>
            <p:cNvPr id="1024010" name="Line 10"/>
            <p:cNvSpPr>
              <a:spLocks noChangeShapeType="1"/>
            </p:cNvSpPr>
            <p:nvPr/>
          </p:nvSpPr>
          <p:spPr bwMode="auto">
            <a:xfrm flipH="1" flipV="1">
              <a:off x="4007" y="2254"/>
              <a:ext cx="1615" cy="613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4017" name="Group 17"/>
          <p:cNvGrpSpPr>
            <a:grpSpLocks/>
          </p:cNvGrpSpPr>
          <p:nvPr/>
        </p:nvGrpSpPr>
        <p:grpSpPr bwMode="auto">
          <a:xfrm>
            <a:off x="1624013" y="4289425"/>
            <a:ext cx="3484562" cy="893763"/>
            <a:chOff x="923" y="2885"/>
            <a:chExt cx="2195" cy="563"/>
          </a:xfrm>
        </p:grpSpPr>
        <p:sp>
          <p:nvSpPr>
            <p:cNvPr id="1024012" name="Text Box 12"/>
            <p:cNvSpPr txBox="1">
              <a:spLocks noChangeArrowheads="1"/>
            </p:cNvSpPr>
            <p:nvPr/>
          </p:nvSpPr>
          <p:spPr bwMode="auto">
            <a:xfrm>
              <a:off x="1542" y="2885"/>
              <a:ext cx="769" cy="21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>
                  <a:ea typeface="宋体" panose="02010600030101010101" pitchFamily="2" charset="-122"/>
                </a:rPr>
                <a:t> 选项板区</a:t>
              </a:r>
            </a:p>
          </p:txBody>
        </p:sp>
        <p:sp>
          <p:nvSpPr>
            <p:cNvPr id="1024013" name="Line 13"/>
            <p:cNvSpPr>
              <a:spLocks noChangeShapeType="1"/>
            </p:cNvSpPr>
            <p:nvPr/>
          </p:nvSpPr>
          <p:spPr bwMode="auto">
            <a:xfrm flipH="1">
              <a:off x="923" y="3101"/>
              <a:ext cx="668" cy="347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18" y="3105"/>
              <a:ext cx="4" cy="313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15" name="Line 15"/>
            <p:cNvSpPr>
              <a:spLocks noChangeShapeType="1"/>
            </p:cNvSpPr>
            <p:nvPr/>
          </p:nvSpPr>
          <p:spPr bwMode="auto">
            <a:xfrm>
              <a:off x="2299" y="3107"/>
              <a:ext cx="819" cy="31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4023" name="Group 23"/>
          <p:cNvGrpSpPr>
            <a:grpSpLocks/>
          </p:cNvGrpSpPr>
          <p:nvPr/>
        </p:nvGrpSpPr>
        <p:grpSpPr bwMode="auto">
          <a:xfrm>
            <a:off x="1279525" y="5638800"/>
            <a:ext cx="5213350" cy="1017588"/>
            <a:chOff x="806" y="3552"/>
            <a:chExt cx="3284" cy="641"/>
          </a:xfrm>
        </p:grpSpPr>
        <p:sp>
          <p:nvSpPr>
            <p:cNvPr id="1024018" name="Text Box 18"/>
            <p:cNvSpPr txBox="1">
              <a:spLocks noChangeArrowheads="1"/>
            </p:cNvSpPr>
            <p:nvPr/>
          </p:nvSpPr>
          <p:spPr bwMode="auto">
            <a:xfrm>
              <a:off x="2085" y="3977"/>
              <a:ext cx="717" cy="21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节点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024019" name="Line 19"/>
            <p:cNvSpPr>
              <a:spLocks noChangeShapeType="1"/>
            </p:cNvSpPr>
            <p:nvPr/>
          </p:nvSpPr>
          <p:spPr bwMode="auto">
            <a:xfrm flipH="1" flipV="1">
              <a:off x="806" y="3552"/>
              <a:ext cx="1290" cy="449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20" name="Line 20"/>
            <p:cNvSpPr>
              <a:spLocks noChangeShapeType="1"/>
            </p:cNvSpPr>
            <p:nvPr/>
          </p:nvSpPr>
          <p:spPr bwMode="auto">
            <a:xfrm flipH="1" flipV="1">
              <a:off x="2164" y="3592"/>
              <a:ext cx="203" cy="362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21" name="Line 21"/>
            <p:cNvSpPr>
              <a:spLocks noChangeShapeType="1"/>
            </p:cNvSpPr>
            <p:nvPr/>
          </p:nvSpPr>
          <p:spPr bwMode="auto">
            <a:xfrm flipV="1">
              <a:off x="2569" y="3580"/>
              <a:ext cx="306" cy="372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22" name="Line 22"/>
            <p:cNvSpPr>
              <a:spLocks noChangeShapeType="1"/>
            </p:cNvSpPr>
            <p:nvPr/>
          </p:nvSpPr>
          <p:spPr bwMode="auto">
            <a:xfrm flipV="1">
              <a:off x="2758" y="3569"/>
              <a:ext cx="1332" cy="412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024" name="Text Box 24"/>
          <p:cNvSpPr txBox="1">
            <a:spLocks noChangeArrowheads="1"/>
          </p:cNvSpPr>
          <p:nvPr/>
        </p:nvSpPr>
        <p:spPr bwMode="auto">
          <a:xfrm>
            <a:off x="6597650" y="2338388"/>
            <a:ext cx="1608138" cy="89217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8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数据流，</a:t>
            </a:r>
          </a:p>
          <a:p>
            <a:pPr algn="just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输出和模型</a:t>
            </a:r>
          </a:p>
          <a:p>
            <a:pPr algn="just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管理器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24025" name="Text Box 25"/>
          <p:cNvSpPr txBox="1">
            <a:spLocks noChangeArrowheads="1"/>
          </p:cNvSpPr>
          <p:nvPr/>
        </p:nvSpPr>
        <p:spPr bwMode="auto">
          <a:xfrm>
            <a:off x="6542088" y="4559300"/>
            <a:ext cx="1257300" cy="43338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8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项目窗口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448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2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05" grpId="0" animBg="1"/>
      <p:bldP spid="1024024" grpId="0" animBg="1"/>
      <p:bldP spid="10240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© 2006 SPSS Inc.</a:t>
            </a: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A2BA-45D7-447C-98EC-2A06D9E54DC2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增加一个节点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19204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在选项板上双击节点，自动放置节点到数据流区域注意：它会自动地连接到“中心”节点</a:t>
            </a:r>
          </a:p>
          <a:p>
            <a:r>
              <a:rPr lang="zh-CN" altLang="zh-CN" sz="2400">
                <a:ea typeface="宋体" panose="02010600030101010101" pitchFamily="2" charset="-122"/>
              </a:rPr>
              <a:t>将节点从选项板拖放到数据流区域中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zh-CN" sz="2400">
                <a:ea typeface="宋体" panose="02010600030101010101" pitchFamily="2" charset="-122"/>
              </a:rPr>
              <a:t>在选项板上点击一个节点，然后在数据流区域中点击一下</a:t>
            </a:r>
          </a:p>
          <a:p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819217" name="Text Box 17"/>
          <p:cNvSpPr txBox="1">
            <a:spLocks noChangeArrowheads="1"/>
          </p:cNvSpPr>
          <p:nvPr/>
        </p:nvSpPr>
        <p:spPr bwMode="auto">
          <a:xfrm>
            <a:off x="4906963" y="2697163"/>
            <a:ext cx="795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 b="1">
                <a:ea typeface="宋体" panose="02010600030101010101" pitchFamily="2" charset="-122"/>
              </a:rPr>
              <a:t>未选择</a:t>
            </a:r>
            <a:endParaRPr lang="en-US" altLang="zh-CN" sz="1600" b="1">
              <a:ea typeface="宋体" panose="02010600030101010101" pitchFamily="2" charset="-122"/>
            </a:endParaRPr>
          </a:p>
        </p:txBody>
      </p:sp>
      <p:sp>
        <p:nvSpPr>
          <p:cNvPr id="819218" name="Text Box 18"/>
          <p:cNvSpPr txBox="1">
            <a:spLocks noChangeArrowheads="1"/>
          </p:cNvSpPr>
          <p:nvPr/>
        </p:nvSpPr>
        <p:spPr bwMode="auto">
          <a:xfrm>
            <a:off x="6757988" y="2698750"/>
            <a:ext cx="606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 b="1">
                <a:ea typeface="宋体" panose="02010600030101010101" pitchFamily="2" charset="-122"/>
              </a:rPr>
              <a:t>选择</a:t>
            </a:r>
          </a:p>
        </p:txBody>
      </p:sp>
      <p:sp>
        <p:nvSpPr>
          <p:cNvPr id="819222" name="Rectangle 22"/>
          <p:cNvSpPr>
            <a:spLocks noGrp="1" noChangeArrowheads="1"/>
          </p:cNvSpPr>
          <p:nvPr>
            <p:ph type="body" sz="half" idx="2"/>
          </p:nvPr>
        </p:nvSpPr>
        <p:spPr>
          <a:xfrm>
            <a:off x="4473575" y="3238500"/>
            <a:ext cx="3889375" cy="909638"/>
          </a:xfrm>
          <a:noFill/>
        </p:spPr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当节点在选项板中被选中后，会变成淡蓝色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pic>
        <p:nvPicPr>
          <p:cNvPr id="819225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0" y="1454150"/>
            <a:ext cx="2697163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806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© 2006 SPSS Inc.</a:t>
            </a: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7551-8010-4779-A9A0-B73326981497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编辑一个节点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1258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在节点上右击，展开一个节点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点击 “编辑”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在菜单上还可以选择连接、断开连接、重命名、注释、复制、删除、载入、保存等操作</a:t>
            </a:r>
          </a:p>
        </p:txBody>
      </p:sp>
      <p:pic>
        <p:nvPicPr>
          <p:cNvPr id="821264" name="Picture 1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4838" y="1243013"/>
            <a:ext cx="3490912" cy="51038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28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© 2006 SPSS Inc.</a:t>
            </a:r>
            <a:endParaRPr lang="en-US" altLang="zh-CN"/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F47E-C41A-4E0D-B54C-114D85B8BF9D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连接节点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zh-CN" sz="2400">
                <a:ea typeface="宋体" panose="02010600030101010101" pitchFamily="2" charset="-122"/>
              </a:rPr>
              <a:t>使用鼠标中键来连接节点</a:t>
            </a:r>
            <a:endParaRPr lang="zh-CN" altLang="en-US" sz="2400">
              <a:ea typeface="宋体" panose="02010600030101010101" pitchFamily="2" charset="-122"/>
            </a:endParaRPr>
          </a:p>
          <a:p>
            <a:pPr lvl="1"/>
            <a:r>
              <a:rPr lang="zh-CN" altLang="zh-CN" sz="2100">
                <a:ea typeface="宋体" panose="02010600030101010101" pitchFamily="2" charset="-122"/>
              </a:rPr>
              <a:t>在数据流区域上，把一个节点连接到另一个上，可以通过鼠标中间键点击和拖放来完成（如果</a:t>
            </a:r>
            <a:r>
              <a:rPr lang="zh-CN" altLang="en-US" sz="2100">
                <a:ea typeface="宋体" panose="02010600030101010101" pitchFamily="2" charset="-122"/>
              </a:rPr>
              <a:t>您</a:t>
            </a:r>
            <a:r>
              <a:rPr lang="zh-CN" altLang="zh-CN" sz="2100">
                <a:ea typeface="宋体" panose="02010600030101010101" pitchFamily="2" charset="-122"/>
              </a:rPr>
              <a:t>的鼠标没有中间键，可以通过按住“Alt”键来模拟这个过程）</a:t>
            </a:r>
          </a:p>
          <a:p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82637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通过双击来连接节点</a:t>
            </a:r>
          </a:p>
          <a:p>
            <a:pPr lvl="1"/>
            <a:r>
              <a:rPr lang="zh-CN" altLang="en-US" sz="2100">
                <a:ea typeface="宋体" panose="02010600030101010101" pitchFamily="2" charset="-122"/>
              </a:rPr>
              <a:t>双击选项板上的节点，自动把新节点连接到数据流区域中的“中心”节点上</a:t>
            </a:r>
          </a:p>
          <a:p>
            <a:endParaRPr lang="zh-CN" altLang="en-US" sz="2400">
              <a:ea typeface="宋体" panose="02010600030101010101" pitchFamily="2" charset="-122"/>
            </a:endParaRPr>
          </a:p>
          <a:p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826380" name="Group 12"/>
          <p:cNvGrpSpPr>
            <a:grpSpLocks/>
          </p:cNvGrpSpPr>
          <p:nvPr/>
        </p:nvGrpSpPr>
        <p:grpSpPr bwMode="auto">
          <a:xfrm>
            <a:off x="828675" y="3960813"/>
            <a:ext cx="3103563" cy="1470025"/>
            <a:chOff x="650" y="3181"/>
            <a:chExt cx="1680" cy="926"/>
          </a:xfrm>
        </p:grpSpPr>
        <p:pic>
          <p:nvPicPr>
            <p:cNvPr id="826376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" y="3321"/>
              <a:ext cx="1680" cy="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6377" name="Line 9"/>
            <p:cNvSpPr>
              <a:spLocks noChangeShapeType="1"/>
            </p:cNvSpPr>
            <p:nvPr/>
          </p:nvSpPr>
          <p:spPr bwMode="auto">
            <a:xfrm>
              <a:off x="1673" y="3365"/>
              <a:ext cx="0" cy="23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379" name="Text Box 11"/>
            <p:cNvSpPr txBox="1">
              <a:spLocks noChangeArrowheads="1"/>
            </p:cNvSpPr>
            <p:nvPr/>
          </p:nvSpPr>
          <p:spPr bwMode="auto">
            <a:xfrm>
              <a:off x="1280" y="3181"/>
              <a:ext cx="8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AC2D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b="1">
                  <a:solidFill>
                    <a:srgbClr val="FF0000"/>
                  </a:solidFill>
                  <a:ea typeface="宋体" panose="02010600030101010101" pitchFamily="2" charset="-122"/>
                </a:rPr>
                <a:t>使用鼠标中键</a:t>
              </a:r>
            </a:p>
          </p:txBody>
        </p:sp>
      </p:grpSp>
      <p:pic>
        <p:nvPicPr>
          <p:cNvPr id="82638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0" y="3781425"/>
            <a:ext cx="4275138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6383" name="Text Box 15"/>
          <p:cNvSpPr txBox="1">
            <a:spLocks noChangeArrowheads="1"/>
          </p:cNvSpPr>
          <p:nvPr/>
        </p:nvSpPr>
        <p:spPr bwMode="auto">
          <a:xfrm>
            <a:off x="4281488" y="3411538"/>
            <a:ext cx="2454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AC2D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>
                <a:solidFill>
                  <a:srgbClr val="FF0000"/>
                </a:solidFill>
                <a:ea typeface="宋体" panose="02010600030101010101" pitchFamily="2" charset="-122"/>
              </a:rPr>
              <a:t>未选中的节点（灰白色）</a:t>
            </a:r>
            <a:endParaRPr lang="en-US" altLang="zh-CN" sz="16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26384" name="Text Box 16"/>
          <p:cNvSpPr txBox="1">
            <a:spLocks noChangeArrowheads="1"/>
          </p:cNvSpPr>
          <p:nvPr/>
        </p:nvSpPr>
        <p:spPr bwMode="auto">
          <a:xfrm>
            <a:off x="7038975" y="5456238"/>
            <a:ext cx="1670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AC2D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>
                <a:solidFill>
                  <a:srgbClr val="FF0000"/>
                </a:solidFill>
                <a:ea typeface="宋体" panose="02010600030101010101" pitchFamily="2" charset="-122"/>
              </a:rPr>
              <a:t>被选中的节点（淡蓝色）</a:t>
            </a:r>
          </a:p>
        </p:txBody>
      </p:sp>
      <p:sp>
        <p:nvSpPr>
          <p:cNvPr id="826385" name="Rectangle 17"/>
          <p:cNvSpPr>
            <a:spLocks noChangeArrowheads="1"/>
          </p:cNvSpPr>
          <p:nvPr/>
        </p:nvSpPr>
        <p:spPr bwMode="auto">
          <a:xfrm>
            <a:off x="4425950" y="3917950"/>
            <a:ext cx="2279650" cy="11763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AC2D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6386" name="Rectangle 18"/>
          <p:cNvSpPr>
            <a:spLocks noChangeArrowheads="1"/>
          </p:cNvSpPr>
          <p:nvPr/>
        </p:nvSpPr>
        <p:spPr bwMode="auto">
          <a:xfrm>
            <a:off x="7286625" y="3933825"/>
            <a:ext cx="1146175" cy="13636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AC2D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2236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26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6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6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6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83" grpId="0"/>
      <p:bldP spid="826384" grpId="0"/>
      <p:bldP spid="826385" grpId="0" animBg="1"/>
      <p:bldP spid="82638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© 2006 SPSS Inc.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FD1D-B9A2-43B4-BBE7-A64608204865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删除节点之间的连接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888" y="4341813"/>
            <a:ext cx="7535862" cy="1233487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在连接箭头的头部按住鼠标右键</a:t>
            </a:r>
          </a:p>
          <a:p>
            <a:r>
              <a:rPr lang="zh-CN" altLang="en-US">
                <a:ea typeface="宋体" panose="02010600030101010101" pitchFamily="2" charset="-122"/>
              </a:rPr>
              <a:t>选择“删除连接”</a:t>
            </a:r>
          </a:p>
        </p:txBody>
      </p:sp>
      <p:pic>
        <p:nvPicPr>
          <p:cNvPr id="8284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1520825"/>
            <a:ext cx="4935537" cy="178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336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OPTIONS" val="Medium "/>
</p:tagLst>
</file>

<file path=ppt/theme/theme1.xml><?xml version="1.0" encoding="utf-8"?>
<a:theme xmlns:a="http://schemas.openxmlformats.org/drawingml/2006/main" name="Redesigned SPSS PPT Template 4-2006 4">
  <a:themeElements>
    <a:clrScheme name="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969696"/>
      </a:accent1>
      <a:accent2>
        <a:srgbClr val="CC0000"/>
      </a:accent2>
      <a:accent3>
        <a:srgbClr val="FFFFFF"/>
      </a:accent3>
      <a:accent4>
        <a:srgbClr val="000000"/>
      </a:accent4>
      <a:accent5>
        <a:srgbClr val="C9C9C9"/>
      </a:accent5>
      <a:accent6>
        <a:srgbClr val="B90000"/>
      </a:accent6>
      <a:hlink>
        <a:srgbClr val="000000"/>
      </a:hlink>
      <a:folHlink>
        <a:srgbClr val="009CA8"/>
      </a:folHlink>
    </a:clrScheme>
    <a:fontScheme name="Redesigned SPSS PPT Template 4-2006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AC2D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tx1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AC2D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tx1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Redesigned SPSS PPT Template 4-2006 4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969696"/>
        </a:accent1>
        <a:accent2>
          <a:srgbClr val="33CCFF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2DB9E7"/>
        </a:accent6>
        <a:hlink>
          <a:srgbClr val="0000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FFFF"/>
    </a:dk2>
    <a:lt2>
      <a:srgbClr val="000000"/>
    </a:lt2>
    <a:accent1>
      <a:srgbClr val="B2B2B2"/>
    </a:accent1>
    <a:accent2>
      <a:srgbClr val="CC0000"/>
    </a:accent2>
    <a:accent3>
      <a:srgbClr val="FFFFFF"/>
    </a:accent3>
    <a:accent4>
      <a:srgbClr val="000000"/>
    </a:accent4>
    <a:accent5>
      <a:srgbClr val="D5D5D5"/>
    </a:accent5>
    <a:accent6>
      <a:srgbClr val="B90000"/>
    </a:accent6>
    <a:hlink>
      <a:srgbClr val="000000"/>
    </a:hlink>
    <a:folHlink>
      <a:srgbClr val="00808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1813</Words>
  <Application>Microsoft Office PowerPoint</Application>
  <PresentationFormat>全屏显示(4:3)</PresentationFormat>
  <Paragraphs>115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Lucida Grande</vt:lpstr>
      <vt:lpstr>宋体</vt:lpstr>
      <vt:lpstr>Arial</vt:lpstr>
      <vt:lpstr>Calibri</vt:lpstr>
      <vt:lpstr>Times New Roman</vt:lpstr>
      <vt:lpstr>Wingdings</vt:lpstr>
      <vt:lpstr>Redesigned SPSS PPT Template 4-2006 4</vt:lpstr>
      <vt:lpstr> Clementine简介</vt:lpstr>
      <vt:lpstr>SPSS – 世界级软件公司</vt:lpstr>
      <vt:lpstr> Clementine 简介</vt:lpstr>
      <vt:lpstr>CRISP-DM 过程模型</vt:lpstr>
      <vt:lpstr>Clementine用户界面</vt:lpstr>
      <vt:lpstr>增加一个节点</vt:lpstr>
      <vt:lpstr>编辑一个节点</vt:lpstr>
      <vt:lpstr>连接节点</vt:lpstr>
      <vt:lpstr>删除节点之间的连接</vt:lpstr>
      <vt:lpstr>Clementine模型的类型（1）</vt:lpstr>
      <vt:lpstr>Clementine模型的类型（2）</vt:lpstr>
      <vt:lpstr>Clementine模型的类型（3）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Leon</dc:creator>
  <cp:lastModifiedBy>Leon</cp:lastModifiedBy>
  <cp:revision>6</cp:revision>
  <dcterms:created xsi:type="dcterms:W3CDTF">2014-11-13T12:50:47Z</dcterms:created>
  <dcterms:modified xsi:type="dcterms:W3CDTF">2014-11-14T00:34:35Z</dcterms:modified>
</cp:coreProperties>
</file>